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sarvagyavaish.github.io/FlappyBirdR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8.png"/><Relationship Id="rId4" Type="http://schemas.openxmlformats.org/officeDocument/2006/relationships/image" Target="../media/image0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9.png"/><Relationship Id="rId4"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 Id="rId4"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6.png"/><Relationship Id="rId4" Type="http://schemas.openxmlformats.org/officeDocument/2006/relationships/image" Target="../media/image10.png"/><Relationship Id="rId5"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users.isr.ist.utl.pt/~mtjspaan/readingGroup/ProofQlearning.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gif"/><Relationship Id="rId4" Type="http://schemas.openxmlformats.org/officeDocument/2006/relationships/image" Target="../media/image07.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Reinforcement Learning</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Srinidhi Krishnamurthy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Experience Replay</a:t>
            </a: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approximation of Q-values using non-linear functions is not very stable</a:t>
            </a:r>
          </a:p>
          <a:p>
            <a:pPr indent="-228600" lvl="0" marL="457200" rtl="0">
              <a:spcBef>
                <a:spcPts val="0"/>
              </a:spcBef>
            </a:pPr>
            <a:r>
              <a:rPr lang="en"/>
              <a:t>During gameplay all the experiences &lt;s,a,r,s′&gt; are stored in a replay memory.</a:t>
            </a:r>
          </a:p>
          <a:p>
            <a:pPr indent="-228600" lvl="0" marL="457200" rtl="0">
              <a:spcBef>
                <a:spcPts val="0"/>
              </a:spcBef>
            </a:pPr>
            <a:r>
              <a:rPr lang="en"/>
              <a:t>When training the network, random samples from the replay memory are used instead of the most recent transition</a:t>
            </a:r>
          </a:p>
          <a:p>
            <a:pPr indent="-228600" lvl="0" marL="457200" rtl="0">
              <a:spcBef>
                <a:spcPts val="0"/>
              </a:spcBef>
            </a:pPr>
            <a:r>
              <a:rPr lang="en"/>
              <a:t>makes the training task more similar to supervised learning</a:t>
            </a: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Shortcoming and Solutions</a:t>
            </a:r>
          </a:p>
        </p:txBody>
      </p:sp>
      <p:sp>
        <p:nvSpPr>
          <p:cNvPr id="136" name="Shape 13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credit assignment problem</a:t>
            </a:r>
          </a:p>
          <a:p>
            <a:pPr indent="-228600" lvl="1" marL="914400" rtl="0">
              <a:spcBef>
                <a:spcPts val="0"/>
              </a:spcBef>
            </a:pPr>
            <a:r>
              <a:rPr lang="en"/>
              <a:t>it propagates rewards back in time</a:t>
            </a:r>
          </a:p>
          <a:p>
            <a:pPr indent="-228600" lvl="0" marL="457200" rtl="0">
              <a:spcBef>
                <a:spcPts val="0"/>
              </a:spcBef>
            </a:pPr>
            <a:r>
              <a:rPr lang="en"/>
              <a:t>Exploration vs Exploitation</a:t>
            </a:r>
          </a:p>
          <a:p>
            <a:pPr indent="-228600" lvl="1" marL="914400" rtl="0">
              <a:spcBef>
                <a:spcPts val="0"/>
              </a:spcBef>
            </a:pPr>
            <a:r>
              <a:rPr lang="en"/>
              <a:t>ε choose a random action</a:t>
            </a:r>
          </a:p>
          <a:p>
            <a:pPr indent="-228600" lvl="1" marL="914400" rtl="0">
              <a:spcBef>
                <a:spcPts val="0"/>
              </a:spcBef>
            </a:pPr>
            <a:r>
              <a:rPr lang="en"/>
              <a:t>decreases ε over time from 1 to 0.1</a:t>
            </a:r>
          </a:p>
          <a:p>
            <a:pPr indent="-228600" lvl="2" marL="1371600" rtl="0">
              <a:spcBef>
                <a:spcPts val="0"/>
              </a:spcBef>
            </a:pPr>
            <a:r>
              <a:rPr lang="en"/>
              <a:t>So we continually get down to a fixed exploration space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Flappy Bird RL</a:t>
            </a:r>
          </a:p>
        </p:txBody>
      </p:sp>
      <p:sp>
        <p:nvSpPr>
          <p:cNvPr id="142" name="Shape 14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https://sarvagyavaish.github.io/FlappyBirdRL/</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Project/Problem</a:t>
            </a:r>
          </a:p>
        </p:txBody>
      </p:sp>
      <p:sp>
        <p:nvSpPr>
          <p:cNvPr id="148" name="Shape 14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Clr>
                <a:schemeClr val="dk1"/>
              </a:buClr>
              <a:buSzPct val="55000"/>
              <a:buFont typeface="Arial"/>
              <a:buNone/>
            </a:pPr>
            <a:r>
              <a:rPr lang="en" sz="2000">
                <a:solidFill>
                  <a:schemeClr val="dk1"/>
                </a:solidFill>
              </a:rPr>
              <a:t>Implement Q-Learning in robot world such that it takes the optimal path every time. It should not take that long for the bot to learn what is right and what is wrong. </a:t>
            </a:r>
          </a:p>
          <a:p>
            <a:pPr lvl="0" rtl="0">
              <a:spcBef>
                <a:spcPts val="0"/>
              </a:spcBef>
              <a:spcAft>
                <a:spcPts val="0"/>
              </a:spcAft>
              <a:buClr>
                <a:schemeClr val="dk1"/>
              </a:buClr>
              <a:buSzPct val="55000"/>
              <a:buFont typeface="Arial"/>
              <a:buNone/>
            </a:pPr>
            <a:r>
              <a:t/>
            </a:r>
            <a:endParaRPr sz="2000">
              <a:solidFill>
                <a:schemeClr val="dk1"/>
              </a:solidFill>
            </a:endParaRPr>
          </a:p>
          <a:p>
            <a:pPr lvl="0" rtl="0">
              <a:spcBef>
                <a:spcPts val="0"/>
              </a:spcBef>
              <a:spcAft>
                <a:spcPts val="0"/>
              </a:spcAft>
              <a:buClr>
                <a:schemeClr val="dk1"/>
              </a:buClr>
              <a:buSzPct val="55000"/>
              <a:buFont typeface="Arial"/>
              <a:buNone/>
            </a:pPr>
            <a:r>
              <a:rPr lang="en" sz="2000">
                <a:solidFill>
                  <a:schemeClr val="dk1"/>
                </a:solidFill>
              </a:rPr>
              <a:t>Also, I know that the solution can be found online so don’t cheat.</a:t>
            </a:r>
          </a:p>
          <a:p>
            <a:pPr lvl="0" rtl="0">
              <a:spcBef>
                <a:spcPts val="0"/>
              </a:spcBef>
              <a:spcAft>
                <a:spcPts val="0"/>
              </a:spcAft>
              <a:buClr>
                <a:schemeClr val="dk1"/>
              </a:buClr>
              <a:buSzPct val="55000"/>
              <a:buFont typeface="Arial"/>
              <a:buNone/>
            </a:pPr>
            <a:r>
              <a:t/>
            </a:r>
            <a:endParaRPr sz="2000">
              <a:solidFill>
                <a:schemeClr val="dk1"/>
              </a:solidFill>
            </a:endParaRPr>
          </a:p>
          <a:p>
            <a:pPr lvl="0" rtl="0">
              <a:spcBef>
                <a:spcPts val="0"/>
              </a:spcBef>
              <a:spcAft>
                <a:spcPts val="0"/>
              </a:spcAft>
              <a:buClr>
                <a:schemeClr val="dk1"/>
              </a:buClr>
              <a:buSzPct val="55000"/>
              <a:buFont typeface="Arial"/>
              <a:buNone/>
            </a:pPr>
            <a:r>
              <a:rPr lang="en" sz="2000">
                <a:solidFill>
                  <a:schemeClr val="dk1"/>
                </a:solidFill>
              </a:rPr>
              <a:t>Have fun! You can probably get a solid amount of candy if you get it right.</a:t>
            </a:r>
          </a:p>
          <a:p>
            <a:pPr lvl="0">
              <a:spcBef>
                <a:spcPts val="0"/>
              </a:spcBef>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ctrTitle"/>
          </p:nvPr>
        </p:nvSpPr>
        <p:spPr>
          <a:xfrm>
            <a:off x="311700" y="266100"/>
            <a:ext cx="8520600" cy="660900"/>
          </a:xfrm>
          <a:prstGeom prst="rect">
            <a:avLst/>
          </a:prstGeom>
        </p:spPr>
        <p:txBody>
          <a:bodyPr anchorCtr="0" anchor="b" bIns="91425" lIns="91425" rIns="91425" tIns="91425">
            <a:noAutofit/>
          </a:bodyPr>
          <a:lstStyle/>
          <a:p>
            <a:pPr lvl="0" rtl="0" algn="l">
              <a:spcBef>
                <a:spcPts val="0"/>
              </a:spcBef>
              <a:buClr>
                <a:schemeClr val="dk1"/>
              </a:buClr>
              <a:buSzPct val="39285"/>
              <a:buFont typeface="Arial"/>
              <a:buNone/>
            </a:pPr>
            <a:r>
              <a:rPr lang="en" sz="2800"/>
              <a:t>Basics</a:t>
            </a:r>
          </a:p>
        </p:txBody>
      </p:sp>
      <p:pic>
        <p:nvPicPr>
          <p:cNvPr id="61" name="Shape 61"/>
          <p:cNvPicPr preferRelativeResize="0"/>
          <p:nvPr/>
        </p:nvPicPr>
        <p:blipFill>
          <a:blip r:embed="rId3">
            <a:alphaModFix/>
          </a:blip>
          <a:stretch>
            <a:fillRect/>
          </a:stretch>
        </p:blipFill>
        <p:spPr>
          <a:xfrm>
            <a:off x="1169125" y="1405475"/>
            <a:ext cx="1933121" cy="3433224"/>
          </a:xfrm>
          <a:prstGeom prst="rect">
            <a:avLst/>
          </a:prstGeom>
          <a:noFill/>
          <a:ln>
            <a:noFill/>
          </a:ln>
        </p:spPr>
      </p:pic>
      <p:pic>
        <p:nvPicPr>
          <p:cNvPr id="62" name="Shape 62"/>
          <p:cNvPicPr preferRelativeResize="0"/>
          <p:nvPr/>
        </p:nvPicPr>
        <p:blipFill>
          <a:blip r:embed="rId4">
            <a:alphaModFix/>
          </a:blip>
          <a:stretch>
            <a:fillRect/>
          </a:stretch>
        </p:blipFill>
        <p:spPr>
          <a:xfrm>
            <a:off x="4261446" y="1258850"/>
            <a:ext cx="3433225" cy="343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Reinforcement Learning</a:t>
            </a:r>
          </a:p>
        </p:txBody>
      </p:sp>
      <p:pic>
        <p:nvPicPr>
          <p:cNvPr id="68" name="Shape 68"/>
          <p:cNvPicPr preferRelativeResize="0"/>
          <p:nvPr/>
        </p:nvPicPr>
        <p:blipFill rotWithShape="1">
          <a:blip r:embed="rId3">
            <a:alphaModFix/>
          </a:blip>
          <a:srcRect b="0" l="0" r="33967" t="0"/>
          <a:stretch/>
        </p:blipFill>
        <p:spPr>
          <a:xfrm>
            <a:off x="5510140" y="2733999"/>
            <a:ext cx="3025785" cy="2409500"/>
          </a:xfrm>
          <a:prstGeom prst="rect">
            <a:avLst/>
          </a:prstGeom>
          <a:noFill/>
          <a:ln>
            <a:noFill/>
          </a:ln>
        </p:spPr>
      </p:pic>
      <p:sp>
        <p:nvSpPr>
          <p:cNvPr id="69" name="Shape 69"/>
          <p:cNvSpPr txBox="1"/>
          <p:nvPr/>
        </p:nvSpPr>
        <p:spPr>
          <a:xfrm>
            <a:off x="162350" y="4166825"/>
            <a:ext cx="5134800" cy="6348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700">
                <a:solidFill>
                  <a:schemeClr val="dk2"/>
                </a:solidFill>
              </a:rPr>
              <a:t>Every RL System has states, actions, and rewards</a:t>
            </a:r>
          </a:p>
        </p:txBody>
      </p:sp>
      <p:sp>
        <p:nvSpPr>
          <p:cNvPr id="70" name="Shape 70"/>
          <p:cNvSpPr/>
          <p:nvPr/>
        </p:nvSpPr>
        <p:spPr>
          <a:xfrm rot="-1445356">
            <a:off x="5403820" y="3451632"/>
            <a:ext cx="509359" cy="155838"/>
          </a:xfrm>
          <a:prstGeom prst="rightArrow">
            <a:avLst>
              <a:gd fmla="val 50000" name="adj1"/>
              <a:gd fmla="val 6819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1" name="Shape 71"/>
          <p:cNvSpPr/>
          <p:nvPr/>
        </p:nvSpPr>
        <p:spPr>
          <a:xfrm rot="-5394153">
            <a:off x="5902653" y="3074203"/>
            <a:ext cx="176400" cy="122700"/>
          </a:xfrm>
          <a:prstGeom prst="rightArrow">
            <a:avLst>
              <a:gd fmla="val 50000" name="adj1"/>
              <a:gd fmla="val 6819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2" name="Shape 72"/>
          <p:cNvSpPr/>
          <p:nvPr/>
        </p:nvSpPr>
        <p:spPr>
          <a:xfrm rot="5405847">
            <a:off x="5902726" y="3468191"/>
            <a:ext cx="176400" cy="122700"/>
          </a:xfrm>
          <a:prstGeom prst="rightArrow">
            <a:avLst>
              <a:gd fmla="val 50000" name="adj1"/>
              <a:gd fmla="val 6819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3" name="Shape 73"/>
          <p:cNvSpPr/>
          <p:nvPr/>
        </p:nvSpPr>
        <p:spPr>
          <a:xfrm rot="-7456490">
            <a:off x="7790282" y="3443723"/>
            <a:ext cx="375024" cy="171671"/>
          </a:xfrm>
          <a:prstGeom prst="rightArrow">
            <a:avLst>
              <a:gd fmla="val 50000" name="adj1"/>
              <a:gd fmla="val 6819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74" name="Shape 74"/>
          <p:cNvPicPr preferRelativeResize="0"/>
          <p:nvPr/>
        </p:nvPicPr>
        <p:blipFill>
          <a:blip r:embed="rId4">
            <a:alphaModFix/>
          </a:blip>
          <a:stretch>
            <a:fillRect/>
          </a:stretch>
        </p:blipFill>
        <p:spPr>
          <a:xfrm>
            <a:off x="631550" y="1017719"/>
            <a:ext cx="3736900" cy="2645650"/>
          </a:xfrm>
          <a:prstGeom prst="rect">
            <a:avLst/>
          </a:prstGeom>
          <a:noFill/>
          <a:ln>
            <a:noFill/>
          </a:ln>
        </p:spPr>
      </p:pic>
      <p:sp>
        <p:nvSpPr>
          <p:cNvPr id="75" name="Shape 75"/>
          <p:cNvSpPr/>
          <p:nvPr/>
        </p:nvSpPr>
        <p:spPr>
          <a:xfrm>
            <a:off x="780325" y="2912450"/>
            <a:ext cx="1118400" cy="1350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 name="Shape 76"/>
          <p:cNvSpPr txBox="1"/>
          <p:nvPr/>
        </p:nvSpPr>
        <p:spPr>
          <a:xfrm>
            <a:off x="750075" y="2822950"/>
            <a:ext cx="668400" cy="224400"/>
          </a:xfrm>
          <a:prstGeom prst="rect">
            <a:avLst/>
          </a:prstGeom>
          <a:noFill/>
          <a:ln>
            <a:noFill/>
          </a:ln>
        </p:spPr>
        <p:txBody>
          <a:bodyPr anchorCtr="0" anchor="t" bIns="91425" lIns="91425" rIns="91425" tIns="91425">
            <a:noAutofit/>
          </a:bodyPr>
          <a:lstStyle/>
          <a:p>
            <a:pPr lvl="0" rtl="0">
              <a:spcBef>
                <a:spcPts val="0"/>
              </a:spcBef>
              <a:buNone/>
            </a:pPr>
            <a:r>
              <a:rPr lang="en" sz="700"/>
              <a:t>Ep</a:t>
            </a:r>
            <a:r>
              <a:rPr lang="en" sz="700"/>
              <a:t>s</a:t>
            </a:r>
            <a:r>
              <a:rPr lang="en" sz="700"/>
              <a:t>ilon - </a:t>
            </a:r>
            <a:r>
              <a:rPr lang="en" sz="700">
                <a:solidFill>
                  <a:schemeClr val="dk1"/>
                </a:solidFill>
                <a:highlight>
                  <a:srgbClr val="F9F9F9"/>
                </a:highlight>
              </a:rPr>
              <a:t>ε</a:t>
            </a:r>
          </a:p>
        </p:txBody>
      </p:sp>
      <p:sp>
        <p:nvSpPr>
          <p:cNvPr id="77" name="Shape 77"/>
          <p:cNvSpPr txBox="1"/>
          <p:nvPr/>
        </p:nvSpPr>
        <p:spPr>
          <a:xfrm>
            <a:off x="4726675" y="1687087"/>
            <a:ext cx="3136200" cy="690900"/>
          </a:xfrm>
          <a:prstGeom prst="rect">
            <a:avLst/>
          </a:prstGeom>
          <a:noFill/>
          <a:ln>
            <a:noFill/>
          </a:ln>
        </p:spPr>
        <p:txBody>
          <a:bodyPr anchorCtr="0" anchor="t" bIns="91425" lIns="91425" rIns="91425" tIns="91425">
            <a:noAutofit/>
          </a:bodyPr>
          <a:lstStyle/>
          <a:p>
            <a:pPr lvl="0" rtl="0">
              <a:spcBef>
                <a:spcPts val="0"/>
              </a:spcBef>
              <a:buNone/>
            </a:pPr>
            <a:r>
              <a:rPr lang="en"/>
              <a:t>RL = feedback based system</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0"/>
                                        </p:tgtEl>
                                      </p:cBhvr>
                                    </p:animEffect>
                                    <p:set>
                                      <p:cBhvr>
                                        <p:cTn dur="1" fill="hold">
                                          <p:stCondLst>
                                            <p:cond delay="1000"/>
                                          </p:stCondLst>
                                        </p:cTn>
                                        <p:tgtEl>
                                          <p:spTgt spid="7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1"/>
                                        </p:tgtEl>
                                      </p:cBhvr>
                                    </p:animEffect>
                                    <p:set>
                                      <p:cBhvr>
                                        <p:cTn dur="1" fill="hold">
                                          <p:stCondLst>
                                            <p:cond delay="1000"/>
                                          </p:stCondLst>
                                        </p:cTn>
                                        <p:tgtEl>
                                          <p:spTgt spid="7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2"/>
                                        </p:tgtEl>
                                      </p:cBhvr>
                                    </p:animEffect>
                                    <p:set>
                                      <p:cBhvr>
                                        <p:cTn dur="1" fill="hold">
                                          <p:stCondLst>
                                            <p:cond delay="1000"/>
                                          </p:stCondLst>
                                        </p:cTn>
                                        <p:tgtEl>
                                          <p:spTgt spid="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3"/>
                                        </p:tgtEl>
                                      </p:cBhvr>
                                    </p:animEffect>
                                    <p:set>
                                      <p:cBhvr>
                                        <p:cTn dur="1" fill="hold">
                                          <p:stCondLst>
                                            <p:cond delay="1000"/>
                                          </p:stCondLst>
                                        </p:cTn>
                                        <p:tgtEl>
                                          <p:spTgt spid="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MDPs</a:t>
            </a:r>
          </a:p>
        </p:txBody>
      </p:sp>
      <p:sp>
        <p:nvSpPr>
          <p:cNvPr id="83" name="Shape 83"/>
          <p:cNvSpPr txBox="1"/>
          <p:nvPr>
            <p:ph idx="1" type="body"/>
          </p:nvPr>
        </p:nvSpPr>
        <p:spPr>
          <a:xfrm>
            <a:off x="311700" y="1152475"/>
            <a:ext cx="5031000" cy="3416400"/>
          </a:xfrm>
          <a:prstGeom prst="rect">
            <a:avLst/>
          </a:prstGeom>
        </p:spPr>
        <p:txBody>
          <a:bodyPr anchorCtr="0" anchor="t" bIns="91425" lIns="91425" rIns="91425" tIns="91425">
            <a:noAutofit/>
          </a:bodyPr>
          <a:lstStyle/>
          <a:p>
            <a:pPr indent="-228600" lvl="0" marL="457200" rtl="0">
              <a:spcBef>
                <a:spcPts val="0"/>
              </a:spcBef>
            </a:pPr>
            <a:r>
              <a:rPr lang="en"/>
              <a:t>Markov Decision Process</a:t>
            </a:r>
          </a:p>
          <a:p>
            <a:pPr indent="-228600" lvl="1" marL="914400" rtl="0">
              <a:spcBef>
                <a:spcPts val="0"/>
              </a:spcBef>
            </a:pPr>
            <a:r>
              <a:rPr lang="en"/>
              <a:t>Similar to Markov Chains</a:t>
            </a:r>
          </a:p>
          <a:p>
            <a:pPr indent="-228600" lvl="1" marL="914400" rtl="0">
              <a:spcBef>
                <a:spcPts val="0"/>
              </a:spcBef>
            </a:pPr>
            <a:r>
              <a:rPr lang="en"/>
              <a:t>A</a:t>
            </a:r>
            <a:r>
              <a:rPr lang="en"/>
              <a:t>gent</a:t>
            </a:r>
          </a:p>
          <a:p>
            <a:pPr indent="-228600" lvl="1" marL="914400" rtl="0">
              <a:spcBef>
                <a:spcPts val="0"/>
              </a:spcBef>
            </a:pPr>
            <a:r>
              <a:rPr lang="en"/>
              <a:t>Environment</a:t>
            </a:r>
          </a:p>
          <a:p>
            <a:pPr indent="-228600" lvl="1" marL="914400" rtl="0">
              <a:spcBef>
                <a:spcPts val="0"/>
              </a:spcBef>
            </a:pPr>
            <a:r>
              <a:rPr lang="en"/>
              <a:t>Actions</a:t>
            </a:r>
          </a:p>
          <a:p>
            <a:pPr indent="-228600" lvl="1" marL="914400" rtl="0">
              <a:spcBef>
                <a:spcPts val="0"/>
              </a:spcBef>
            </a:pPr>
            <a:r>
              <a:rPr lang="en"/>
              <a:t>Reward</a:t>
            </a:r>
          </a:p>
          <a:p>
            <a:pPr indent="-228600" lvl="1" marL="914400" rtl="0">
              <a:spcBef>
                <a:spcPts val="0"/>
              </a:spcBef>
            </a:pPr>
            <a:r>
              <a:rPr lang="en"/>
              <a:t>Policy</a:t>
            </a:r>
          </a:p>
          <a:p>
            <a:pPr indent="-228600" lvl="1" marL="914400" rtl="0">
              <a:spcBef>
                <a:spcPts val="0"/>
              </a:spcBef>
            </a:pPr>
            <a:r>
              <a:rPr lang="en"/>
              <a:t>Episode</a:t>
            </a:r>
          </a:p>
          <a:p>
            <a:pPr indent="-228600" lvl="0" marL="457200" rtl="0">
              <a:spcBef>
                <a:spcPts val="0"/>
              </a:spcBef>
            </a:pPr>
            <a:r>
              <a:rPr lang="en"/>
              <a:t>Markov Assumption</a:t>
            </a:r>
          </a:p>
          <a:p>
            <a:pPr indent="-228600" lvl="1" marL="914400" rtl="0">
              <a:spcBef>
                <a:spcPts val="0"/>
              </a:spcBef>
            </a:pPr>
            <a:r>
              <a:rPr lang="en"/>
              <a:t>the probability of the next state s</a:t>
            </a:r>
            <a:r>
              <a:rPr baseline="-25000" lang="en"/>
              <a:t>i+1</a:t>
            </a:r>
            <a:r>
              <a:rPr lang="en"/>
              <a:t> depends only on current state s</a:t>
            </a:r>
            <a:r>
              <a:rPr baseline="-25000" lang="en"/>
              <a:t>i</a:t>
            </a:r>
            <a:r>
              <a:rPr lang="en"/>
              <a:t> and performed action a</a:t>
            </a:r>
            <a:r>
              <a:rPr baseline="-25000" lang="en"/>
              <a:t>i</a:t>
            </a:r>
          </a:p>
          <a:p>
            <a:pPr indent="-228600" lvl="2" marL="1371600" rtl="0">
              <a:spcBef>
                <a:spcPts val="0"/>
              </a:spcBef>
            </a:pPr>
            <a:r>
              <a:rPr lang="en"/>
              <a:t>but </a:t>
            </a:r>
            <a:r>
              <a:rPr b="1" lang="en" u="sng"/>
              <a:t>not</a:t>
            </a:r>
            <a:r>
              <a:rPr lang="en"/>
              <a:t> on preceding states or actions.</a:t>
            </a:r>
          </a:p>
        </p:txBody>
      </p:sp>
      <p:pic>
        <p:nvPicPr>
          <p:cNvPr id="84" name="Shape 84"/>
          <p:cNvPicPr preferRelativeResize="0"/>
          <p:nvPr/>
        </p:nvPicPr>
        <p:blipFill>
          <a:blip r:embed="rId3">
            <a:alphaModFix/>
          </a:blip>
          <a:stretch>
            <a:fillRect/>
          </a:stretch>
        </p:blipFill>
        <p:spPr>
          <a:xfrm>
            <a:off x="5974800" y="701062"/>
            <a:ext cx="2857500" cy="1647825"/>
          </a:xfrm>
          <a:prstGeom prst="rect">
            <a:avLst/>
          </a:prstGeom>
          <a:noFill/>
          <a:ln>
            <a:noFill/>
          </a:ln>
        </p:spPr>
      </p:pic>
      <p:pic>
        <p:nvPicPr>
          <p:cNvPr id="85" name="Shape 85"/>
          <p:cNvPicPr preferRelativeResize="0"/>
          <p:nvPr/>
        </p:nvPicPr>
        <p:blipFill>
          <a:blip r:embed="rId4">
            <a:alphaModFix/>
          </a:blip>
          <a:stretch>
            <a:fillRect/>
          </a:stretch>
        </p:blipFill>
        <p:spPr>
          <a:xfrm>
            <a:off x="5974800" y="2282875"/>
            <a:ext cx="2857500" cy="228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Discounted Future Reward</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Total Reward for One Episode</a:t>
            </a:r>
          </a:p>
          <a:p>
            <a:pPr indent="-228600" lvl="0" marL="457200" rtl="0">
              <a:spcBef>
                <a:spcPts val="0"/>
              </a:spcBef>
            </a:pPr>
            <a:r>
              <a:rPr lang="en"/>
              <a:t>The Discount Factor</a:t>
            </a:r>
          </a:p>
          <a:p>
            <a:pPr indent="-228600" lvl="1" marL="914400" rtl="0">
              <a:spcBef>
                <a:spcPts val="0"/>
              </a:spcBef>
            </a:pPr>
            <a:r>
              <a:rPr lang="en"/>
              <a:t>γ (gamma)</a:t>
            </a:r>
          </a:p>
          <a:p>
            <a:pPr indent="-228600" lvl="0" marL="457200" rtl="0">
              <a:spcBef>
                <a:spcPts val="0"/>
              </a:spcBef>
            </a:pPr>
            <a:r>
              <a:rPr lang="en"/>
              <a:t>Good ideas for gamma</a:t>
            </a:r>
          </a:p>
          <a:p>
            <a:pPr indent="-228600" lvl="1" marL="914400" rtl="0">
              <a:spcBef>
                <a:spcPts val="0"/>
              </a:spcBef>
            </a:pPr>
            <a:r>
              <a:rPr lang="en"/>
              <a:t>γ = 0 for only immediate awards</a:t>
            </a:r>
          </a:p>
          <a:p>
            <a:pPr indent="-228600" lvl="1" marL="914400" rtl="0">
              <a:spcBef>
                <a:spcPts val="0"/>
              </a:spcBef>
            </a:pPr>
            <a:r>
              <a:rPr lang="en"/>
              <a:t>γ = 0.9 for good balance</a:t>
            </a:r>
          </a:p>
          <a:p>
            <a:pPr indent="-228600" lvl="1" marL="914400" rtl="0">
              <a:spcBef>
                <a:spcPts val="0"/>
              </a:spcBef>
            </a:pPr>
            <a:r>
              <a:rPr lang="en"/>
              <a:t>γ = 1 for deterministic problems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Q-Learning</a:t>
            </a:r>
          </a:p>
        </p:txBody>
      </p:sp>
      <p:pic>
        <p:nvPicPr>
          <p:cNvPr id="97" name="Shape 97"/>
          <p:cNvPicPr preferRelativeResize="0"/>
          <p:nvPr/>
        </p:nvPicPr>
        <p:blipFill>
          <a:blip r:embed="rId3">
            <a:alphaModFix/>
          </a:blip>
          <a:stretch>
            <a:fillRect/>
          </a:stretch>
        </p:blipFill>
        <p:spPr>
          <a:xfrm>
            <a:off x="5527112" y="2656187"/>
            <a:ext cx="3305175" cy="1666875"/>
          </a:xfrm>
          <a:prstGeom prst="rect">
            <a:avLst/>
          </a:prstGeom>
          <a:noFill/>
          <a:ln>
            <a:noFill/>
          </a:ln>
        </p:spPr>
      </p:pic>
      <p:sp>
        <p:nvSpPr>
          <p:cNvPr id="98" name="Shape 98"/>
          <p:cNvSpPr txBox="1"/>
          <p:nvPr/>
        </p:nvSpPr>
        <p:spPr>
          <a:xfrm>
            <a:off x="6821325" y="4547074"/>
            <a:ext cx="1470300" cy="418500"/>
          </a:xfrm>
          <a:prstGeom prst="rect">
            <a:avLst/>
          </a:prstGeom>
          <a:noFill/>
          <a:ln>
            <a:noFill/>
          </a:ln>
        </p:spPr>
        <p:txBody>
          <a:bodyPr anchorCtr="0" anchor="t" bIns="91425" lIns="91425" rIns="91425" tIns="91425">
            <a:noAutofit/>
          </a:bodyPr>
          <a:lstStyle/>
          <a:p>
            <a:pPr lvl="0" rtl="0">
              <a:spcBef>
                <a:spcPts val="0"/>
              </a:spcBef>
              <a:buNone/>
            </a:pPr>
            <a:r>
              <a:rPr lang="en"/>
              <a:t>Q-Value Matrix</a:t>
            </a:r>
          </a:p>
        </p:txBody>
      </p:sp>
      <p:pic>
        <p:nvPicPr>
          <p:cNvPr id="99" name="Shape 99"/>
          <p:cNvPicPr preferRelativeResize="0"/>
          <p:nvPr/>
        </p:nvPicPr>
        <p:blipFill>
          <a:blip r:embed="rId4">
            <a:alphaModFix/>
          </a:blip>
          <a:stretch>
            <a:fillRect/>
          </a:stretch>
        </p:blipFill>
        <p:spPr>
          <a:xfrm>
            <a:off x="311700" y="2432200"/>
            <a:ext cx="4913674" cy="2114874"/>
          </a:xfrm>
          <a:prstGeom prst="rect">
            <a:avLst/>
          </a:prstGeom>
          <a:noFill/>
          <a:ln>
            <a:noFill/>
          </a:ln>
        </p:spPr>
      </p:pic>
      <p:sp>
        <p:nvSpPr>
          <p:cNvPr id="100" name="Shape 100"/>
          <p:cNvSpPr txBox="1"/>
          <p:nvPr/>
        </p:nvSpPr>
        <p:spPr>
          <a:xfrm>
            <a:off x="2121350" y="4547074"/>
            <a:ext cx="1470300" cy="418500"/>
          </a:xfrm>
          <a:prstGeom prst="rect">
            <a:avLst/>
          </a:prstGeom>
          <a:noFill/>
          <a:ln>
            <a:noFill/>
          </a:ln>
        </p:spPr>
        <p:txBody>
          <a:bodyPr anchorCtr="0" anchor="t" bIns="91425" lIns="91425" rIns="91425" tIns="91425">
            <a:noAutofit/>
          </a:bodyPr>
          <a:lstStyle/>
          <a:p>
            <a:pPr lvl="0" rtl="0">
              <a:spcBef>
                <a:spcPts val="0"/>
              </a:spcBef>
              <a:buNone/>
            </a:pPr>
            <a:r>
              <a:rPr lang="en"/>
              <a:t>Pseudocode</a:t>
            </a:r>
          </a:p>
        </p:txBody>
      </p:sp>
      <p:pic>
        <p:nvPicPr>
          <p:cNvPr id="101" name="Shape 101"/>
          <p:cNvPicPr preferRelativeResize="0"/>
          <p:nvPr/>
        </p:nvPicPr>
        <p:blipFill>
          <a:blip r:embed="rId5">
            <a:alphaModFix/>
          </a:blip>
          <a:stretch>
            <a:fillRect/>
          </a:stretch>
        </p:blipFill>
        <p:spPr>
          <a:xfrm>
            <a:off x="3123944" y="162556"/>
            <a:ext cx="3152780" cy="2114875"/>
          </a:xfrm>
          <a:prstGeom prst="rect">
            <a:avLst/>
          </a:prstGeom>
          <a:noFill/>
          <a:ln>
            <a:noFill/>
          </a:ln>
        </p:spPr>
      </p:pic>
      <p:sp>
        <p:nvSpPr>
          <p:cNvPr id="102" name="Shape 102"/>
          <p:cNvSpPr txBox="1"/>
          <p:nvPr/>
        </p:nvSpPr>
        <p:spPr>
          <a:xfrm>
            <a:off x="6821325" y="1071125"/>
            <a:ext cx="1811100" cy="418500"/>
          </a:xfrm>
          <a:prstGeom prst="rect">
            <a:avLst/>
          </a:prstGeom>
          <a:noFill/>
          <a:ln>
            <a:noFill/>
          </a:ln>
        </p:spPr>
        <p:txBody>
          <a:bodyPr anchorCtr="0" anchor="t" bIns="91425" lIns="91425" rIns="91425" tIns="91425">
            <a:noAutofit/>
          </a:bodyPr>
          <a:lstStyle/>
          <a:p>
            <a:pPr lvl="0" rtl="0">
              <a:spcBef>
                <a:spcPts val="0"/>
              </a:spcBef>
              <a:buNone/>
            </a:pPr>
            <a:r>
              <a:rPr lang="en"/>
              <a:t>Q-Value Network</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Proof of Q-Learning’s Convergence</a:t>
            </a:r>
          </a:p>
        </p:txBody>
      </p:sp>
      <p:sp>
        <p:nvSpPr>
          <p:cNvPr id="108" name="Shape 10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http://users.isr.ist.utl.pt/~mtjspaan/readingGroup/ProofQlearning.pdf</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SARSA</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State-Action-Reward-State-Action</a:t>
            </a:r>
          </a:p>
          <a:p>
            <a:pPr indent="-228600" lvl="0" marL="457200" rtl="0">
              <a:spcBef>
                <a:spcPts val="0"/>
              </a:spcBef>
            </a:pPr>
            <a:r>
              <a:rPr lang="en"/>
              <a:t>starts in state 1</a:t>
            </a:r>
          </a:p>
          <a:p>
            <a:pPr indent="-228600" lvl="0" marL="457200" rtl="0">
              <a:spcBef>
                <a:spcPts val="0"/>
              </a:spcBef>
            </a:pPr>
            <a:r>
              <a:rPr lang="en"/>
              <a:t>performs action 1</a:t>
            </a:r>
          </a:p>
          <a:p>
            <a:pPr indent="-228600" lvl="0" marL="457200" rtl="0">
              <a:spcBef>
                <a:spcPts val="0"/>
              </a:spcBef>
            </a:pPr>
            <a:r>
              <a:rPr lang="en"/>
              <a:t>gets a reward (reward 1)</a:t>
            </a:r>
          </a:p>
          <a:p>
            <a:pPr indent="-228600" lvl="0" marL="457200" rtl="0">
              <a:spcBef>
                <a:spcPts val="0"/>
              </a:spcBef>
            </a:pPr>
            <a:r>
              <a:rPr lang="en"/>
              <a:t>Now, it’s in state 2</a:t>
            </a:r>
          </a:p>
          <a:p>
            <a:pPr indent="-228600" lvl="0" marL="457200" rtl="0">
              <a:spcBef>
                <a:spcPts val="0"/>
              </a:spcBef>
            </a:pPr>
            <a:r>
              <a:rPr lang="en"/>
              <a:t>performs another action (action 2)</a:t>
            </a:r>
          </a:p>
          <a:p>
            <a:pPr indent="-228600" lvl="0" marL="457200" rtl="0">
              <a:spcBef>
                <a:spcPts val="0"/>
              </a:spcBef>
            </a:pPr>
            <a:r>
              <a:rPr lang="en"/>
              <a:t>gets the reward from this state (reward 2) </a:t>
            </a:r>
          </a:p>
          <a:p>
            <a:pPr indent="-228600" lvl="1" marL="914400" rtl="0">
              <a:spcBef>
                <a:spcPts val="0"/>
              </a:spcBef>
            </a:pPr>
            <a:r>
              <a:rPr lang="en"/>
              <a:t>before it goes back and updates the value of action 1 performed in state 1.</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Q-learning vs SARSA</a:t>
            </a:r>
          </a:p>
        </p:txBody>
      </p:sp>
      <p:pic>
        <p:nvPicPr>
          <p:cNvPr descr="optimised.gif" id="120" name="Shape 120"/>
          <p:cNvPicPr preferRelativeResize="0"/>
          <p:nvPr/>
        </p:nvPicPr>
        <p:blipFill>
          <a:blip r:embed="rId3">
            <a:alphaModFix/>
          </a:blip>
          <a:stretch>
            <a:fillRect/>
          </a:stretch>
        </p:blipFill>
        <p:spPr>
          <a:xfrm>
            <a:off x="311700" y="1581150"/>
            <a:ext cx="4114800" cy="1981200"/>
          </a:xfrm>
          <a:prstGeom prst="rect">
            <a:avLst/>
          </a:prstGeom>
          <a:noFill/>
          <a:ln>
            <a:noFill/>
          </a:ln>
        </p:spPr>
      </p:pic>
      <p:pic>
        <p:nvPicPr>
          <p:cNvPr descr="sarsa-optimised.gif" id="121" name="Shape 121"/>
          <p:cNvPicPr preferRelativeResize="0"/>
          <p:nvPr/>
        </p:nvPicPr>
        <p:blipFill>
          <a:blip r:embed="rId4">
            <a:alphaModFix/>
          </a:blip>
          <a:stretch>
            <a:fillRect/>
          </a:stretch>
        </p:blipFill>
        <p:spPr>
          <a:xfrm>
            <a:off x="4717500" y="1581150"/>
            <a:ext cx="4114800" cy="1981200"/>
          </a:xfrm>
          <a:prstGeom prst="rect">
            <a:avLst/>
          </a:prstGeom>
          <a:noFill/>
          <a:ln>
            <a:noFill/>
          </a:ln>
        </p:spPr>
      </p:pic>
      <p:sp>
        <p:nvSpPr>
          <p:cNvPr id="122" name="Shape 122"/>
          <p:cNvSpPr txBox="1"/>
          <p:nvPr/>
        </p:nvSpPr>
        <p:spPr>
          <a:xfrm>
            <a:off x="1814100" y="3703750"/>
            <a:ext cx="1110000" cy="362700"/>
          </a:xfrm>
          <a:prstGeom prst="rect">
            <a:avLst/>
          </a:prstGeom>
          <a:noFill/>
          <a:ln>
            <a:noFill/>
          </a:ln>
        </p:spPr>
        <p:txBody>
          <a:bodyPr anchorCtr="0" anchor="t" bIns="91425" lIns="91425" rIns="91425" tIns="91425">
            <a:noAutofit/>
          </a:bodyPr>
          <a:lstStyle/>
          <a:p>
            <a:pPr lvl="0" rtl="0">
              <a:spcBef>
                <a:spcPts val="0"/>
              </a:spcBef>
              <a:buNone/>
            </a:pPr>
            <a:r>
              <a:rPr lang="en"/>
              <a:t>Q-learning</a:t>
            </a:r>
          </a:p>
        </p:txBody>
      </p:sp>
      <p:sp>
        <p:nvSpPr>
          <p:cNvPr id="123" name="Shape 123"/>
          <p:cNvSpPr txBox="1"/>
          <p:nvPr/>
        </p:nvSpPr>
        <p:spPr>
          <a:xfrm>
            <a:off x="6219900" y="3703750"/>
            <a:ext cx="1110000" cy="362700"/>
          </a:xfrm>
          <a:prstGeom prst="rect">
            <a:avLst/>
          </a:prstGeom>
          <a:noFill/>
          <a:ln>
            <a:noFill/>
          </a:ln>
        </p:spPr>
        <p:txBody>
          <a:bodyPr anchorCtr="0" anchor="t" bIns="91425" lIns="91425" rIns="91425" tIns="91425">
            <a:noAutofit/>
          </a:bodyPr>
          <a:lstStyle/>
          <a:p>
            <a:pPr lvl="0" rtl="0">
              <a:spcBef>
                <a:spcPts val="0"/>
              </a:spcBef>
              <a:buNone/>
            </a:pPr>
            <a:r>
              <a:rPr lang="en"/>
              <a:t>SARSA</a:t>
            </a:r>
          </a:p>
        </p:txBody>
      </p:sp>
      <p:sp>
        <p:nvSpPr>
          <p:cNvPr id="124" name="Shape 124"/>
          <p:cNvSpPr txBox="1"/>
          <p:nvPr/>
        </p:nvSpPr>
        <p:spPr>
          <a:xfrm>
            <a:off x="2538775" y="4561125"/>
            <a:ext cx="3890700" cy="439500"/>
          </a:xfrm>
          <a:prstGeom prst="rect">
            <a:avLst/>
          </a:prstGeom>
          <a:noFill/>
          <a:ln>
            <a:noFill/>
          </a:ln>
        </p:spPr>
        <p:txBody>
          <a:bodyPr anchorCtr="0" anchor="t" bIns="91425" lIns="91425" rIns="91425" tIns="91425">
            <a:noAutofit/>
          </a:bodyPr>
          <a:lstStyle/>
          <a:p>
            <a:pPr lvl="0" rtl="0">
              <a:spcBef>
                <a:spcPts val="0"/>
              </a:spcBef>
              <a:buNone/>
            </a:pPr>
            <a:r>
              <a:rPr lang="en" sz="1000"/>
              <a:t>https://studywolf.wordpress.com/2013/07/01/reinforcement-learning-sarsa-vs-q-learning/</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