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
  </p:notesMasterIdLst>
  <p:sldIdLst>
    <p:sldId id="257" r:id="rId2"/>
  </p:sldIdLst>
  <p:sldSz cx="51206400" cy="36576000"/>
  <p:notesSz cx="6858000" cy="9144000"/>
  <p:defaultTextStyle>
    <a:defPPr>
      <a:defRPr lang="en-US"/>
    </a:defPPr>
    <a:lvl1pPr algn="l" defTabSz="4806950" rtl="0" fontAlgn="base">
      <a:spcBef>
        <a:spcPct val="0"/>
      </a:spcBef>
      <a:spcAft>
        <a:spcPct val="0"/>
      </a:spcAft>
      <a:defRPr sz="9500" kern="1200">
        <a:solidFill>
          <a:schemeClr val="tx1"/>
        </a:solidFill>
        <a:latin typeface="Calibri" pitchFamily="34" charset="0"/>
        <a:ea typeface="MS PGothic" pitchFamily="34" charset="-128"/>
        <a:cs typeface="+mn-cs"/>
      </a:defRPr>
    </a:lvl1pPr>
    <a:lvl2pPr marL="2403475" indent="-1946275" algn="l" defTabSz="4806950" rtl="0" fontAlgn="base">
      <a:spcBef>
        <a:spcPct val="0"/>
      </a:spcBef>
      <a:spcAft>
        <a:spcPct val="0"/>
      </a:spcAft>
      <a:defRPr sz="9500" kern="1200">
        <a:solidFill>
          <a:schemeClr val="tx1"/>
        </a:solidFill>
        <a:latin typeface="Calibri" pitchFamily="34" charset="0"/>
        <a:ea typeface="MS PGothic" pitchFamily="34" charset="-128"/>
        <a:cs typeface="+mn-cs"/>
      </a:defRPr>
    </a:lvl2pPr>
    <a:lvl3pPr marL="4806950" indent="-3892550" algn="l" defTabSz="4806950" rtl="0" fontAlgn="base">
      <a:spcBef>
        <a:spcPct val="0"/>
      </a:spcBef>
      <a:spcAft>
        <a:spcPct val="0"/>
      </a:spcAft>
      <a:defRPr sz="9500" kern="1200">
        <a:solidFill>
          <a:schemeClr val="tx1"/>
        </a:solidFill>
        <a:latin typeface="Calibri" pitchFamily="34" charset="0"/>
        <a:ea typeface="MS PGothic" pitchFamily="34" charset="-128"/>
        <a:cs typeface="+mn-cs"/>
      </a:defRPr>
    </a:lvl3pPr>
    <a:lvl4pPr marL="7210425" indent="-5838825" algn="l" defTabSz="4806950" rtl="0" fontAlgn="base">
      <a:spcBef>
        <a:spcPct val="0"/>
      </a:spcBef>
      <a:spcAft>
        <a:spcPct val="0"/>
      </a:spcAft>
      <a:defRPr sz="9500" kern="1200">
        <a:solidFill>
          <a:schemeClr val="tx1"/>
        </a:solidFill>
        <a:latin typeface="Calibri" pitchFamily="34" charset="0"/>
        <a:ea typeface="MS PGothic" pitchFamily="34" charset="-128"/>
        <a:cs typeface="+mn-cs"/>
      </a:defRPr>
    </a:lvl4pPr>
    <a:lvl5pPr marL="9613900" indent="-7785100" algn="l" defTabSz="4806950" rtl="0" fontAlgn="base">
      <a:spcBef>
        <a:spcPct val="0"/>
      </a:spcBef>
      <a:spcAft>
        <a:spcPct val="0"/>
      </a:spcAft>
      <a:defRPr sz="9500" kern="1200">
        <a:solidFill>
          <a:schemeClr val="tx1"/>
        </a:solidFill>
        <a:latin typeface="Calibri" pitchFamily="34" charset="0"/>
        <a:ea typeface="MS PGothic" pitchFamily="34" charset="-128"/>
        <a:cs typeface="+mn-cs"/>
      </a:defRPr>
    </a:lvl5pPr>
    <a:lvl6pPr marL="2286000" algn="l" defTabSz="914400" rtl="0" eaLnBrk="1" latinLnBrk="0" hangingPunct="1">
      <a:defRPr sz="9500" kern="1200">
        <a:solidFill>
          <a:schemeClr val="tx1"/>
        </a:solidFill>
        <a:latin typeface="Calibri" pitchFamily="34" charset="0"/>
        <a:ea typeface="MS PGothic" pitchFamily="34" charset="-128"/>
        <a:cs typeface="+mn-cs"/>
      </a:defRPr>
    </a:lvl6pPr>
    <a:lvl7pPr marL="2743200" algn="l" defTabSz="914400" rtl="0" eaLnBrk="1" latinLnBrk="0" hangingPunct="1">
      <a:defRPr sz="9500" kern="1200">
        <a:solidFill>
          <a:schemeClr val="tx1"/>
        </a:solidFill>
        <a:latin typeface="Calibri" pitchFamily="34" charset="0"/>
        <a:ea typeface="MS PGothic" pitchFamily="34" charset="-128"/>
        <a:cs typeface="+mn-cs"/>
      </a:defRPr>
    </a:lvl7pPr>
    <a:lvl8pPr marL="3200400" algn="l" defTabSz="914400" rtl="0" eaLnBrk="1" latinLnBrk="0" hangingPunct="1">
      <a:defRPr sz="9500" kern="1200">
        <a:solidFill>
          <a:schemeClr val="tx1"/>
        </a:solidFill>
        <a:latin typeface="Calibri" pitchFamily="34" charset="0"/>
        <a:ea typeface="MS PGothic" pitchFamily="34" charset="-128"/>
        <a:cs typeface="+mn-cs"/>
      </a:defRPr>
    </a:lvl8pPr>
    <a:lvl9pPr marL="3657600" algn="l" defTabSz="914400" rtl="0" eaLnBrk="1" latinLnBrk="0" hangingPunct="1">
      <a:defRPr sz="9500"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11520">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2F43"/>
    <a:srgbClr val="999999"/>
    <a:srgbClr val="FFFF99"/>
    <a:srgbClr val="E2C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11" autoAdjust="0"/>
    <p:restoredTop sz="97890" autoAdjust="0"/>
  </p:normalViewPr>
  <p:slideViewPr>
    <p:cSldViewPr>
      <p:cViewPr>
        <p:scale>
          <a:sx n="33" d="100"/>
          <a:sy n="33" d="100"/>
        </p:scale>
        <p:origin x="540" y="-570"/>
      </p:cViewPr>
      <p:guideLst>
        <p:guide orient="horz" pos="11520"/>
        <p:guide pos="1612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itchFamily="34" charset="0"/>
              </a:defRPr>
            </a:lvl1pPr>
          </a:lstStyle>
          <a:p>
            <a:pPr>
              <a:defRPr/>
            </a:pPr>
            <a:fld id="{6A6FBBD4-89AE-4259-A03A-6668488738D4}" type="datetime1">
              <a:rPr lang="en-US"/>
              <a:pPr>
                <a:defRPr/>
              </a:pPr>
              <a:t>6/10/2013</a:t>
            </a:fld>
            <a:endParaRPr lang="en-US"/>
          </a:p>
        </p:txBody>
      </p:sp>
      <p:sp>
        <p:nvSpPr>
          <p:cNvPr id="4" name="Slide Image Placeholder 3"/>
          <p:cNvSpPr>
            <a:spLocks noGrp="1" noRot="1" noChangeAspect="1"/>
          </p:cNvSpPr>
          <p:nvPr>
            <p:ph type="sldImg" idx="2"/>
          </p:nvPr>
        </p:nvSpPr>
        <p:spPr>
          <a:xfrm>
            <a:off x="1028700" y="685800"/>
            <a:ext cx="48006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5DCEAEA0-F25E-43B6-8E10-6E3AFCD798C3}" type="slidenum">
              <a:rPr lang="en-US"/>
              <a:pPr>
                <a:defRPr/>
              </a:pPr>
              <a:t>‹#›</a:t>
            </a:fld>
            <a:endParaRPr lang="en-US"/>
          </a:p>
        </p:txBody>
      </p:sp>
    </p:spTree>
    <p:extLst>
      <p:ext uri="{BB962C8B-B14F-4D97-AF65-F5344CB8AC3E}">
        <p14:creationId xmlns:p14="http://schemas.microsoft.com/office/powerpoint/2010/main" val="2754926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fld id="{F337FA03-CBFC-4B84-930A-69FCD7798D39}" type="slidenum">
              <a:rPr lang="en-US" sz="1200" smtClean="0"/>
              <a:pPr eaLnBrk="1" hangingPunct="1"/>
              <a:t>1</a:t>
            </a:fld>
            <a:endParaRPr lang="en-US" sz="1200" smtClean="0"/>
          </a:p>
        </p:txBody>
      </p:sp>
    </p:spTree>
    <p:extLst>
      <p:ext uri="{BB962C8B-B14F-4D97-AF65-F5344CB8AC3E}">
        <p14:creationId xmlns:p14="http://schemas.microsoft.com/office/powerpoint/2010/main" val="15656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362269"/>
            <a:ext cx="4352544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0726400"/>
            <a:ext cx="35844480" cy="934720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CF257CD-DE43-4BBF-8B29-75F5B69B98EA}" type="datetime1">
              <a:rPr lang="en-US"/>
              <a:pPr>
                <a:defRPr/>
              </a:pPr>
              <a:t>6/10/2013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C4461F-C046-4DED-97D5-DD9173279437}" type="slidenum">
              <a:rPr lang="en-US"/>
              <a:pPr>
                <a:defRPr/>
              </a:pPr>
              <a:t>‹#›</a:t>
            </a:fld>
            <a:endParaRPr lang="en-US"/>
          </a:p>
        </p:txBody>
      </p:sp>
    </p:spTree>
    <p:extLst>
      <p:ext uri="{BB962C8B-B14F-4D97-AF65-F5344CB8AC3E}">
        <p14:creationId xmlns:p14="http://schemas.microsoft.com/office/powerpoint/2010/main" val="32293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71D139-F0F7-40C5-98DA-732FA2EC9F13}" type="datetime1">
              <a:rPr lang="en-US"/>
              <a:pPr>
                <a:defRPr/>
              </a:pPr>
              <a:t>6/10/2013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303D65-E547-4F91-81B9-7B3F4388F582}" type="slidenum">
              <a:rPr lang="en-US"/>
              <a:pPr>
                <a:defRPr/>
              </a:pPr>
              <a:t>‹#›</a:t>
            </a:fld>
            <a:endParaRPr lang="en-US"/>
          </a:p>
        </p:txBody>
      </p:sp>
    </p:spTree>
    <p:extLst>
      <p:ext uri="{BB962C8B-B14F-4D97-AF65-F5344CB8AC3E}">
        <p14:creationId xmlns:p14="http://schemas.microsoft.com/office/powerpoint/2010/main" val="405356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7027334"/>
            <a:ext cx="64514733" cy="14980073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7027334"/>
            <a:ext cx="192708527" cy="1498007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2DEAFF-9896-41F3-9182-E777E08052F3}" type="datetime1">
              <a:rPr lang="en-US"/>
              <a:pPr>
                <a:defRPr/>
              </a:pPr>
              <a:t>6/10/2013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F307C1-9746-41CB-A3E1-48DB90F35DBC}" type="slidenum">
              <a:rPr lang="en-US"/>
              <a:pPr>
                <a:defRPr/>
              </a:pPr>
              <a:t>‹#›</a:t>
            </a:fld>
            <a:endParaRPr lang="en-US"/>
          </a:p>
        </p:txBody>
      </p:sp>
    </p:spTree>
    <p:extLst>
      <p:ext uri="{BB962C8B-B14F-4D97-AF65-F5344CB8AC3E}">
        <p14:creationId xmlns:p14="http://schemas.microsoft.com/office/powerpoint/2010/main" val="37438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2E0A1B9-6AE9-41B9-805A-159C2B4B5ED7}" type="datetime1">
              <a:rPr lang="en-US"/>
              <a:pPr>
                <a:defRPr/>
              </a:pPr>
              <a:t>6/10/2013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D00D08-5D38-4905-B1BC-BE69B4DEDB7E}" type="slidenum">
              <a:rPr lang="en-US"/>
              <a:pPr>
                <a:defRPr/>
              </a:pPr>
              <a:t>‹#›</a:t>
            </a:fld>
            <a:endParaRPr lang="en-US"/>
          </a:p>
        </p:txBody>
      </p:sp>
    </p:spTree>
    <p:extLst>
      <p:ext uri="{BB962C8B-B14F-4D97-AF65-F5344CB8AC3E}">
        <p14:creationId xmlns:p14="http://schemas.microsoft.com/office/powerpoint/2010/main" val="378443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3503469"/>
            <a:ext cx="43525440" cy="7264400"/>
          </a:xfrm>
        </p:spPr>
        <p:txBody>
          <a:bodyPr anchor="t"/>
          <a:lstStyle>
            <a:lvl1pPr algn="l">
              <a:defRPr sz="21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5502473"/>
            <a:ext cx="43525440" cy="80009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049AF10-D055-4C01-BB93-BE36719070A2}" type="datetime1">
              <a:rPr lang="en-US"/>
              <a:pPr>
                <a:defRPr/>
              </a:pPr>
              <a:t>6/10/2013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9E6870-FA48-448A-A03A-EE6A725A518A}" type="slidenum">
              <a:rPr lang="en-US"/>
              <a:pPr>
                <a:defRPr/>
              </a:pPr>
              <a:t>‹#›</a:t>
            </a:fld>
            <a:endParaRPr lang="en-US"/>
          </a:p>
        </p:txBody>
      </p:sp>
    </p:spTree>
    <p:extLst>
      <p:ext uri="{BB962C8B-B14F-4D97-AF65-F5344CB8AC3E}">
        <p14:creationId xmlns:p14="http://schemas.microsoft.com/office/powerpoint/2010/main" val="25059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6" y="40961734"/>
            <a:ext cx="128611627" cy="115866336"/>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6" y="40961734"/>
            <a:ext cx="128611633" cy="115866336"/>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891D1C3-9E03-49A2-BECB-21B9D7650FFC}" type="datetime1">
              <a:rPr lang="en-US"/>
              <a:pPr>
                <a:defRPr/>
              </a:pPr>
              <a:t>6/10/2013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8E1D98-949E-4036-BAC4-76DC6D3B2058}" type="slidenum">
              <a:rPr lang="en-US"/>
              <a:pPr>
                <a:defRPr/>
              </a:pPr>
              <a:t>‹#›</a:t>
            </a:fld>
            <a:endParaRPr lang="en-US"/>
          </a:p>
        </p:txBody>
      </p:sp>
    </p:spTree>
    <p:extLst>
      <p:ext uri="{BB962C8B-B14F-4D97-AF65-F5344CB8AC3E}">
        <p14:creationId xmlns:p14="http://schemas.microsoft.com/office/powerpoint/2010/main" val="166697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464736"/>
            <a:ext cx="4608576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3" y="8187270"/>
            <a:ext cx="22625053" cy="3412064"/>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2560323" y="11599334"/>
            <a:ext cx="22625053" cy="21073536"/>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187270"/>
            <a:ext cx="22633940" cy="3412064"/>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012143" y="11599334"/>
            <a:ext cx="22633940" cy="21073536"/>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E5227ED-E54B-4387-9537-585F95626E5B}" type="datetime1">
              <a:rPr lang="en-US"/>
              <a:pPr>
                <a:defRPr/>
              </a:pPr>
              <a:t>6/10/2013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8729557-271B-4C40-9903-99B5B9610881}" type="slidenum">
              <a:rPr lang="en-US"/>
              <a:pPr>
                <a:defRPr/>
              </a:pPr>
              <a:t>‹#›</a:t>
            </a:fld>
            <a:endParaRPr lang="en-US"/>
          </a:p>
        </p:txBody>
      </p:sp>
    </p:spTree>
    <p:extLst>
      <p:ext uri="{BB962C8B-B14F-4D97-AF65-F5344CB8AC3E}">
        <p14:creationId xmlns:p14="http://schemas.microsoft.com/office/powerpoint/2010/main" val="24898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186E620-902A-487B-9B29-1479597B6CAE}" type="datetime1">
              <a:rPr lang="en-US"/>
              <a:pPr>
                <a:defRPr/>
              </a:pPr>
              <a:t>6/10/2013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D85A5A-B839-48E6-B728-6A5C026DF23D}" type="slidenum">
              <a:rPr lang="en-US"/>
              <a:pPr>
                <a:defRPr/>
              </a:pPr>
              <a:t>‹#›</a:t>
            </a:fld>
            <a:endParaRPr lang="en-US"/>
          </a:p>
        </p:txBody>
      </p:sp>
    </p:spTree>
    <p:extLst>
      <p:ext uri="{BB962C8B-B14F-4D97-AF65-F5344CB8AC3E}">
        <p14:creationId xmlns:p14="http://schemas.microsoft.com/office/powerpoint/2010/main" val="363619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68239AE-6315-4C51-8CEF-49C4DF8F6096}" type="datetime1">
              <a:rPr lang="en-US"/>
              <a:pPr>
                <a:defRPr/>
              </a:pPr>
              <a:t>6/10/2013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1F38C88-D59A-488E-A31E-FCEC9EE54073}" type="slidenum">
              <a:rPr lang="en-US"/>
              <a:pPr>
                <a:defRPr/>
              </a:pPr>
              <a:t>‹#›</a:t>
            </a:fld>
            <a:endParaRPr lang="en-US"/>
          </a:p>
        </p:txBody>
      </p:sp>
    </p:spTree>
    <p:extLst>
      <p:ext uri="{BB962C8B-B14F-4D97-AF65-F5344CB8AC3E}">
        <p14:creationId xmlns:p14="http://schemas.microsoft.com/office/powerpoint/2010/main" val="244584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6" y="1456267"/>
            <a:ext cx="16846553" cy="6197600"/>
          </a:xfrm>
        </p:spPr>
        <p:txBody>
          <a:bodyPr anchor="b"/>
          <a:lstStyle>
            <a:lvl1pPr algn="l">
              <a:defRPr sz="10500" b="1"/>
            </a:lvl1pPr>
          </a:lstStyle>
          <a:p>
            <a:r>
              <a:rPr lang="en-US" smtClean="0"/>
              <a:t>Click to edit Master title style</a:t>
            </a:r>
            <a:endParaRPr lang="en-US"/>
          </a:p>
        </p:txBody>
      </p:sp>
      <p:sp>
        <p:nvSpPr>
          <p:cNvPr id="3" name="Content Placeholder 2"/>
          <p:cNvSpPr>
            <a:spLocks noGrp="1"/>
          </p:cNvSpPr>
          <p:nvPr>
            <p:ph idx="1"/>
          </p:nvPr>
        </p:nvSpPr>
        <p:spPr>
          <a:xfrm>
            <a:off x="20020280" y="1456271"/>
            <a:ext cx="28625800" cy="3121660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6" y="7653871"/>
            <a:ext cx="16846553" cy="250190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DD2170-025F-47A6-BF8C-5034D2FB29D9}" type="datetime1">
              <a:rPr lang="en-US"/>
              <a:pPr>
                <a:defRPr/>
              </a:pPr>
              <a:t>6/10/2013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A0FCA9-0EFC-434C-9A0B-5765BFF21516}" type="slidenum">
              <a:rPr lang="en-US"/>
              <a:pPr>
                <a:defRPr/>
              </a:pPr>
              <a:t>‹#›</a:t>
            </a:fld>
            <a:endParaRPr lang="en-US"/>
          </a:p>
        </p:txBody>
      </p:sp>
    </p:spTree>
    <p:extLst>
      <p:ext uri="{BB962C8B-B14F-4D97-AF65-F5344CB8AC3E}">
        <p14:creationId xmlns:p14="http://schemas.microsoft.com/office/powerpoint/2010/main" val="268259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5603201"/>
            <a:ext cx="30723840" cy="3022602"/>
          </a:xfrm>
        </p:spPr>
        <p:txBody>
          <a:bodyPr anchor="b"/>
          <a:lstStyle>
            <a:lvl1pPr algn="l">
              <a:defRPr sz="105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268133"/>
            <a:ext cx="30723840" cy="21945600"/>
          </a:xfrm>
        </p:spPr>
        <p:txBody>
          <a:bodyPr rtlCol="0">
            <a:normAutofit/>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pPr lvl="0"/>
            <a:endParaRPr lang="en-US" noProof="0" smtClean="0"/>
          </a:p>
        </p:txBody>
      </p:sp>
      <p:sp>
        <p:nvSpPr>
          <p:cNvPr id="4" name="Text Placeholder 3"/>
          <p:cNvSpPr>
            <a:spLocks noGrp="1"/>
          </p:cNvSpPr>
          <p:nvPr>
            <p:ph type="body" sz="half" idx="2"/>
          </p:nvPr>
        </p:nvSpPr>
        <p:spPr>
          <a:xfrm>
            <a:off x="10036813" y="28625803"/>
            <a:ext cx="30723840" cy="429259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207ADD4-D413-428B-A0CF-1825A2BC8F8C}" type="datetime1">
              <a:rPr lang="en-US"/>
              <a:pPr>
                <a:defRPr/>
              </a:pPr>
              <a:t>6/10/2013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FA147A-A306-4C23-9079-4F15C441E8C0}" type="slidenum">
              <a:rPr lang="en-US"/>
              <a:pPr>
                <a:defRPr/>
              </a:pPr>
              <a:t>‹#›</a:t>
            </a:fld>
            <a:endParaRPr lang="en-US"/>
          </a:p>
        </p:txBody>
      </p:sp>
    </p:spTree>
    <p:extLst>
      <p:ext uri="{BB962C8B-B14F-4D97-AF65-F5344CB8AC3E}">
        <p14:creationId xmlns:p14="http://schemas.microsoft.com/office/powerpoint/2010/main" val="416498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60638" y="1463675"/>
            <a:ext cx="460851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560638" y="8534400"/>
            <a:ext cx="46085125"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560638" y="33899475"/>
            <a:ext cx="11947525" cy="1947863"/>
          </a:xfrm>
          <a:prstGeom prst="rect">
            <a:avLst/>
          </a:prstGeom>
        </p:spPr>
        <p:txBody>
          <a:bodyPr vert="horz" wrap="square" lIns="480709" tIns="240355" rIns="480709" bIns="240355" numCol="1" anchor="ctr" anchorCtr="0" compatLnSpc="1">
            <a:prstTxWarp prst="textNoShape">
              <a:avLst/>
            </a:prstTxWarp>
          </a:bodyPr>
          <a:lstStyle>
            <a:lvl1pPr>
              <a:defRPr sz="6300">
                <a:solidFill>
                  <a:srgbClr val="898989"/>
                </a:solidFill>
                <a:cs typeface="Arial" pitchFamily="34" charset="0"/>
              </a:defRPr>
            </a:lvl1pPr>
          </a:lstStyle>
          <a:p>
            <a:pPr>
              <a:defRPr/>
            </a:pPr>
            <a:fld id="{67ED95D9-41E0-43C7-BB3F-7BD9F37CF410}" type="datetime1">
              <a:rPr lang="en-US"/>
              <a:pPr>
                <a:defRPr/>
              </a:pPr>
              <a:t>6/10/2013</a:t>
            </a:fld>
            <a:endParaRPr lang="en-US"/>
          </a:p>
        </p:txBody>
      </p:sp>
      <p:sp>
        <p:nvSpPr>
          <p:cNvPr id="5" name="Footer Placeholder 4"/>
          <p:cNvSpPr>
            <a:spLocks noGrp="1"/>
          </p:cNvSpPr>
          <p:nvPr>
            <p:ph type="ftr" sz="quarter" idx="3"/>
          </p:nvPr>
        </p:nvSpPr>
        <p:spPr>
          <a:xfrm>
            <a:off x="17495838" y="33899475"/>
            <a:ext cx="16214725" cy="1947863"/>
          </a:xfrm>
          <a:prstGeom prst="rect">
            <a:avLst/>
          </a:prstGeom>
        </p:spPr>
        <p:txBody>
          <a:bodyPr vert="horz" lIns="480709" tIns="240355" rIns="480709" bIns="240355" rtlCol="0" anchor="ctr"/>
          <a:lstStyle>
            <a:lvl1pPr algn="ctr" defTabSz="4807092" fontAlgn="auto">
              <a:spcBef>
                <a:spcPts val="0"/>
              </a:spcBef>
              <a:spcAft>
                <a:spcPts val="0"/>
              </a:spcAft>
              <a:defRPr sz="63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6698238" y="33899475"/>
            <a:ext cx="11947525" cy="1947863"/>
          </a:xfrm>
          <a:prstGeom prst="rect">
            <a:avLst/>
          </a:prstGeom>
        </p:spPr>
        <p:txBody>
          <a:bodyPr vert="horz" wrap="square" lIns="480709" tIns="240355" rIns="480709" bIns="240355" numCol="1" anchor="ctr" anchorCtr="0" compatLnSpc="1">
            <a:prstTxWarp prst="textNoShape">
              <a:avLst/>
            </a:prstTxWarp>
          </a:bodyPr>
          <a:lstStyle>
            <a:lvl1pPr algn="r">
              <a:defRPr sz="6300">
                <a:solidFill>
                  <a:srgbClr val="898989"/>
                </a:solidFill>
                <a:cs typeface="Arial" pitchFamily="34" charset="0"/>
              </a:defRPr>
            </a:lvl1pPr>
          </a:lstStyle>
          <a:p>
            <a:pPr>
              <a:defRPr/>
            </a:pPr>
            <a:fld id="{247F1119-79AD-41FB-BA9C-18A9896998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kern="1200">
          <a:solidFill>
            <a:schemeClr val="tx1"/>
          </a:solidFill>
          <a:latin typeface="+mj-lt"/>
          <a:ea typeface="MS PGothic" pitchFamily="34" charset="-128"/>
          <a:cs typeface="MS PGothic" charset="0"/>
        </a:defRPr>
      </a:lvl1pPr>
      <a:lvl2pPr algn="ctr" defTabSz="4806950" rtl="0" eaLnBrk="0" fontAlgn="base" hangingPunct="0">
        <a:spcBef>
          <a:spcPct val="0"/>
        </a:spcBef>
        <a:spcAft>
          <a:spcPct val="0"/>
        </a:spcAft>
        <a:defRPr sz="23100">
          <a:solidFill>
            <a:schemeClr val="tx1"/>
          </a:solidFill>
          <a:latin typeface="Calibri" pitchFamily="34" charset="0"/>
          <a:ea typeface="MS PGothic" pitchFamily="34" charset="-128"/>
          <a:cs typeface="MS PGothic" charset="0"/>
        </a:defRPr>
      </a:lvl2pPr>
      <a:lvl3pPr algn="ctr" defTabSz="4806950" rtl="0" eaLnBrk="0" fontAlgn="base" hangingPunct="0">
        <a:spcBef>
          <a:spcPct val="0"/>
        </a:spcBef>
        <a:spcAft>
          <a:spcPct val="0"/>
        </a:spcAft>
        <a:defRPr sz="23100">
          <a:solidFill>
            <a:schemeClr val="tx1"/>
          </a:solidFill>
          <a:latin typeface="Calibri" pitchFamily="34" charset="0"/>
          <a:ea typeface="MS PGothic" pitchFamily="34" charset="-128"/>
          <a:cs typeface="MS PGothic" charset="0"/>
        </a:defRPr>
      </a:lvl3pPr>
      <a:lvl4pPr algn="ctr" defTabSz="4806950" rtl="0" eaLnBrk="0" fontAlgn="base" hangingPunct="0">
        <a:spcBef>
          <a:spcPct val="0"/>
        </a:spcBef>
        <a:spcAft>
          <a:spcPct val="0"/>
        </a:spcAft>
        <a:defRPr sz="23100">
          <a:solidFill>
            <a:schemeClr val="tx1"/>
          </a:solidFill>
          <a:latin typeface="Calibri" pitchFamily="34" charset="0"/>
          <a:ea typeface="MS PGothic" pitchFamily="34" charset="-128"/>
          <a:cs typeface="MS PGothic" charset="0"/>
        </a:defRPr>
      </a:lvl4pPr>
      <a:lvl5pPr algn="ctr" defTabSz="4806950" rtl="0" eaLnBrk="0" fontAlgn="base" hangingPunct="0">
        <a:spcBef>
          <a:spcPct val="0"/>
        </a:spcBef>
        <a:spcAft>
          <a:spcPct val="0"/>
        </a:spcAft>
        <a:defRPr sz="23100">
          <a:solidFill>
            <a:schemeClr val="tx1"/>
          </a:solidFill>
          <a:latin typeface="Calibri" pitchFamily="34" charset="0"/>
          <a:ea typeface="MS PGothic" pitchFamily="34" charset="-128"/>
          <a:cs typeface="MS PGothic" charset="0"/>
        </a:defRPr>
      </a:lvl5pPr>
      <a:lvl6pPr marL="457200" algn="ctr" defTabSz="4806950" rtl="0" fontAlgn="base">
        <a:spcBef>
          <a:spcPct val="0"/>
        </a:spcBef>
        <a:spcAft>
          <a:spcPct val="0"/>
        </a:spcAft>
        <a:defRPr sz="23100">
          <a:solidFill>
            <a:schemeClr val="tx1"/>
          </a:solidFill>
          <a:latin typeface="Calibri" pitchFamily="34" charset="0"/>
        </a:defRPr>
      </a:lvl6pPr>
      <a:lvl7pPr marL="914400" algn="ctr" defTabSz="4806950" rtl="0" fontAlgn="base">
        <a:spcBef>
          <a:spcPct val="0"/>
        </a:spcBef>
        <a:spcAft>
          <a:spcPct val="0"/>
        </a:spcAft>
        <a:defRPr sz="23100">
          <a:solidFill>
            <a:schemeClr val="tx1"/>
          </a:solidFill>
          <a:latin typeface="Calibri" pitchFamily="34" charset="0"/>
        </a:defRPr>
      </a:lvl7pPr>
      <a:lvl8pPr marL="1371600" algn="ctr" defTabSz="4806950" rtl="0" fontAlgn="base">
        <a:spcBef>
          <a:spcPct val="0"/>
        </a:spcBef>
        <a:spcAft>
          <a:spcPct val="0"/>
        </a:spcAft>
        <a:defRPr sz="23100">
          <a:solidFill>
            <a:schemeClr val="tx1"/>
          </a:solidFill>
          <a:latin typeface="Calibri" pitchFamily="34" charset="0"/>
        </a:defRPr>
      </a:lvl8pPr>
      <a:lvl9pPr marL="1828800" algn="ctr" defTabSz="4806950" rtl="0" fontAlgn="base">
        <a:spcBef>
          <a:spcPct val="0"/>
        </a:spcBef>
        <a:spcAft>
          <a:spcPct val="0"/>
        </a:spcAft>
        <a:defRPr sz="23100">
          <a:solidFill>
            <a:schemeClr val="tx1"/>
          </a:solidFill>
          <a:latin typeface="Calibri" pitchFamily="34" charset="0"/>
        </a:defRPr>
      </a:lvl9pPr>
    </p:titleStyle>
    <p:bodyStyle>
      <a:lvl1pPr marL="1801813" indent="-1801813" algn="l" defTabSz="4806950" rtl="0" eaLnBrk="0" fontAlgn="base" hangingPunct="0">
        <a:spcBef>
          <a:spcPct val="20000"/>
        </a:spcBef>
        <a:spcAft>
          <a:spcPct val="0"/>
        </a:spcAft>
        <a:buFont typeface="Arial" pitchFamily="34" charset="0"/>
        <a:buChar char="•"/>
        <a:defRPr sz="16800" kern="1200">
          <a:solidFill>
            <a:schemeClr val="tx1"/>
          </a:solidFill>
          <a:latin typeface="+mn-lt"/>
          <a:ea typeface="MS PGothic" pitchFamily="34" charset="-128"/>
          <a:cs typeface="MS PGothic" charset="0"/>
        </a:defRPr>
      </a:lvl1pPr>
      <a:lvl2pPr marL="3905250" indent="-1501775" algn="l" defTabSz="4806950" rtl="0" eaLnBrk="0" fontAlgn="base" hangingPunct="0">
        <a:spcBef>
          <a:spcPct val="20000"/>
        </a:spcBef>
        <a:spcAft>
          <a:spcPct val="0"/>
        </a:spcAft>
        <a:buFont typeface="Arial" pitchFamily="34" charset="0"/>
        <a:buChar char="–"/>
        <a:defRPr sz="14700" kern="1200">
          <a:solidFill>
            <a:schemeClr val="tx1"/>
          </a:solidFill>
          <a:latin typeface="+mn-lt"/>
          <a:ea typeface="MS PGothic" pitchFamily="34" charset="-128"/>
          <a:cs typeface="MS PGothic" charset="0"/>
        </a:defRPr>
      </a:lvl2pPr>
      <a:lvl3pPr marL="6008688" indent="-1201738" algn="l" defTabSz="4806950" rtl="0" eaLnBrk="0" fontAlgn="base" hangingPunct="0">
        <a:spcBef>
          <a:spcPct val="20000"/>
        </a:spcBef>
        <a:spcAft>
          <a:spcPct val="0"/>
        </a:spcAft>
        <a:buFont typeface="Arial" pitchFamily="34" charset="0"/>
        <a:buChar char="•"/>
        <a:defRPr sz="12600" kern="1200">
          <a:solidFill>
            <a:schemeClr val="tx1"/>
          </a:solidFill>
          <a:latin typeface="+mn-lt"/>
          <a:ea typeface="MS PGothic" pitchFamily="34" charset="-128"/>
          <a:cs typeface="MS PGothic" charset="0"/>
        </a:defRPr>
      </a:lvl3pPr>
      <a:lvl4pPr marL="8412163" indent="-1201738" algn="l" defTabSz="4806950" rtl="0" eaLnBrk="0" fontAlgn="base" hangingPunct="0">
        <a:spcBef>
          <a:spcPct val="20000"/>
        </a:spcBef>
        <a:spcAft>
          <a:spcPct val="0"/>
        </a:spcAft>
        <a:buFont typeface="Arial" pitchFamily="34" charset="0"/>
        <a:buChar char="–"/>
        <a:defRPr sz="10500" kern="1200">
          <a:solidFill>
            <a:schemeClr val="tx1"/>
          </a:solidFill>
          <a:latin typeface="+mn-lt"/>
          <a:ea typeface="MS PGothic" pitchFamily="34" charset="-128"/>
          <a:cs typeface="MS PGothic" charset="0"/>
        </a:defRPr>
      </a:lvl4pPr>
      <a:lvl5pPr marL="10815638" indent="-1201738" algn="l" defTabSz="4806950" rtl="0" eaLnBrk="0" fontAlgn="base" hangingPunct="0">
        <a:spcBef>
          <a:spcPct val="20000"/>
        </a:spcBef>
        <a:spcAft>
          <a:spcPct val="0"/>
        </a:spcAft>
        <a:buFont typeface="Arial" pitchFamily="34" charset="0"/>
        <a:buChar char="»"/>
        <a:defRPr sz="10500" kern="1200">
          <a:solidFill>
            <a:schemeClr val="tx1"/>
          </a:solidFill>
          <a:latin typeface="+mn-lt"/>
          <a:ea typeface="MS PGothic" pitchFamily="34" charset="-128"/>
          <a:cs typeface="MS PGothic" charset="0"/>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4" name="TextBox 4"/>
          <p:cNvSpPr txBox="1">
            <a:spLocks noChangeArrowheads="1"/>
          </p:cNvSpPr>
          <p:nvPr/>
        </p:nvSpPr>
        <p:spPr bwMode="auto">
          <a:xfrm>
            <a:off x="877888" y="4391025"/>
            <a:ext cx="12809537" cy="2679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buClr>
                <a:srgbClr val="C12F43"/>
              </a:buClr>
              <a:defRPr/>
            </a:pPr>
            <a:r>
              <a:rPr lang="en-US" sz="2800" b="1" dirty="0">
                <a:solidFill>
                  <a:srgbClr val="C12F43"/>
                </a:solidFill>
                <a:latin typeface="Book Antiqua" pitchFamily="18" charset="0"/>
                <a:cs typeface="Arial" pitchFamily="34" charset="0"/>
              </a:rPr>
              <a:t>Introduction and Rationale</a:t>
            </a:r>
          </a:p>
          <a:p>
            <a:pPr marL="457200" indent="-457200" eaLnBrk="1" hangingPunct="1">
              <a:spcAft>
                <a:spcPts val="600"/>
              </a:spcAft>
              <a:buClr>
                <a:srgbClr val="C12F43"/>
              </a:buClr>
              <a:buFont typeface="Wingdings" panose="05000000000000000000" pitchFamily="2" charset="2"/>
              <a:buChar char="q"/>
              <a:defRPr/>
            </a:pPr>
            <a:r>
              <a:rPr lang="en-US" sz="2800" dirty="0" smtClean="0">
                <a:latin typeface="Book Antiqua" pitchFamily="18" charset="0"/>
                <a:cs typeface="Arial" pitchFamily="34" charset="0"/>
              </a:rPr>
              <a:t>The </a:t>
            </a:r>
            <a:r>
              <a:rPr lang="en-US" sz="2800" dirty="0">
                <a:latin typeface="Book Antiqua" pitchFamily="18" charset="0"/>
                <a:cs typeface="Arial" pitchFamily="34" charset="0"/>
              </a:rPr>
              <a:t>2AFC looking-while-listening paradigm (LWL; Fernald, </a:t>
            </a:r>
            <a:r>
              <a:rPr lang="en-US" sz="2800" dirty="0" err="1">
                <a:latin typeface="Book Antiqua" pitchFamily="18" charset="0"/>
                <a:cs typeface="Arial" pitchFamily="34" charset="0"/>
              </a:rPr>
              <a:t>Zangl</a:t>
            </a:r>
            <a:r>
              <a:rPr lang="en-US" sz="2800" dirty="0">
                <a:latin typeface="Book Antiqua" pitchFamily="18" charset="0"/>
                <a:cs typeface="Arial" pitchFamily="34" charset="0"/>
              </a:rPr>
              <a:t>, Portillo, &amp; </a:t>
            </a:r>
            <a:r>
              <a:rPr lang="en-US" sz="2800" dirty="0" err="1">
                <a:latin typeface="Book Antiqua" pitchFamily="18" charset="0"/>
                <a:cs typeface="Arial" pitchFamily="34" charset="0"/>
              </a:rPr>
              <a:t>Marchman</a:t>
            </a:r>
            <a:r>
              <a:rPr lang="en-US" sz="2800" dirty="0">
                <a:latin typeface="Book Antiqua" pitchFamily="18" charset="0"/>
                <a:cs typeface="Arial" pitchFamily="34" charset="0"/>
              </a:rPr>
              <a:t>, 2008) has become widely used to examine lexical processing in young children.</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The speed at which children look to familiar objects when hearing the object-name at 18 months reliably predicts vocabulary size up to 8 years of age (</a:t>
            </a:r>
            <a:r>
              <a:rPr lang="en-US" sz="2800" dirty="0" err="1">
                <a:latin typeface="Book Antiqua" pitchFamily="18" charset="0"/>
                <a:cs typeface="Arial" pitchFamily="34" charset="0"/>
              </a:rPr>
              <a:t>Marchman</a:t>
            </a:r>
            <a:r>
              <a:rPr lang="en-US" sz="2800" dirty="0">
                <a:latin typeface="Book Antiqua" pitchFamily="18" charset="0"/>
                <a:cs typeface="Arial" pitchFamily="34" charset="0"/>
              </a:rPr>
              <a:t> &amp; Fernald, 2008).</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However, these reaction time measures are not easily obtained.</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Reaction time provides a measure of how quickly a child looks to a picture when its object name is presented. Therefore, reaction time can be measured only on trials where the child is not looking at the target picture at the onset of the target word.</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In a 2AFC paradigm, only about 50% of trials provide reaction time data.</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Usually, even fewer trials provide reaction time data because there are always some trials where young children are not fixating on a picture at target word onset.</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This is a considerable problem, given the small number of trials in LWL studies (usually between 24 and 36).</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Adults can be instructed to fixate on a central orienting stimuli, but young children cannot be similarly instructed.</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This study used an animated centering stimulus in an attempt to increase the number of LWL trials with useable reaction times</a:t>
            </a:r>
            <a:r>
              <a:rPr lang="en-US" sz="2800" dirty="0" smtClean="0">
                <a:latin typeface="Book Antiqua" pitchFamily="18" charset="0"/>
                <a:cs typeface="Arial" pitchFamily="34" charset="0"/>
              </a:rPr>
              <a:t>.</a:t>
            </a:r>
          </a:p>
          <a:p>
            <a:pPr eaLnBrk="1" hangingPunct="1">
              <a:spcBef>
                <a:spcPts val="2400"/>
              </a:spcBef>
              <a:spcAft>
                <a:spcPts val="600"/>
              </a:spcAft>
              <a:buClr>
                <a:srgbClr val="C12F43"/>
              </a:buClr>
              <a:defRPr/>
            </a:pPr>
            <a:r>
              <a:rPr lang="en-US" sz="2800" b="1" dirty="0" smtClean="0">
                <a:solidFill>
                  <a:srgbClr val="C12F43"/>
                </a:solidFill>
                <a:latin typeface="Book Antiqua" pitchFamily="18" charset="0"/>
              </a:rPr>
              <a:t>METHOD</a:t>
            </a:r>
            <a:endParaRPr lang="en-US" sz="2800" b="1" dirty="0" smtClean="0">
              <a:solidFill>
                <a:srgbClr val="C12F43"/>
              </a:solidFill>
              <a:latin typeface="Book Antiqua" pitchFamily="18" charset="0"/>
              <a:cs typeface="Arial" pitchFamily="34" charset="0"/>
            </a:endParaRPr>
          </a:p>
          <a:p>
            <a:pPr eaLnBrk="1" hangingPunct="1">
              <a:spcBef>
                <a:spcPts val="2400"/>
              </a:spcBef>
              <a:spcAft>
                <a:spcPts val="600"/>
              </a:spcAft>
              <a:buClr>
                <a:srgbClr val="C12F43"/>
              </a:buClr>
              <a:defRPr/>
            </a:pPr>
            <a:r>
              <a:rPr lang="en-US" sz="2800" b="1" dirty="0">
                <a:solidFill>
                  <a:srgbClr val="C12F43"/>
                </a:solidFill>
                <a:latin typeface="Book Antiqua" pitchFamily="18" charset="0"/>
              </a:rPr>
              <a:t>Conditions</a:t>
            </a:r>
          </a:p>
          <a:p>
            <a:pPr eaLnBrk="1" hangingPunct="1">
              <a:spcAft>
                <a:spcPts val="600"/>
              </a:spcAft>
              <a:buClr>
                <a:srgbClr val="C12F43"/>
              </a:buClr>
              <a:defRPr/>
            </a:pPr>
            <a:r>
              <a:rPr lang="en-US" sz="2800" dirty="0" smtClean="0">
                <a:latin typeface="Book Antiqua" pitchFamily="18" charset="0"/>
                <a:cs typeface="Arial" pitchFamily="34" charset="0"/>
              </a:rPr>
              <a:t>Condition </a:t>
            </a:r>
            <a:r>
              <a:rPr lang="en-US" sz="2800" dirty="0">
                <a:latin typeface="Book Antiqua" pitchFamily="18" charset="0"/>
                <a:cs typeface="Arial" pitchFamily="34" charset="0"/>
              </a:rPr>
              <a:t>1: No animated centering stimulus.</a:t>
            </a:r>
          </a:p>
          <a:p>
            <a:pPr eaLnBrk="1" hangingPunct="1">
              <a:spcAft>
                <a:spcPts val="600"/>
              </a:spcAft>
              <a:buClr>
                <a:srgbClr val="C12F43"/>
              </a:buClr>
              <a:defRPr/>
            </a:pPr>
            <a:r>
              <a:rPr lang="en-US" sz="2800" dirty="0">
                <a:latin typeface="Book Antiqua" pitchFamily="18" charset="0"/>
                <a:cs typeface="Arial" pitchFamily="34" charset="0"/>
              </a:rPr>
              <a:t>Condition 2: Animated centering stimulus.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Centering stimulus was an abstract geometric animation. It appeared onscreen after two images had been presented for 2000 </a:t>
            </a:r>
            <a:r>
              <a:rPr lang="en-US" sz="2800" dirty="0" err="1">
                <a:latin typeface="Book Antiqua" pitchFamily="18" charset="0"/>
                <a:cs typeface="Arial" pitchFamily="34" charset="0"/>
              </a:rPr>
              <a:t>ms.</a:t>
            </a:r>
            <a:r>
              <a:rPr lang="en-US" sz="2800" dirty="0">
                <a:latin typeface="Book Antiqua" pitchFamily="18" charset="0"/>
                <a:cs typeface="Arial" pitchFamily="34" charset="0"/>
              </a:rPr>
              <a:t> </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The animation looped until the child had fixated on it for 300 </a:t>
            </a:r>
            <a:r>
              <a:rPr lang="en-US" sz="2800" dirty="0" err="1">
                <a:latin typeface="Book Antiqua" pitchFamily="18" charset="0"/>
                <a:cs typeface="Arial" pitchFamily="34" charset="0"/>
              </a:rPr>
              <a:t>ms</a:t>
            </a:r>
            <a:r>
              <a:rPr lang="en-US" sz="2800" dirty="0">
                <a:latin typeface="Book Antiqua" pitchFamily="18" charset="0"/>
                <a:cs typeface="Arial" pitchFamily="34" charset="0"/>
              </a:rPr>
              <a:t> or until 8000 </a:t>
            </a:r>
            <a:r>
              <a:rPr lang="en-US" sz="2800" dirty="0" err="1">
                <a:latin typeface="Book Antiqua" pitchFamily="18" charset="0"/>
                <a:cs typeface="Arial" pitchFamily="34" charset="0"/>
              </a:rPr>
              <a:t>ms</a:t>
            </a:r>
            <a:r>
              <a:rPr lang="en-US" sz="2800" dirty="0">
                <a:latin typeface="Book Antiqua" pitchFamily="18" charset="0"/>
                <a:cs typeface="Arial" pitchFamily="34" charset="0"/>
              </a:rPr>
              <a:t> had elapsed. Then the carrier phrase</a:t>
            </a:r>
            <a:r>
              <a:rPr lang="en-US" sz="2800" dirty="0" smtClean="0">
                <a:latin typeface="Book Antiqua" pitchFamily="18" charset="0"/>
                <a:cs typeface="Arial" pitchFamily="34" charset="0"/>
              </a:rPr>
              <a:t> (“find the”) was played; </a:t>
            </a:r>
            <a:r>
              <a:rPr lang="en-US" sz="2800" dirty="0">
                <a:latin typeface="Book Antiqua" pitchFamily="18" charset="0"/>
                <a:cs typeface="Arial" pitchFamily="34" charset="0"/>
              </a:rPr>
              <a:t>at target-word onset, the centering stimulus disappeared.</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Because carrier phrase and target-word presentation were triggered by fixation to the animation, these trials incorporated </a:t>
            </a:r>
            <a:r>
              <a:rPr lang="en-US" sz="2800" i="1" dirty="0">
                <a:latin typeface="Book Antiqua" pitchFamily="18" charset="0"/>
                <a:cs typeface="Arial" pitchFamily="34" charset="0"/>
              </a:rPr>
              <a:t>gaze-contingency</a:t>
            </a:r>
            <a:r>
              <a:rPr lang="en-US" sz="2800" dirty="0">
                <a:latin typeface="Book Antiqua" pitchFamily="18" charset="0"/>
                <a:cs typeface="Arial" pitchFamily="34" charset="0"/>
              </a:rPr>
              <a:t> into the LWL paradigm</a:t>
            </a:r>
            <a:r>
              <a:rPr lang="en-US" sz="2800" dirty="0" smtClean="0">
                <a:latin typeface="Book Antiqua" pitchFamily="18" charset="0"/>
                <a:cs typeface="Arial" pitchFamily="34" charset="0"/>
              </a:rPr>
              <a:t>.</a:t>
            </a:r>
          </a:p>
          <a:p>
            <a:pPr eaLnBrk="1" hangingPunct="1">
              <a:spcBef>
                <a:spcPts val="2400"/>
              </a:spcBef>
              <a:spcAft>
                <a:spcPts val="600"/>
              </a:spcAft>
              <a:buClr>
                <a:srgbClr val="C12F43"/>
              </a:buClr>
              <a:defRPr/>
            </a:pPr>
            <a:r>
              <a:rPr lang="en-US" sz="2800" b="1" dirty="0">
                <a:solidFill>
                  <a:srgbClr val="C12F43"/>
                </a:solidFill>
                <a:latin typeface="Book Antiqua" pitchFamily="18" charset="0"/>
              </a:rPr>
              <a:t>Participants</a:t>
            </a:r>
          </a:p>
          <a:p>
            <a:pPr marL="457200" indent="-457200" eaLnBrk="1" hangingPunct="1">
              <a:spcBef>
                <a:spcPts val="0"/>
              </a:spcBef>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N = 25 (12 female, 13 male) in condition 1 and N = 25 (11 female, 14 male) in condition 2.</a:t>
            </a:r>
          </a:p>
          <a:p>
            <a:pPr marL="457200" indent="-457200" eaLnBrk="1" hangingPunct="1">
              <a:spcBef>
                <a:spcPts val="0"/>
              </a:spcBef>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Participants in the two groups closely matched on the basis of age, sex, and PPVT-4 standard score</a:t>
            </a:r>
            <a:r>
              <a:rPr lang="en-US" sz="2800" dirty="0" smtClean="0">
                <a:latin typeface="Book Antiqua" pitchFamily="18" charset="0"/>
                <a:cs typeface="Arial" pitchFamily="34" charset="0"/>
              </a:rPr>
              <a:t>.</a:t>
            </a:r>
            <a:endParaRPr lang="en-US" sz="2800" dirty="0">
              <a:latin typeface="Book Antiqua" pitchFamily="18" charset="0"/>
              <a:cs typeface="Arial" pitchFamily="34" charset="0"/>
            </a:endParaRPr>
          </a:p>
          <a:p>
            <a:pPr marL="457200" indent="-457200" eaLnBrk="1" hangingPunct="1">
              <a:buClr>
                <a:srgbClr val="C12F43"/>
              </a:buClr>
              <a:buFont typeface="Wingdings" panose="05000000000000000000" pitchFamily="2" charset="2"/>
              <a:buChar char="q"/>
              <a:defRPr/>
            </a:pPr>
            <a:endParaRPr lang="en-US" sz="2800" dirty="0" smtClean="0">
              <a:latin typeface="Book Antiqua" pitchFamily="18" charset="0"/>
              <a:cs typeface="Arial" pitchFamily="34" charset="0"/>
            </a:endParaRPr>
          </a:p>
          <a:p>
            <a:pPr marL="457200" indent="-457200" eaLnBrk="1" hangingPunct="1">
              <a:buClr>
                <a:srgbClr val="C12F43"/>
              </a:buClr>
              <a:buFont typeface="Wingdings" panose="05000000000000000000" pitchFamily="2" charset="2"/>
              <a:buChar char="q"/>
              <a:defRPr/>
            </a:pPr>
            <a:endParaRPr lang="en-US" sz="2800" dirty="0">
              <a:latin typeface="Book Antiqua" pitchFamily="18" charset="0"/>
              <a:cs typeface="Arial" pitchFamily="34" charset="0"/>
            </a:endParaRPr>
          </a:p>
          <a:p>
            <a:pPr eaLnBrk="1" hangingPunct="1">
              <a:defRPr/>
            </a:pPr>
            <a:endParaRPr lang="en-US" sz="2800" dirty="0" smtClean="0">
              <a:latin typeface="Book Antiqua" pitchFamily="18" charset="0"/>
              <a:cs typeface="Arial" pitchFamily="34" charset="0"/>
            </a:endParaRPr>
          </a:p>
          <a:p>
            <a:pPr eaLnBrk="1" hangingPunct="1">
              <a:defRPr/>
            </a:pPr>
            <a:endParaRPr lang="en-US" sz="2800" b="1" dirty="0" smtClean="0">
              <a:solidFill>
                <a:srgbClr val="C12F43"/>
              </a:solidFill>
              <a:latin typeface="Book Antiqua" pitchFamily="18" charset="0"/>
              <a:cs typeface="Arial" pitchFamily="34" charset="0"/>
            </a:endParaRPr>
          </a:p>
          <a:p>
            <a:pPr eaLnBrk="1" hangingPunct="1">
              <a:defRPr/>
            </a:pPr>
            <a:endParaRPr lang="en-US" sz="2800" b="1" dirty="0" smtClean="0">
              <a:solidFill>
                <a:srgbClr val="C12F43"/>
              </a:solidFill>
              <a:latin typeface="Book Antiqua" pitchFamily="18" charset="0"/>
            </a:endParaRPr>
          </a:p>
          <a:p>
            <a:pPr eaLnBrk="1" hangingPunct="1">
              <a:defRPr/>
            </a:pPr>
            <a:endParaRPr lang="en-US" sz="2800" b="1" dirty="0" smtClean="0">
              <a:solidFill>
                <a:srgbClr val="C12F43"/>
              </a:solidFill>
              <a:latin typeface="Book Antiqua" pitchFamily="18" charset="0"/>
            </a:endParaRPr>
          </a:p>
          <a:p>
            <a:pPr eaLnBrk="1" hangingPunct="1">
              <a:defRPr/>
            </a:pPr>
            <a:r>
              <a:rPr lang="en-US" sz="2800" b="1" dirty="0" smtClean="0">
                <a:solidFill>
                  <a:srgbClr val="C12F43"/>
                </a:solidFill>
                <a:latin typeface="Book Antiqua" pitchFamily="18" charset="0"/>
              </a:rPr>
              <a:t>Methodology</a:t>
            </a:r>
            <a:endParaRPr lang="en-US" sz="2800" b="1" dirty="0">
              <a:solidFill>
                <a:srgbClr val="C12F43"/>
              </a:solidFill>
              <a:latin typeface="Book Antiqua" pitchFamily="18" charset="0"/>
            </a:endParaRP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Looking-while-listening mispronunciation paradigm (</a:t>
            </a:r>
            <a:r>
              <a:rPr lang="en-US" sz="2800" dirty="0" err="1">
                <a:latin typeface="Book Antiqua" pitchFamily="18" charset="0"/>
                <a:cs typeface="Arial" pitchFamily="34" charset="0"/>
              </a:rPr>
              <a:t>Swingley</a:t>
            </a:r>
            <a:r>
              <a:rPr lang="en-US" sz="2800" dirty="0">
                <a:latin typeface="Book Antiqua" pitchFamily="18" charset="0"/>
                <a:cs typeface="Arial" pitchFamily="34" charset="0"/>
              </a:rPr>
              <a:t> &amp; </a:t>
            </a:r>
            <a:r>
              <a:rPr lang="en-US" sz="2800" dirty="0" err="1">
                <a:latin typeface="Book Antiqua" pitchFamily="18" charset="0"/>
                <a:cs typeface="Arial" pitchFamily="34" charset="0"/>
              </a:rPr>
              <a:t>Aslin</a:t>
            </a:r>
            <a:r>
              <a:rPr lang="en-US" sz="2800" dirty="0">
                <a:latin typeface="Book Antiqua" pitchFamily="18" charset="0"/>
                <a:cs typeface="Arial" pitchFamily="34" charset="0"/>
              </a:rPr>
              <a:t>, 2000; White &amp; Morgan, 2008)</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Experiment designed in E-Prime Professional 2.0, used to interface with </a:t>
            </a:r>
            <a:r>
              <a:rPr lang="en-US" sz="2800" dirty="0" err="1">
                <a:latin typeface="Book Antiqua" pitchFamily="18" charset="0"/>
                <a:cs typeface="Arial" pitchFamily="34" charset="0"/>
              </a:rPr>
              <a:t>Tobii</a:t>
            </a:r>
            <a:r>
              <a:rPr lang="en-US" sz="2800" dirty="0">
                <a:latin typeface="Book Antiqua" pitchFamily="18" charset="0"/>
                <a:cs typeface="Arial" pitchFamily="34" charset="0"/>
              </a:rPr>
              <a:t> T60 XL Eye-tracker.</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Eye-tracking task presented to children as “watching a movie.”</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Images presented onscreen: one familiar and one unfamiliar object.</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Position counterbalanced (left-right).</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Images normed for familiarity and unfamiliarity.</a:t>
            </a:r>
          </a:p>
          <a:p>
            <a:pPr eaLnBrk="1" hangingPunct="1">
              <a:buClr>
                <a:srgbClr val="C12F43"/>
              </a:buClr>
              <a:defRPr/>
            </a:pPr>
            <a:endParaRPr lang="en-US" sz="1000" dirty="0" smtClean="0">
              <a:latin typeface="Book Antiqua" pitchFamily="18" charset="0"/>
              <a:cs typeface="Arial" pitchFamily="34" charset="0"/>
            </a:endParaRPr>
          </a:p>
        </p:txBody>
      </p:sp>
      <p:sp>
        <p:nvSpPr>
          <p:cNvPr id="2101" name="TextBox 55"/>
          <p:cNvSpPr txBox="1">
            <a:spLocks noChangeArrowheads="1"/>
          </p:cNvSpPr>
          <p:nvPr/>
        </p:nvSpPr>
        <p:spPr bwMode="auto">
          <a:xfrm>
            <a:off x="39700200" y="35509200"/>
            <a:ext cx="10983295" cy="461665"/>
          </a:xfrm>
          <a:prstGeom prst="rect">
            <a:avLst/>
          </a:prstGeom>
          <a:noFill/>
          <a:ln w="9525">
            <a:solidFill>
              <a:srgbClr val="C12F43"/>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400" dirty="0" smtClean="0">
                <a:latin typeface="Book Antiqua" pitchFamily="18" charset="0"/>
              </a:rPr>
              <a:t>Symposium for Research in Child Language Disorders, June 2013, Madison, WI</a:t>
            </a:r>
            <a:endParaRPr lang="en-US" sz="2400" dirty="0">
              <a:latin typeface="Book Antiqua" pitchFamily="18" charset="0"/>
            </a:endParaRPr>
          </a:p>
        </p:txBody>
      </p:sp>
      <p:grpSp>
        <p:nvGrpSpPr>
          <p:cNvPr id="2" name="Group 1"/>
          <p:cNvGrpSpPr/>
          <p:nvPr/>
        </p:nvGrpSpPr>
        <p:grpSpPr>
          <a:xfrm>
            <a:off x="2867025" y="228600"/>
            <a:ext cx="46018450" cy="4029308"/>
            <a:chOff x="2867025" y="228600"/>
            <a:chExt cx="46018450" cy="4029308"/>
          </a:xfrm>
        </p:grpSpPr>
        <p:pic>
          <p:nvPicPr>
            <p:cNvPr id="2098" name="Picture 2" descr="C:\Users\flaw\Desktop\UWlogo_ctr_4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28600"/>
              <a:ext cx="5514975"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2" name="TextBox 3"/>
            <p:cNvSpPr txBox="1">
              <a:spLocks noChangeArrowheads="1"/>
            </p:cNvSpPr>
            <p:nvPr/>
          </p:nvSpPr>
          <p:spPr bwMode="auto">
            <a:xfrm>
              <a:off x="5110163" y="228600"/>
              <a:ext cx="40889237" cy="4029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051425" algn="l"/>
                </a:tabLst>
                <a:defRPr sz="9500">
                  <a:solidFill>
                    <a:schemeClr val="tx1"/>
                  </a:solidFill>
                  <a:latin typeface="Calibri" pitchFamily="34" charset="0"/>
                  <a:ea typeface="MS PGothic" pitchFamily="34" charset="-128"/>
                </a:defRPr>
              </a:lvl1pPr>
              <a:lvl2pPr marL="742950" indent="-285750" eaLnBrk="0" hangingPunct="0">
                <a:tabLst>
                  <a:tab pos="5051425" algn="l"/>
                </a:tabLst>
                <a:defRPr sz="9500">
                  <a:solidFill>
                    <a:schemeClr val="tx1"/>
                  </a:solidFill>
                  <a:latin typeface="Calibri" pitchFamily="34" charset="0"/>
                  <a:ea typeface="MS PGothic" pitchFamily="34" charset="-128"/>
                </a:defRPr>
              </a:lvl2pPr>
              <a:lvl3pPr marL="1143000" indent="-228600" eaLnBrk="0" hangingPunct="0">
                <a:tabLst>
                  <a:tab pos="5051425" algn="l"/>
                </a:tabLst>
                <a:defRPr sz="9500">
                  <a:solidFill>
                    <a:schemeClr val="tx1"/>
                  </a:solidFill>
                  <a:latin typeface="Calibri" pitchFamily="34" charset="0"/>
                  <a:ea typeface="MS PGothic" pitchFamily="34" charset="-128"/>
                </a:defRPr>
              </a:lvl3pPr>
              <a:lvl4pPr marL="1600200" indent="-228600" eaLnBrk="0" hangingPunct="0">
                <a:tabLst>
                  <a:tab pos="5051425" algn="l"/>
                </a:tabLst>
                <a:defRPr sz="9500">
                  <a:solidFill>
                    <a:schemeClr val="tx1"/>
                  </a:solidFill>
                  <a:latin typeface="Calibri" pitchFamily="34" charset="0"/>
                  <a:ea typeface="MS PGothic" pitchFamily="34" charset="-128"/>
                </a:defRPr>
              </a:lvl4pPr>
              <a:lvl5pPr marL="2057400" indent="-228600" eaLnBrk="0" hangingPunct="0">
                <a:tabLst>
                  <a:tab pos="5051425" algn="l"/>
                </a:tabLst>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tabLst>
                  <a:tab pos="5051425" algn="l"/>
                </a:tabLs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tabLst>
                  <a:tab pos="5051425" algn="l"/>
                </a:tabLs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tabLst>
                  <a:tab pos="5051425" algn="l"/>
                </a:tabLs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tabLst>
                  <a:tab pos="5051425" algn="l"/>
                </a:tabLst>
                <a:defRPr sz="9500">
                  <a:solidFill>
                    <a:schemeClr val="tx1"/>
                  </a:solidFill>
                  <a:latin typeface="Calibri" pitchFamily="34" charset="0"/>
                  <a:ea typeface="MS PGothic" pitchFamily="34" charset="-128"/>
                </a:defRPr>
              </a:lvl9pPr>
            </a:lstStyle>
            <a:p>
              <a:pPr algn="ctr"/>
              <a:r>
                <a:rPr lang="en-US" sz="8000" b="1" dirty="0" smtClean="0">
                  <a:latin typeface="Book Antiqua" pitchFamily="18" charset="0"/>
                </a:rPr>
                <a:t>Do orienting stimuli create additional task demands in the</a:t>
              </a:r>
            </a:p>
            <a:p>
              <a:pPr algn="ctr"/>
              <a:r>
                <a:rPr lang="en-US" sz="8000" b="1" dirty="0" smtClean="0">
                  <a:latin typeface="Book Antiqua" pitchFamily="18" charset="0"/>
                </a:rPr>
                <a:t> looking-while-listening paradigm? </a:t>
              </a:r>
              <a:endParaRPr lang="en-US" sz="8000" b="1" dirty="0">
                <a:latin typeface="Book Antiqua" pitchFamily="18" charset="0"/>
              </a:endParaRPr>
            </a:p>
            <a:p>
              <a:pPr algn="ctr" eaLnBrk="1" hangingPunct="1">
                <a:lnSpc>
                  <a:spcPts val="9000"/>
                </a:lnSpc>
                <a:spcBef>
                  <a:spcPts val="2400"/>
                </a:spcBef>
              </a:pPr>
              <a:r>
                <a:rPr lang="en-US" sz="8000" b="1" dirty="0" smtClean="0">
                  <a:latin typeface="Book Antiqua" pitchFamily="18" charset="0"/>
                </a:rPr>
                <a:t>Tristan </a:t>
              </a:r>
              <a:r>
                <a:rPr lang="en-US" sz="8000" b="1" dirty="0" err="1" smtClean="0">
                  <a:latin typeface="Book Antiqua" pitchFamily="18" charset="0"/>
                </a:rPr>
                <a:t>Mahr</a:t>
              </a:r>
              <a:r>
                <a:rPr lang="en-US" sz="8000" b="1" dirty="0" smtClean="0">
                  <a:latin typeface="Book Antiqua" pitchFamily="18" charset="0"/>
                </a:rPr>
                <a:t> and </a:t>
              </a:r>
              <a:r>
                <a:rPr lang="en-US" sz="8000" b="1" dirty="0">
                  <a:latin typeface="Book Antiqua" pitchFamily="18" charset="0"/>
                </a:rPr>
                <a:t>Jan </a:t>
              </a:r>
              <a:r>
                <a:rPr lang="en-US" sz="8000" b="1" dirty="0" smtClean="0">
                  <a:latin typeface="Book Antiqua" pitchFamily="18" charset="0"/>
                </a:rPr>
                <a:t>Edwards</a:t>
              </a:r>
              <a:endParaRPr lang="en-US" sz="8000" b="1" dirty="0">
                <a:latin typeface="Book Antiqua" pitchFamily="18" charset="0"/>
              </a:endParaRPr>
            </a:p>
          </p:txBody>
        </p:sp>
        <p:pic>
          <p:nvPicPr>
            <p:cNvPr id="2122" name="Picture 207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96200" y="269875"/>
              <a:ext cx="3089275"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73" name="Group 425"/>
          <p:cNvGrpSpPr>
            <a:grpSpLocks noChangeAspect="1"/>
          </p:cNvGrpSpPr>
          <p:nvPr/>
        </p:nvGrpSpPr>
        <p:grpSpPr bwMode="auto">
          <a:xfrm>
            <a:off x="40081200" y="8610600"/>
            <a:ext cx="5486400" cy="5486400"/>
            <a:chOff x="25248" y="5424"/>
            <a:chExt cx="3456" cy="3456"/>
          </a:xfrm>
        </p:grpSpPr>
      </p:grpSp>
      <p:graphicFrame>
        <p:nvGraphicFramePr>
          <p:cNvPr id="3" name="Table 2"/>
          <p:cNvGraphicFramePr>
            <a:graphicFrameLocks noGrp="1"/>
          </p:cNvGraphicFramePr>
          <p:nvPr>
            <p:extLst>
              <p:ext uri="{D42A27DB-BD31-4B8C-83A1-F6EECF244321}">
                <p14:modId xmlns:p14="http://schemas.microsoft.com/office/powerpoint/2010/main" val="1794444145"/>
              </p:ext>
            </p:extLst>
          </p:nvPr>
        </p:nvGraphicFramePr>
        <p:xfrm>
          <a:off x="14626807" y="33451800"/>
          <a:ext cx="11850189" cy="1554480"/>
        </p:xfrm>
        <a:graphic>
          <a:graphicData uri="http://schemas.openxmlformats.org/drawingml/2006/table">
            <a:tbl>
              <a:tblPr firstRow="1" bandRow="1">
                <a:tableStyleId>{0E3FDE45-AF77-4B5C-9715-49D594BDF05E}</a:tableStyleId>
              </a:tblPr>
              <a:tblGrid>
                <a:gridCol w="2213393"/>
                <a:gridCol w="5686733"/>
                <a:gridCol w="3950063"/>
              </a:tblGrid>
              <a:tr h="137160">
                <a:tc>
                  <a:txBody>
                    <a:bodyPr/>
                    <a:lstStyle/>
                    <a:p>
                      <a:endParaRPr lang="en-US" sz="2800" dirty="0">
                        <a:latin typeface="Georgia"/>
                        <a:cs typeface="Georgia"/>
                      </a:endParaRPr>
                    </a:p>
                  </a:txBody>
                  <a:tcPr/>
                </a:tc>
                <a:tc>
                  <a:txBody>
                    <a:bodyPr/>
                    <a:lstStyle/>
                    <a:p>
                      <a:r>
                        <a:rPr lang="en-US" sz="2800" dirty="0" smtClean="0"/>
                        <a:t>Correct Productions (</a:t>
                      </a:r>
                      <a:r>
                        <a:rPr lang="en-US" sz="2800" dirty="0" err="1" smtClean="0"/>
                        <a:t>ms</a:t>
                      </a:r>
                      <a:r>
                        <a:rPr lang="en-US" sz="2800" dirty="0" smtClean="0"/>
                        <a:t>)</a:t>
                      </a:r>
                      <a:endParaRPr lang="en-US" sz="2800" dirty="0">
                        <a:latin typeface="Georgia"/>
                        <a:cs typeface="Georgia"/>
                      </a:endParaRPr>
                    </a:p>
                  </a:txBody>
                  <a:tcPr/>
                </a:tc>
                <a:tc>
                  <a:txBody>
                    <a:bodyPr/>
                    <a:lstStyle/>
                    <a:p>
                      <a:r>
                        <a:rPr lang="en-US" sz="2800" dirty="0" err="1" smtClean="0"/>
                        <a:t>Nonwords</a:t>
                      </a:r>
                      <a:r>
                        <a:rPr lang="en-US" sz="2800" dirty="0" smtClean="0"/>
                        <a:t> (</a:t>
                      </a:r>
                      <a:r>
                        <a:rPr lang="en-US" sz="2800" dirty="0" err="1" smtClean="0"/>
                        <a:t>ms</a:t>
                      </a:r>
                      <a:r>
                        <a:rPr lang="en-US" sz="2800" dirty="0" smtClean="0"/>
                        <a:t>)</a:t>
                      </a:r>
                      <a:endParaRPr lang="en-US" sz="2800" dirty="0">
                        <a:latin typeface="Georgia"/>
                        <a:cs typeface="Georgia"/>
                      </a:endParaRPr>
                    </a:p>
                  </a:txBody>
                  <a:tcPr/>
                </a:tc>
              </a:tr>
              <a:tr h="370840">
                <a:tc>
                  <a:txBody>
                    <a:bodyPr/>
                    <a:lstStyle/>
                    <a:p>
                      <a:r>
                        <a:rPr lang="en-US" sz="2800" dirty="0" smtClean="0"/>
                        <a:t>Condition 1</a:t>
                      </a:r>
                      <a:endParaRPr lang="en-US" sz="2800" dirty="0">
                        <a:latin typeface="Georgia"/>
                        <a:cs typeface="Georgia"/>
                      </a:endParaRPr>
                    </a:p>
                  </a:txBody>
                  <a:tcPr/>
                </a:tc>
                <a:tc>
                  <a:txBody>
                    <a:bodyPr/>
                    <a:lstStyle/>
                    <a:p>
                      <a:r>
                        <a:rPr lang="en-US" sz="2800" dirty="0" smtClean="0"/>
                        <a:t>741 (289)</a:t>
                      </a:r>
                      <a:endParaRPr lang="en-US" sz="2800" dirty="0">
                        <a:latin typeface="Georgia"/>
                        <a:cs typeface="Georgia"/>
                      </a:endParaRPr>
                    </a:p>
                  </a:txBody>
                  <a:tcPr/>
                </a:tc>
                <a:tc>
                  <a:txBody>
                    <a:bodyPr/>
                    <a:lstStyle/>
                    <a:p>
                      <a:r>
                        <a:rPr lang="en-US" sz="2800" dirty="0" smtClean="0"/>
                        <a:t>641 (257)</a:t>
                      </a:r>
                      <a:endParaRPr lang="en-US" sz="2800" dirty="0">
                        <a:latin typeface="Georgia"/>
                        <a:cs typeface="Georgia"/>
                      </a:endParaRPr>
                    </a:p>
                  </a:txBody>
                  <a:tcPr/>
                </a:tc>
              </a:tr>
              <a:tr h="370840">
                <a:tc>
                  <a:txBody>
                    <a:bodyPr/>
                    <a:lstStyle/>
                    <a:p>
                      <a:r>
                        <a:rPr lang="en-US" sz="2800" dirty="0" smtClean="0"/>
                        <a:t>Condition 2</a:t>
                      </a:r>
                      <a:endParaRPr lang="en-US" sz="2800" dirty="0">
                        <a:latin typeface="Georgia"/>
                        <a:cs typeface="Georgia"/>
                      </a:endParaRPr>
                    </a:p>
                  </a:txBody>
                  <a:tcPr/>
                </a:tc>
                <a:tc>
                  <a:txBody>
                    <a:bodyPr/>
                    <a:lstStyle/>
                    <a:p>
                      <a:r>
                        <a:rPr lang="en-US" sz="2800" dirty="0" smtClean="0"/>
                        <a:t>736 (367)</a:t>
                      </a:r>
                      <a:endParaRPr lang="en-US" sz="2800" dirty="0">
                        <a:latin typeface="Georgia"/>
                        <a:cs typeface="Georgia"/>
                      </a:endParaRPr>
                    </a:p>
                  </a:txBody>
                  <a:tcPr/>
                </a:tc>
                <a:tc>
                  <a:txBody>
                    <a:bodyPr/>
                    <a:lstStyle/>
                    <a:p>
                      <a:r>
                        <a:rPr lang="en-US" sz="2800" dirty="0" smtClean="0"/>
                        <a:t>721 (376)</a:t>
                      </a:r>
                      <a:endParaRPr lang="en-US" sz="2800" dirty="0">
                        <a:latin typeface="Georgia"/>
                        <a:cs typeface="Georgia"/>
                      </a:endParaRPr>
                    </a:p>
                  </a:txBody>
                  <a:tcPr/>
                </a:tc>
              </a:tr>
            </a:tbl>
          </a:graphicData>
        </a:graphic>
      </p:graphicFrame>
      <p:grpSp>
        <p:nvGrpSpPr>
          <p:cNvPr id="17" name="Group 16"/>
          <p:cNvGrpSpPr/>
          <p:nvPr/>
        </p:nvGrpSpPr>
        <p:grpSpPr>
          <a:xfrm>
            <a:off x="14020800" y="5150823"/>
            <a:ext cx="13716000" cy="28727399"/>
            <a:chOff x="14020800" y="5150823"/>
            <a:chExt cx="13716000" cy="28727399"/>
          </a:xfrm>
        </p:grpSpPr>
        <p:sp>
          <p:nvSpPr>
            <p:cNvPr id="14392" name="TextBox 4"/>
            <p:cNvSpPr txBox="1">
              <a:spLocks noChangeArrowheads="1"/>
            </p:cNvSpPr>
            <p:nvPr/>
          </p:nvSpPr>
          <p:spPr bwMode="auto">
            <a:xfrm>
              <a:off x="14020800" y="9256097"/>
              <a:ext cx="13639800" cy="2462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spcAft>
                  <a:spcPts val="600"/>
                </a:spcAft>
                <a:defRPr/>
              </a:pPr>
              <a:r>
                <a:rPr lang="en-US" sz="2800" b="1" dirty="0" smtClean="0">
                  <a:solidFill>
                    <a:srgbClr val="C12F43"/>
                  </a:solidFill>
                  <a:latin typeface="Book Antiqua" panose="02040602050305030304" pitchFamily="18" charset="0"/>
                </a:rPr>
                <a:t>Three conditions</a:t>
              </a:r>
              <a:endParaRPr lang="en-US" sz="2800" b="1" dirty="0">
                <a:solidFill>
                  <a:srgbClr val="C12F43"/>
                </a:solidFill>
                <a:latin typeface="Book Antiqua" pitchFamily="18" charset="0"/>
              </a:endParaRPr>
            </a:p>
            <a:p>
              <a:pPr marL="514350" indent="-514350" eaLnBrk="1" hangingPunct="1">
                <a:spcAft>
                  <a:spcPts val="600"/>
                </a:spcAft>
                <a:buClr>
                  <a:srgbClr val="C12F43"/>
                </a:buClr>
                <a:buFont typeface="+mj-lt"/>
                <a:buAutoNum type="arabicPeriod"/>
                <a:defRPr/>
              </a:pPr>
              <a:r>
                <a:rPr lang="en-US" sz="2800" dirty="0">
                  <a:latin typeface="Book Antiqua" pitchFamily="18" charset="0"/>
                </a:rPr>
                <a:t>CP: Correct pronunciation of real </a:t>
              </a:r>
              <a:r>
                <a:rPr lang="en-US" sz="2800" dirty="0" smtClean="0">
                  <a:latin typeface="Book Antiqua" pitchFamily="18" charset="0"/>
                </a:rPr>
                <a:t>words</a:t>
              </a:r>
            </a:p>
            <a:p>
              <a:pPr marL="514350" indent="-514350" eaLnBrk="1" hangingPunct="1">
                <a:spcAft>
                  <a:spcPts val="600"/>
                </a:spcAft>
                <a:buClr>
                  <a:srgbClr val="C12F43"/>
                </a:buClr>
                <a:buFont typeface="+mj-lt"/>
                <a:buAutoNum type="arabicPeriod"/>
                <a:defRPr/>
              </a:pPr>
              <a:r>
                <a:rPr lang="en-US" sz="2800" dirty="0" smtClean="0">
                  <a:latin typeface="Book Antiqua" pitchFamily="18" charset="0"/>
                </a:rPr>
                <a:t>MP</a:t>
              </a:r>
              <a:r>
                <a:rPr lang="en-US" sz="2800" dirty="0">
                  <a:latin typeface="Book Antiqua" panose="02040602050305030304" pitchFamily="18" charset="0"/>
                </a:rPr>
                <a:t>: Mispronunciations of these real words, with a one-feature change of initial </a:t>
              </a:r>
              <a:r>
                <a:rPr lang="en-US" sz="2800" dirty="0" smtClean="0">
                  <a:latin typeface="Book Antiqua" panose="02040602050305030304" pitchFamily="18" charset="0"/>
                </a:rPr>
                <a:t>consonant</a:t>
              </a:r>
            </a:p>
            <a:p>
              <a:pPr marL="514350" indent="-514350" eaLnBrk="1" hangingPunct="1">
                <a:spcAft>
                  <a:spcPts val="600"/>
                </a:spcAft>
                <a:buClr>
                  <a:srgbClr val="C12F43"/>
                </a:buClr>
                <a:buFont typeface="+mj-lt"/>
                <a:buAutoNum type="arabicPeriod"/>
                <a:defRPr/>
              </a:pPr>
              <a:r>
                <a:rPr lang="en-US" sz="2800" dirty="0" smtClean="0">
                  <a:latin typeface="Book Antiqua" panose="02040602050305030304" pitchFamily="18" charset="0"/>
                </a:rPr>
                <a:t>NW</a:t>
              </a:r>
              <a:r>
                <a:rPr lang="en-US" sz="2800" dirty="0">
                  <a:latin typeface="Book Antiqua" panose="02040602050305030304" pitchFamily="18" charset="0"/>
                </a:rPr>
                <a:t>: </a:t>
              </a:r>
              <a:r>
                <a:rPr lang="en-US" sz="2800" dirty="0" err="1" smtClean="0">
                  <a:latin typeface="Book Antiqua" panose="02040602050305030304" pitchFamily="18" charset="0"/>
                </a:rPr>
                <a:t>Nonword</a:t>
              </a:r>
              <a:r>
                <a:rPr lang="en-US" sz="2800" dirty="0" smtClean="0">
                  <a:latin typeface="Book Antiqua" panose="02040602050305030304" pitchFamily="18" charset="0"/>
                </a:rPr>
                <a:t> </a:t>
              </a:r>
              <a:r>
                <a:rPr lang="en-US" sz="2800" dirty="0">
                  <a:latin typeface="Book Antiqua" panose="02040602050305030304" pitchFamily="18" charset="0"/>
                </a:rPr>
                <a:t>trials presented with familiar objects not used in CP </a:t>
              </a:r>
              <a:r>
                <a:rPr lang="en-US" sz="2800" dirty="0" smtClean="0">
                  <a:latin typeface="Book Antiqua" panose="02040602050305030304" pitchFamily="18" charset="0"/>
                </a:rPr>
                <a:t>trials</a:t>
              </a:r>
            </a:p>
            <a:p>
              <a:pPr>
                <a:spcAft>
                  <a:spcPts val="600"/>
                </a:spcAft>
              </a:pPr>
              <a:endParaRPr lang="en-US" sz="2800" dirty="0" smtClean="0">
                <a:latin typeface="Book Antiqua" panose="02040602050305030304" pitchFamily="18" charset="0"/>
              </a:endParaRPr>
            </a:p>
            <a:p>
              <a:pPr marL="457200" indent="-457200" eaLnBrk="1" hangingPunct="1">
                <a:spcAft>
                  <a:spcPts val="600"/>
                </a:spcAft>
                <a:buClr>
                  <a:srgbClr val="C12F43"/>
                </a:buClr>
                <a:buFont typeface="Wingdings" panose="05000000000000000000" pitchFamily="2" charset="2"/>
                <a:buChar char="q"/>
                <a:defRPr/>
              </a:pPr>
              <a:r>
                <a:rPr lang="en-US" sz="2800" dirty="0" smtClean="0">
                  <a:latin typeface="Book Antiqua" panose="02040602050305030304" pitchFamily="18" charset="0"/>
                </a:rPr>
                <a:t>Target </a:t>
              </a:r>
              <a:r>
                <a:rPr lang="en-US" sz="2800" dirty="0">
                  <a:latin typeface="Book Antiqua" pitchFamily="18" charset="0"/>
                </a:rPr>
                <a:t>words all CVC in the carrier phrases “See the ____!” or “Find the ____!”</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(6 CP + 6 MP + 6 NW) * 2 repetitions + 2 other real-word familiarization trials = 38 trials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2 blocks of 38 trials, eye-tracker calibrated before each block.</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Brief animation played every 6–7 trials to keep child engaged in task</a:t>
              </a:r>
              <a:r>
                <a:rPr lang="en-US" sz="2800" dirty="0" smtClean="0">
                  <a:latin typeface="Book Antiqua" pitchFamily="18" charset="0"/>
                </a:rPr>
                <a:t>.</a:t>
              </a:r>
              <a:endParaRPr lang="en-US" sz="2800" b="1" dirty="0" smtClean="0">
                <a:solidFill>
                  <a:srgbClr val="C12F43"/>
                </a:solidFill>
                <a:latin typeface="Book Antiqua" pitchFamily="18" charset="0"/>
              </a:endParaRPr>
            </a:p>
            <a:p>
              <a:pPr eaLnBrk="1" hangingPunct="1">
                <a:spcBef>
                  <a:spcPts val="2400"/>
                </a:spcBef>
                <a:spcAft>
                  <a:spcPts val="600"/>
                </a:spcAft>
                <a:buClr>
                  <a:srgbClr val="C12F43"/>
                </a:buClr>
                <a:defRPr/>
              </a:pPr>
              <a:r>
                <a:rPr lang="en-US" sz="2800" b="1" dirty="0">
                  <a:solidFill>
                    <a:srgbClr val="C12F43"/>
                  </a:solidFill>
                  <a:latin typeface="Book Antiqua" pitchFamily="18" charset="0"/>
                </a:rPr>
                <a:t>Calculation of Latency (reaction time)</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Latency is the amount of time between target-word onset and the first look to target.</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Latency calculated for CP and NW trials only.</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On each trial, reaction time was calculated only if:</a:t>
              </a:r>
            </a:p>
            <a:p>
              <a:pPr marL="1257300" lvl="1" indent="-514350" eaLnBrk="1" hangingPunct="1">
                <a:spcAft>
                  <a:spcPts val="600"/>
                </a:spcAft>
                <a:buClr>
                  <a:srgbClr val="C12F43"/>
                </a:buClr>
                <a:buAutoNum type="arabicPeriod"/>
                <a:defRPr/>
              </a:pPr>
              <a:r>
                <a:rPr lang="en-US" sz="2800" dirty="0" smtClean="0">
                  <a:latin typeface="Book Antiqua" pitchFamily="18" charset="0"/>
                </a:rPr>
                <a:t>the </a:t>
              </a:r>
              <a:r>
                <a:rPr lang="en-US" sz="2800" dirty="0">
                  <a:latin typeface="Book Antiqua" pitchFamily="18" charset="0"/>
                </a:rPr>
                <a:t>child looked onscreen within the 50 </a:t>
              </a:r>
              <a:r>
                <a:rPr lang="en-US" sz="2800" dirty="0" err="1">
                  <a:latin typeface="Book Antiqua" pitchFamily="18" charset="0"/>
                </a:rPr>
                <a:t>ms</a:t>
              </a:r>
              <a:r>
                <a:rPr lang="en-US" sz="2800" dirty="0">
                  <a:latin typeface="Book Antiqua" pitchFamily="18" charset="0"/>
                </a:rPr>
                <a:t> after target-word </a:t>
              </a:r>
              <a:r>
                <a:rPr lang="en-US" sz="2800" dirty="0" smtClean="0">
                  <a:latin typeface="Book Antiqua" pitchFamily="18" charset="0"/>
                </a:rPr>
                <a:t>onset</a:t>
              </a:r>
            </a:p>
            <a:p>
              <a:pPr marL="1257300" lvl="1" indent="-514350" eaLnBrk="1" hangingPunct="1">
                <a:spcAft>
                  <a:spcPts val="600"/>
                </a:spcAft>
                <a:buClr>
                  <a:srgbClr val="C12F43"/>
                </a:buClr>
                <a:buAutoNum type="arabicPeriod"/>
                <a:defRPr/>
              </a:pPr>
              <a:r>
                <a:rPr lang="en-US" sz="2800" dirty="0" smtClean="0">
                  <a:latin typeface="Book Antiqua" pitchFamily="18" charset="0"/>
                </a:rPr>
                <a:t>the </a:t>
              </a:r>
              <a:r>
                <a:rPr lang="en-US" sz="2800" dirty="0">
                  <a:latin typeface="Book Antiqua" pitchFamily="18" charset="0"/>
                </a:rPr>
                <a:t>child was not already looking at familiar object (CP trials) or at unfamiliar object (NW trials) during within 50 </a:t>
              </a:r>
              <a:r>
                <a:rPr lang="en-US" sz="2800" dirty="0" err="1">
                  <a:latin typeface="Book Antiqua" pitchFamily="18" charset="0"/>
                </a:rPr>
                <a:t>ms</a:t>
              </a:r>
              <a:r>
                <a:rPr lang="en-US" sz="2800" dirty="0">
                  <a:latin typeface="Book Antiqua" pitchFamily="18" charset="0"/>
                </a:rPr>
                <a:t> after target-word onset.</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Latency = Time of first look to target – time of first tracked look during target-word onset (0 to 50 </a:t>
              </a:r>
              <a:r>
                <a:rPr lang="en-US" sz="2800" dirty="0" err="1">
                  <a:latin typeface="Book Antiqua" pitchFamily="18" charset="0"/>
                </a:rPr>
                <a:t>ms</a:t>
              </a:r>
              <a:r>
                <a:rPr lang="en-US" sz="2800" dirty="0">
                  <a:latin typeface="Book Antiqua" pitchFamily="18" charset="0"/>
                </a:rPr>
                <a:t>)</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Reaction time trimming: We excluded latencies that were less than 250 </a:t>
              </a:r>
              <a:r>
                <a:rPr lang="en-US" sz="2800" dirty="0" err="1">
                  <a:latin typeface="Book Antiqua" pitchFamily="18" charset="0"/>
                </a:rPr>
                <a:t>ms</a:t>
              </a:r>
              <a:r>
                <a:rPr lang="en-US" sz="2800" dirty="0">
                  <a:latin typeface="Book Antiqua" pitchFamily="18" charset="0"/>
                </a:rPr>
                <a:t> or greater than 2SD above the group mean</a:t>
              </a:r>
              <a:r>
                <a:rPr lang="en-US" sz="2800" dirty="0" smtClean="0">
                  <a:latin typeface="Book Antiqua" pitchFamily="18" charset="0"/>
                </a:rPr>
                <a:t>.</a:t>
              </a:r>
            </a:p>
            <a:p>
              <a:pPr eaLnBrk="1" hangingPunct="1">
                <a:spcBef>
                  <a:spcPts val="2400"/>
                </a:spcBef>
                <a:spcAft>
                  <a:spcPts val="600"/>
                </a:spcAft>
                <a:buClr>
                  <a:srgbClr val="C12F43"/>
                </a:buClr>
                <a:defRPr/>
              </a:pPr>
              <a:r>
                <a:rPr lang="en-US" sz="2800" b="1" dirty="0">
                  <a:solidFill>
                    <a:srgbClr val="C12F43"/>
                  </a:solidFill>
                  <a:latin typeface="Book Antiqua" pitchFamily="18" charset="0"/>
                </a:rPr>
                <a:t>Research Questions</a:t>
              </a:r>
            </a:p>
            <a:p>
              <a:pPr marL="457200" indent="-457200" eaLnBrk="1" hangingPunct="1">
                <a:spcAft>
                  <a:spcPts val="600"/>
                </a:spcAft>
                <a:buClr>
                  <a:srgbClr val="C12F43"/>
                </a:buClr>
                <a:buFont typeface="Wingdings" charset="2"/>
                <a:buChar char="q"/>
                <a:defRPr/>
              </a:pPr>
              <a:r>
                <a:rPr lang="en-US" sz="2800" dirty="0">
                  <a:latin typeface="Book Antiqua" pitchFamily="18" charset="0"/>
                  <a:cs typeface="Arial" pitchFamily="34" charset="0"/>
                </a:rPr>
                <a:t>Does the use of an animated centering stimulus result in more useable latencies?</a:t>
              </a:r>
            </a:p>
            <a:p>
              <a:pPr marL="1200150" lvl="1" indent="-457200" eaLnBrk="1" hangingPunct="1">
                <a:spcAft>
                  <a:spcPts val="600"/>
                </a:spcAft>
                <a:buClr>
                  <a:srgbClr val="C12F43"/>
                </a:buClr>
                <a:buFont typeface="Wingdings" charset="2"/>
                <a:buChar char="q"/>
                <a:defRPr/>
              </a:pPr>
              <a:r>
                <a:rPr lang="en-US" sz="2800" dirty="0">
                  <a:latin typeface="Book Antiqua" pitchFamily="18" charset="0"/>
                  <a:cs typeface="Arial" pitchFamily="34" charset="0"/>
                </a:rPr>
                <a:t>That is, are there more trials with useable latencies in condition 2 as compared to condition 1?</a:t>
              </a:r>
            </a:p>
            <a:p>
              <a:pPr marL="457200" indent="-457200" eaLnBrk="1" hangingPunct="1">
                <a:spcAft>
                  <a:spcPts val="600"/>
                </a:spcAft>
                <a:buClr>
                  <a:srgbClr val="C12F43"/>
                </a:buClr>
                <a:buFont typeface="Wingdings" charset="2"/>
                <a:buChar char="q"/>
                <a:defRPr/>
              </a:pPr>
              <a:r>
                <a:rPr lang="en-US" sz="2800" dirty="0">
                  <a:latin typeface="Book Antiqua" pitchFamily="18" charset="0"/>
                  <a:cs typeface="Arial" pitchFamily="34" charset="0"/>
                </a:rPr>
                <a:t>Does this animated centering stimulus create additional task demands?</a:t>
              </a:r>
            </a:p>
            <a:p>
              <a:pPr marL="1200150" lvl="1" indent="-457200" eaLnBrk="1" hangingPunct="1">
                <a:spcAft>
                  <a:spcPts val="600"/>
                </a:spcAft>
                <a:buClr>
                  <a:srgbClr val="C12F43"/>
                </a:buClr>
                <a:buFont typeface="Wingdings" charset="2"/>
                <a:buChar char="q"/>
                <a:defRPr/>
              </a:pPr>
              <a:r>
                <a:rPr lang="en-US" sz="2800" dirty="0">
                  <a:latin typeface="Book Antiqua" pitchFamily="18" charset="0"/>
                  <a:cs typeface="Arial" pitchFamily="34" charset="0"/>
                </a:rPr>
                <a:t>Do children take longer to look to the target in condition 2 relative to condition 1?</a:t>
              </a:r>
            </a:p>
            <a:p>
              <a:pPr marL="1200150" lvl="1" indent="-457200" eaLnBrk="1" hangingPunct="1">
                <a:spcAft>
                  <a:spcPts val="600"/>
                </a:spcAft>
                <a:buClr>
                  <a:srgbClr val="C12F43"/>
                </a:buClr>
                <a:buFont typeface="Wingdings" charset="2"/>
                <a:buChar char="q"/>
                <a:defRPr/>
              </a:pPr>
              <a:r>
                <a:rPr lang="en-US" sz="2800" dirty="0">
                  <a:latin typeface="Book Antiqua" pitchFamily="18" charset="0"/>
                  <a:cs typeface="Arial" pitchFamily="34" charset="0"/>
                </a:rPr>
                <a:t>Does the relationship between reaction time and vocabulary size reported in the literature continue to be observed when an animated centering stimulus is used</a:t>
              </a:r>
              <a:r>
                <a:rPr lang="en-US" sz="2800" dirty="0" smtClean="0">
                  <a:latin typeface="Book Antiqua" pitchFamily="18" charset="0"/>
                  <a:cs typeface="Arial" pitchFamily="34" charset="0"/>
                </a:rPr>
                <a:t>?</a:t>
              </a:r>
              <a:endParaRPr lang="en-US" sz="2800" dirty="0">
                <a:latin typeface="Book Antiqua" pitchFamily="18" charset="0"/>
                <a:cs typeface="Arial" pitchFamily="34" charset="0"/>
              </a:endParaRPr>
            </a:p>
            <a:p>
              <a:pPr marL="0" lvl="1" indent="0" eaLnBrk="1" hangingPunct="1">
                <a:spcBef>
                  <a:spcPts val="2400"/>
                </a:spcBef>
                <a:spcAft>
                  <a:spcPts val="600"/>
                </a:spcAft>
                <a:buClr>
                  <a:srgbClr val="C12F43"/>
                </a:buClr>
                <a:defRPr/>
              </a:pPr>
              <a:r>
                <a:rPr lang="en-US" sz="2800" b="1" dirty="0">
                  <a:solidFill>
                    <a:srgbClr val="C12F43"/>
                  </a:solidFill>
                  <a:latin typeface="Book Antiqua" pitchFamily="18" charset="0"/>
                </a:rPr>
                <a:t>RESULTS</a:t>
              </a:r>
            </a:p>
            <a:p>
              <a:pPr marL="457200" indent="-457200" eaLnBrk="1" hangingPunct="1">
                <a:spcAft>
                  <a:spcPts val="600"/>
                </a:spcAft>
                <a:buClr>
                  <a:srgbClr val="C12F43"/>
                </a:buClr>
                <a:buFont typeface="Wingdings" charset="2"/>
                <a:buChar char="q"/>
                <a:defRPr/>
              </a:pPr>
              <a:r>
                <a:rPr lang="en-US" sz="2800" dirty="0" smtClean="0">
                  <a:latin typeface="Book Antiqua" pitchFamily="18" charset="0"/>
                </a:rPr>
                <a:t>As </a:t>
              </a:r>
              <a:r>
                <a:rPr lang="en-US" sz="2800" dirty="0">
                  <a:latin typeface="Book Antiqua" pitchFamily="18" charset="0"/>
                </a:rPr>
                <a:t>expected, children looked to familiar object in CP trials and to unfamiliar object in NW trials</a:t>
              </a:r>
              <a:r>
                <a:rPr lang="en-US" sz="2800" dirty="0" smtClean="0">
                  <a:latin typeface="Book Antiqua" pitchFamily="18" charset="0"/>
                </a:rPr>
                <a:t>.</a:t>
              </a:r>
            </a:p>
            <a:p>
              <a:pPr eaLnBrk="1" hangingPunct="1">
                <a:spcBef>
                  <a:spcPts val="2400"/>
                </a:spcBef>
                <a:spcAft>
                  <a:spcPts val="600"/>
                </a:spcAft>
                <a:buClr>
                  <a:srgbClr val="C12F43"/>
                </a:buClr>
                <a:defRPr/>
              </a:pPr>
              <a:r>
                <a:rPr lang="en-US" sz="2800" b="1" dirty="0" smtClean="0">
                  <a:solidFill>
                    <a:srgbClr val="C12F43"/>
                  </a:solidFill>
                  <a:latin typeface="Book Antiqua" pitchFamily="18" charset="0"/>
                </a:rPr>
                <a:t>Latency Results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Condition 1:</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CP trials: Latencies available in 32.7% of trials (additional 4.8% trimmed)</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NW trials: Latencies available in 30.5% of trials (additional 5.8% trimmed)</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Condition 2:</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CP trials: Latencies available in 63.9% of trials (additional 8% trimmed)</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NW trials: Latencies available in 61.3% of trials (additional 8.5% trimmed)</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Mean latencies are very similar across the two conditions and the two trial types</a:t>
              </a:r>
              <a:r>
                <a:rPr lang="en-US" sz="2800" dirty="0" smtClean="0">
                  <a:latin typeface="Book Antiqua" pitchFamily="18" charset="0"/>
                </a:rPr>
                <a:t>. (See table)</a:t>
              </a:r>
              <a:endParaRPr lang="en-US" sz="2800" dirty="0">
                <a:latin typeface="Book Antiqua" pitchFamily="18" charset="0"/>
              </a:endParaRP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rPr>
                <a:t>Distributions of latencies differs across the two conditions, with condition 2 (with the centering stimuli) having a more peaky and positively skewed distribution.</a:t>
              </a:r>
            </a:p>
            <a:p>
              <a:pPr eaLnBrk="1" hangingPunct="1">
                <a:buClr>
                  <a:srgbClr val="C12F43"/>
                </a:buClr>
                <a:defRPr/>
              </a:pPr>
              <a:endParaRPr lang="en-US" sz="2800" dirty="0" smtClean="0">
                <a:latin typeface="Book Antiqua" pitchFamily="18" charset="0"/>
              </a:endParaRPr>
            </a:p>
          </p:txBody>
        </p:sp>
        <p:grpSp>
          <p:nvGrpSpPr>
            <p:cNvPr id="15" name="Group 14"/>
            <p:cNvGrpSpPr/>
            <p:nvPr/>
          </p:nvGrpSpPr>
          <p:grpSpPr>
            <a:xfrm>
              <a:off x="14064379" y="5150823"/>
              <a:ext cx="13672421" cy="3764577"/>
              <a:chOff x="14064379" y="5150823"/>
              <a:chExt cx="13672421" cy="3764577"/>
            </a:xfrm>
          </p:grpSpPr>
          <p:sp>
            <p:nvSpPr>
              <p:cNvPr id="2118" name="TextBox 8"/>
              <p:cNvSpPr txBox="1">
                <a:spLocks noChangeArrowheads="1"/>
              </p:cNvSpPr>
              <p:nvPr/>
            </p:nvSpPr>
            <p:spPr bwMode="auto">
              <a:xfrm>
                <a:off x="14630400" y="8392180"/>
                <a:ext cx="5599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800" dirty="0">
                    <a:latin typeface="Book Antiqua" pitchFamily="18" charset="0"/>
                  </a:rPr>
                  <a:t>Figure </a:t>
                </a:r>
                <a:r>
                  <a:rPr lang="en-US" sz="2800" dirty="0" smtClean="0">
                    <a:latin typeface="Book Antiqua" pitchFamily="18" charset="0"/>
                  </a:rPr>
                  <a:t>2.  </a:t>
                </a:r>
                <a:r>
                  <a:rPr lang="en-US" sz="2800" dirty="0">
                    <a:latin typeface="Book Antiqua" pitchFamily="18" charset="0"/>
                  </a:rPr>
                  <a:t>Timeline of a single </a:t>
                </a:r>
                <a:r>
                  <a:rPr lang="en-US" sz="2800" dirty="0" smtClean="0">
                    <a:latin typeface="Book Antiqua" pitchFamily="18" charset="0"/>
                  </a:rPr>
                  <a:t>trial</a:t>
                </a:r>
                <a:endParaRPr lang="en-US" sz="2800" dirty="0">
                  <a:latin typeface="Book Antiqua" pitchFamily="18" charset="0"/>
                </a:endParaRPr>
              </a:p>
            </p:txBody>
          </p:sp>
          <p:grpSp>
            <p:nvGrpSpPr>
              <p:cNvPr id="40" name="Group 39"/>
              <p:cNvGrpSpPr/>
              <p:nvPr/>
            </p:nvGrpSpPr>
            <p:grpSpPr>
              <a:xfrm>
                <a:off x="14064379" y="5150823"/>
                <a:ext cx="13672421" cy="3139556"/>
                <a:chOff x="14064379" y="4643736"/>
                <a:chExt cx="13672421" cy="3139556"/>
              </a:xfrm>
            </p:grpSpPr>
            <p:sp>
              <p:nvSpPr>
                <p:cNvPr id="2399" name="TextBox 1"/>
                <p:cNvSpPr txBox="1">
                  <a:spLocks noChangeArrowheads="1"/>
                </p:cNvSpPr>
                <p:nvPr/>
              </p:nvSpPr>
              <p:spPr bwMode="auto">
                <a:xfrm>
                  <a:off x="14064379" y="4736304"/>
                  <a:ext cx="188865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400" dirty="0">
                      <a:latin typeface="Book Antiqua" pitchFamily="18" charset="0"/>
                    </a:rPr>
                    <a:t>Visual</a:t>
                  </a:r>
                </a:p>
                <a:p>
                  <a:pPr algn="ctr" eaLnBrk="1" hangingPunct="1"/>
                  <a:r>
                    <a:rPr lang="en-US" sz="2400" dirty="0" smtClean="0">
                      <a:latin typeface="Book Antiqua" pitchFamily="18" charset="0"/>
                    </a:rPr>
                    <a:t>presentation</a:t>
                  </a:r>
                </a:p>
                <a:p>
                  <a:pPr algn="ctr" eaLnBrk="1" hangingPunct="1"/>
                  <a:endParaRPr lang="en-US" sz="2400" dirty="0" smtClean="0">
                    <a:latin typeface="Book Antiqua" pitchFamily="18" charset="0"/>
                  </a:endParaRPr>
                </a:p>
                <a:p>
                  <a:pPr algn="ctr" eaLnBrk="1" hangingPunct="1"/>
                  <a:endParaRPr lang="en-US" sz="2400" dirty="0">
                    <a:latin typeface="Book Antiqua" pitchFamily="18" charset="0"/>
                  </a:endParaRPr>
                </a:p>
                <a:p>
                  <a:pPr algn="ctr" eaLnBrk="1" hangingPunct="1"/>
                  <a:endParaRPr lang="en-US" sz="2400" dirty="0" smtClean="0">
                    <a:latin typeface="Book Antiqua" pitchFamily="18" charset="0"/>
                  </a:endParaRPr>
                </a:p>
                <a:p>
                  <a:pPr algn="ctr" eaLnBrk="1" hangingPunct="1"/>
                  <a:r>
                    <a:rPr lang="en-US" sz="2400" dirty="0" smtClean="0">
                      <a:latin typeface="Book Antiqua" pitchFamily="18" charset="0"/>
                    </a:rPr>
                    <a:t>Audio</a:t>
                  </a:r>
                </a:p>
                <a:p>
                  <a:pPr algn="ctr" eaLnBrk="1" hangingPunct="1"/>
                  <a:r>
                    <a:rPr lang="en-US" sz="2400" dirty="0" smtClean="0">
                      <a:latin typeface="Book Antiqua" pitchFamily="18" charset="0"/>
                    </a:rPr>
                    <a:t>presentation</a:t>
                  </a:r>
                  <a:endParaRPr lang="en-US" sz="2400" dirty="0">
                    <a:latin typeface="Book Antiqua" pitchFamily="18" charset="0"/>
                  </a:endParaRPr>
                </a:p>
                <a:p>
                  <a:pPr algn="ctr" eaLnBrk="1" hangingPunct="1"/>
                  <a:endParaRPr lang="en-US" sz="2400" dirty="0">
                    <a:latin typeface="Book Antiqua" pitchFamily="18" charset="0"/>
                  </a:endParaRPr>
                </a:p>
              </p:txBody>
            </p:sp>
            <p:grpSp>
              <p:nvGrpSpPr>
                <p:cNvPr id="39" name="Group 38"/>
                <p:cNvGrpSpPr/>
                <p:nvPr/>
              </p:nvGrpSpPr>
              <p:grpSpPr>
                <a:xfrm>
                  <a:off x="15849600" y="4643736"/>
                  <a:ext cx="11887200" cy="1493539"/>
                  <a:chOff x="15849600" y="4643736"/>
                  <a:chExt cx="11887200" cy="1493539"/>
                </a:xfrm>
              </p:grpSpPr>
              <p:cxnSp>
                <p:nvCxnSpPr>
                  <p:cNvPr id="156" name="Straight Connector 155"/>
                  <p:cNvCxnSpPr/>
                  <p:nvPr/>
                </p:nvCxnSpPr>
                <p:spPr bwMode="auto">
                  <a:xfrm>
                    <a:off x="15849600" y="6126885"/>
                    <a:ext cx="11795125" cy="10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89626" y="4643736"/>
                    <a:ext cx="1547174" cy="8756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 Antiqua" pitchFamily="18" charset="0"/>
                    </a:endParaRPr>
                  </a:p>
                </p:txBody>
              </p:sp>
              <p:cxnSp>
                <p:nvCxnSpPr>
                  <p:cNvPr id="5" name="Straight Arrow Connector 4"/>
                  <p:cNvCxnSpPr/>
                  <p:nvPr/>
                </p:nvCxnSpPr>
                <p:spPr bwMode="auto">
                  <a:xfrm>
                    <a:off x="16751300" y="5077242"/>
                    <a:ext cx="9080500" cy="12302"/>
                  </a:xfrm>
                  <a:prstGeom prst="straightConnector1">
                    <a:avLst/>
                  </a:prstGeom>
                  <a:ln w="127000">
                    <a:gradFill>
                      <a:gsLst>
                        <a:gs pos="0">
                          <a:schemeClr val="bg2">
                            <a:lumMod val="75000"/>
                          </a:schemeClr>
                        </a:gs>
                        <a:gs pos="0">
                          <a:schemeClr val="accent1"/>
                        </a:gs>
                        <a:gs pos="100000">
                          <a:schemeClr val="bg2">
                            <a:lumMod val="75000"/>
                          </a:schemeClr>
                        </a:gs>
                      </a:gsLst>
                      <a:lin ang="10800000" scaled="0"/>
                    </a:gradFill>
                    <a:tailEnd type="stealth"/>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18237334" y="4657031"/>
                    <a:ext cx="1574666" cy="871165"/>
                    <a:chOff x="133209" y="-2047079"/>
                    <a:chExt cx="5784850" cy="3200400"/>
                  </a:xfrm>
                </p:grpSpPr>
                <p:sp>
                  <p:nvSpPr>
                    <p:cNvPr id="99" name="Rectangle 98"/>
                    <p:cNvSpPr/>
                    <p:nvPr/>
                  </p:nvSpPr>
                  <p:spPr bwMode="auto">
                    <a:xfrm>
                      <a:off x="133209" y="-2047079"/>
                      <a:ext cx="5784850" cy="3200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Book Antiqua" pitchFamily="18" charset="0"/>
                      </a:endParaRPr>
                    </a:p>
                  </p:txBody>
                </p:sp>
                <p:pic>
                  <p:nvPicPr>
                    <p:cNvPr id="100" name="Picture 99"/>
                    <p:cNvPicPr>
                      <a:picLocks noChangeAspect="1"/>
                    </p:cNvPicPr>
                    <p:nvPr/>
                  </p:nvPicPr>
                  <p:blipFill rotWithShape="1">
                    <a:blip r:embed="rId5"/>
                    <a:srcRect l="9386" r="8655"/>
                    <a:stretch/>
                  </p:blipFill>
                  <p:spPr>
                    <a:xfrm>
                      <a:off x="2585221" y="-867566"/>
                      <a:ext cx="748388" cy="733484"/>
                    </a:xfrm>
                    <a:prstGeom prst="rect">
                      <a:avLst/>
                    </a:prstGeom>
                  </p:spPr>
                </p:pic>
                <p:pic>
                  <p:nvPicPr>
                    <p:cNvPr id="102" name="Picture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566" y="-1218710"/>
                      <a:ext cx="1577686" cy="148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90809" y="-1217300"/>
                      <a:ext cx="1577686" cy="148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 name="Group 103"/>
                  <p:cNvGrpSpPr/>
                  <p:nvPr/>
                </p:nvGrpSpPr>
                <p:grpSpPr>
                  <a:xfrm>
                    <a:off x="16078200" y="4648200"/>
                    <a:ext cx="1574666" cy="871165"/>
                    <a:chOff x="133209" y="-2047079"/>
                    <a:chExt cx="5784850" cy="3200400"/>
                  </a:xfrm>
                </p:grpSpPr>
                <p:sp>
                  <p:nvSpPr>
                    <p:cNvPr id="105" name="Rectangle 104"/>
                    <p:cNvSpPr/>
                    <p:nvPr/>
                  </p:nvSpPr>
                  <p:spPr bwMode="auto">
                    <a:xfrm>
                      <a:off x="133209" y="-2047079"/>
                      <a:ext cx="5784850" cy="3200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Book Antiqua" pitchFamily="18" charset="0"/>
                      </a:endParaRPr>
                    </a:p>
                  </p:txBody>
                </p:sp>
                <p:pic>
                  <p:nvPicPr>
                    <p:cNvPr id="106" name="Picture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566" y="-1218710"/>
                      <a:ext cx="1577686" cy="148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90809" y="-1217300"/>
                      <a:ext cx="1577686" cy="148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 name="Group 107"/>
                  <p:cNvGrpSpPr/>
                  <p:nvPr/>
                </p:nvGrpSpPr>
                <p:grpSpPr>
                  <a:xfrm>
                    <a:off x="20447134" y="4648200"/>
                    <a:ext cx="1574666" cy="871165"/>
                    <a:chOff x="133209" y="-2047079"/>
                    <a:chExt cx="5784850" cy="3200400"/>
                  </a:xfrm>
                </p:grpSpPr>
                <p:sp>
                  <p:nvSpPr>
                    <p:cNvPr id="109" name="Rectangle 108"/>
                    <p:cNvSpPr/>
                    <p:nvPr/>
                  </p:nvSpPr>
                  <p:spPr bwMode="auto">
                    <a:xfrm>
                      <a:off x="133209" y="-2047079"/>
                      <a:ext cx="5784850" cy="3200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Book Antiqua" pitchFamily="18" charset="0"/>
                      </a:endParaRPr>
                    </a:p>
                  </p:txBody>
                </p:sp>
                <p:pic>
                  <p:nvPicPr>
                    <p:cNvPr id="110" name="Picture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566" y="-1218710"/>
                      <a:ext cx="1577686" cy="148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90809" y="-1217300"/>
                      <a:ext cx="1577686" cy="148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8" name="Group 37"/>
                <p:cNvGrpSpPr/>
                <p:nvPr/>
              </p:nvGrpSpPr>
              <p:grpSpPr>
                <a:xfrm>
                  <a:off x="16535400" y="5685876"/>
                  <a:ext cx="11049000" cy="2074180"/>
                  <a:chOff x="16535400" y="5685876"/>
                  <a:chExt cx="11049000" cy="2074180"/>
                </a:xfrm>
              </p:grpSpPr>
              <p:grpSp>
                <p:nvGrpSpPr>
                  <p:cNvPr id="26" name="Group 25"/>
                  <p:cNvGrpSpPr/>
                  <p:nvPr/>
                </p:nvGrpSpPr>
                <p:grpSpPr>
                  <a:xfrm>
                    <a:off x="20345400" y="5879802"/>
                    <a:ext cx="7239000" cy="1880254"/>
                    <a:chOff x="19507200" y="5879802"/>
                    <a:chExt cx="7239000" cy="1880254"/>
                  </a:xfrm>
                </p:grpSpPr>
                <p:sp>
                  <p:nvSpPr>
                    <p:cNvPr id="2395" name="TextBox 164"/>
                    <p:cNvSpPr txBox="1">
                      <a:spLocks noChangeArrowheads="1"/>
                    </p:cNvSpPr>
                    <p:nvPr/>
                  </p:nvSpPr>
                  <p:spPr bwMode="auto">
                    <a:xfrm>
                      <a:off x="25713546" y="6137275"/>
                      <a:ext cx="1032654"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000" dirty="0">
                          <a:latin typeface="Book Antiqua" pitchFamily="18" charset="0"/>
                        </a:rPr>
                        <a:t>500 </a:t>
                      </a:r>
                      <a:r>
                        <a:rPr lang="en-US" sz="2000" dirty="0" err="1">
                          <a:latin typeface="Book Antiqua" pitchFamily="18" charset="0"/>
                        </a:rPr>
                        <a:t>ms.</a:t>
                      </a:r>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r>
                        <a:rPr lang="en-US" sz="1400" dirty="0">
                          <a:latin typeface="Book Antiqua" pitchFamily="18" charset="0"/>
                        </a:rPr>
                        <a:t>(ITI)</a:t>
                      </a:r>
                    </a:p>
                  </p:txBody>
                </p:sp>
                <p:grpSp>
                  <p:nvGrpSpPr>
                    <p:cNvPr id="74" name="Group 73"/>
                    <p:cNvGrpSpPr/>
                    <p:nvPr/>
                  </p:nvGrpSpPr>
                  <p:grpSpPr>
                    <a:xfrm>
                      <a:off x="21259800" y="5903913"/>
                      <a:ext cx="1371600" cy="1772245"/>
                      <a:chOff x="19812000" y="5903913"/>
                      <a:chExt cx="1371600" cy="1772245"/>
                    </a:xfrm>
                  </p:grpSpPr>
                  <p:sp>
                    <p:nvSpPr>
                      <p:cNvPr id="75" name="TextBox 162"/>
                      <p:cNvSpPr txBox="1">
                        <a:spLocks noChangeArrowheads="1"/>
                      </p:cNvSpPr>
                      <p:nvPr/>
                    </p:nvSpPr>
                    <p:spPr bwMode="auto">
                      <a:xfrm>
                        <a:off x="19922683" y="6137275"/>
                        <a:ext cx="1160894"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000" dirty="0">
                            <a:latin typeface="Book Antiqua" pitchFamily="18" charset="0"/>
                          </a:rPr>
                          <a:t>1000 </a:t>
                        </a:r>
                        <a:r>
                          <a:rPr lang="en-US" sz="2000" dirty="0" err="1">
                            <a:latin typeface="Book Antiqua" pitchFamily="18" charset="0"/>
                          </a:rPr>
                          <a:t>ms.</a:t>
                        </a:r>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r>
                          <a:rPr lang="en-US" sz="1400" dirty="0">
                            <a:latin typeface="Book Antiqua" pitchFamily="18" charset="0"/>
                          </a:rPr>
                          <a:t>(silence)</a:t>
                        </a:r>
                      </a:p>
                    </p:txBody>
                  </p:sp>
                  <p:cxnSp>
                    <p:nvCxnSpPr>
                      <p:cNvPr id="77" name="Straight Connector 76"/>
                      <p:cNvCxnSpPr/>
                      <p:nvPr/>
                    </p:nvCxnSpPr>
                    <p:spPr bwMode="auto">
                      <a:xfrm>
                        <a:off x="19812000" y="5903913"/>
                        <a:ext cx="0" cy="4984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a:off x="21183600" y="5903913"/>
                        <a:ext cx="0" cy="498475"/>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24307800" y="5879802"/>
                      <a:ext cx="1371600" cy="1772245"/>
                      <a:chOff x="19812000" y="5903913"/>
                      <a:chExt cx="1371600" cy="1772245"/>
                    </a:xfrm>
                  </p:grpSpPr>
                  <p:sp>
                    <p:nvSpPr>
                      <p:cNvPr id="81" name="TextBox 162"/>
                      <p:cNvSpPr txBox="1">
                        <a:spLocks noChangeArrowheads="1"/>
                      </p:cNvSpPr>
                      <p:nvPr/>
                    </p:nvSpPr>
                    <p:spPr bwMode="auto">
                      <a:xfrm>
                        <a:off x="19922683" y="6137275"/>
                        <a:ext cx="1160894"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000" dirty="0">
                            <a:latin typeface="Book Antiqua" pitchFamily="18" charset="0"/>
                          </a:rPr>
                          <a:t>1000 </a:t>
                        </a:r>
                        <a:r>
                          <a:rPr lang="en-US" sz="2000" dirty="0" err="1">
                            <a:latin typeface="Book Antiqua" pitchFamily="18" charset="0"/>
                          </a:rPr>
                          <a:t>ms.</a:t>
                        </a:r>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r>
                          <a:rPr lang="en-US" sz="1400" dirty="0">
                            <a:latin typeface="Book Antiqua" pitchFamily="18" charset="0"/>
                          </a:rPr>
                          <a:t>(silence)</a:t>
                        </a:r>
                      </a:p>
                    </p:txBody>
                  </p:sp>
                  <p:cxnSp>
                    <p:nvCxnSpPr>
                      <p:cNvPr id="82" name="Straight Connector 81"/>
                      <p:cNvCxnSpPr/>
                      <p:nvPr/>
                    </p:nvCxnSpPr>
                    <p:spPr bwMode="auto">
                      <a:xfrm>
                        <a:off x="19812000" y="5903913"/>
                        <a:ext cx="0" cy="4984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auto">
                      <a:xfrm>
                        <a:off x="21183600" y="5903913"/>
                        <a:ext cx="0" cy="498475"/>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2678966" y="6680200"/>
                      <a:ext cx="1628834" cy="1076326"/>
                      <a:chOff x="22678966" y="6680200"/>
                      <a:chExt cx="1628834" cy="1076326"/>
                    </a:xfrm>
                  </p:grpSpPr>
                  <p:sp>
                    <p:nvSpPr>
                      <p:cNvPr id="2390" name="TextBox 166"/>
                      <p:cNvSpPr txBox="1">
                        <a:spLocks noChangeArrowheads="1"/>
                      </p:cNvSpPr>
                      <p:nvPr/>
                    </p:nvSpPr>
                    <p:spPr bwMode="auto">
                      <a:xfrm>
                        <a:off x="22678966" y="6680200"/>
                        <a:ext cx="162883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000" dirty="0">
                            <a:latin typeface="Book Antiqua" pitchFamily="18" charset="0"/>
                          </a:rPr>
                          <a:t>Check it out!</a:t>
                        </a:r>
                      </a:p>
                    </p:txBody>
                  </p:sp>
                  <p:pic>
                    <p:nvPicPr>
                      <p:cNvPr id="23" name="Picture 22"/>
                      <p:cNvPicPr>
                        <a:picLocks noChangeAspect="1"/>
                      </p:cNvPicPr>
                      <p:nvPr/>
                    </p:nvPicPr>
                    <p:blipFill rotWithShape="1">
                      <a:blip r:embed="rId8"/>
                      <a:srcRect l="13368" t="10875" r="6425" b="9514"/>
                      <a:stretch/>
                    </p:blipFill>
                    <p:spPr>
                      <a:xfrm>
                        <a:off x="23036182" y="6994525"/>
                        <a:ext cx="914401" cy="762001"/>
                      </a:xfrm>
                      <a:prstGeom prst="rect">
                        <a:avLst/>
                      </a:prstGeom>
                    </p:spPr>
                  </p:pic>
                </p:grpSp>
                <p:grpSp>
                  <p:nvGrpSpPr>
                    <p:cNvPr id="24" name="Group 23"/>
                    <p:cNvGrpSpPr/>
                    <p:nvPr/>
                  </p:nvGrpSpPr>
                  <p:grpSpPr>
                    <a:xfrm>
                      <a:off x="19507200" y="5899150"/>
                      <a:ext cx="1715829" cy="1860906"/>
                      <a:chOff x="19507200" y="5899150"/>
                      <a:chExt cx="1715829" cy="1860906"/>
                    </a:xfrm>
                  </p:grpSpPr>
                  <p:grpSp>
                    <p:nvGrpSpPr>
                      <p:cNvPr id="20" name="Group 19"/>
                      <p:cNvGrpSpPr/>
                      <p:nvPr/>
                    </p:nvGrpSpPr>
                    <p:grpSpPr>
                      <a:xfrm>
                        <a:off x="19507200" y="5899150"/>
                        <a:ext cx="1715829" cy="1181100"/>
                        <a:chOff x="17937163" y="5899150"/>
                        <a:chExt cx="1715829" cy="1181100"/>
                      </a:xfrm>
                    </p:grpSpPr>
                    <p:sp>
                      <p:nvSpPr>
                        <p:cNvPr id="2383" name="TextBox 157"/>
                        <p:cNvSpPr txBox="1">
                          <a:spLocks noChangeArrowheads="1"/>
                        </p:cNvSpPr>
                        <p:nvPr/>
                      </p:nvSpPr>
                      <p:spPr bwMode="auto">
                        <a:xfrm>
                          <a:off x="17949544" y="6680200"/>
                          <a:ext cx="170344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000" dirty="0">
                              <a:latin typeface="Book Antiqua" pitchFamily="18" charset="0"/>
                            </a:rPr>
                            <a:t>Find the dog!</a:t>
                          </a:r>
                        </a:p>
                      </p:txBody>
                    </p:sp>
                    <p:cxnSp>
                      <p:nvCxnSpPr>
                        <p:cNvPr id="159" name="Straight Connector 158"/>
                        <p:cNvCxnSpPr/>
                        <p:nvPr/>
                      </p:nvCxnSpPr>
                      <p:spPr bwMode="auto">
                        <a:xfrm>
                          <a:off x="17937163" y="5899150"/>
                          <a:ext cx="0" cy="4968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auto">
                        <a:xfrm>
                          <a:off x="19003963" y="5903913"/>
                          <a:ext cx="0" cy="1090612"/>
                        </a:xfrm>
                        <a:prstGeom prst="line">
                          <a:avLst/>
                        </a:prstGeom>
                        <a:ln w="2540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89" name="Picture 88"/>
                      <p:cNvPicPr>
                        <a:picLocks noChangeAspect="1"/>
                      </p:cNvPicPr>
                      <p:nvPr/>
                    </p:nvPicPr>
                    <p:blipFill rotWithShape="1">
                      <a:blip r:embed="rId8"/>
                      <a:srcRect l="13368" t="10875" r="6425" b="9514"/>
                      <a:stretch/>
                    </p:blipFill>
                    <p:spPr>
                      <a:xfrm>
                        <a:off x="19919017" y="6998055"/>
                        <a:ext cx="914401" cy="762001"/>
                      </a:xfrm>
                      <a:prstGeom prst="rect">
                        <a:avLst/>
                      </a:prstGeom>
                    </p:spPr>
                  </p:pic>
                </p:grpSp>
              </p:grpSp>
              <p:grpSp>
                <p:nvGrpSpPr>
                  <p:cNvPr id="37" name="Group 36"/>
                  <p:cNvGrpSpPr/>
                  <p:nvPr/>
                </p:nvGrpSpPr>
                <p:grpSpPr>
                  <a:xfrm>
                    <a:off x="16535400" y="5685876"/>
                    <a:ext cx="3804315" cy="1984636"/>
                    <a:chOff x="16535400" y="5685876"/>
                    <a:chExt cx="3804315" cy="1984636"/>
                  </a:xfrm>
                </p:grpSpPr>
                <p:sp>
                  <p:nvSpPr>
                    <p:cNvPr id="96" name="TextBox 162"/>
                    <p:cNvSpPr txBox="1">
                      <a:spLocks noChangeArrowheads="1"/>
                    </p:cNvSpPr>
                    <p:nvPr/>
                  </p:nvSpPr>
                  <p:spPr bwMode="auto">
                    <a:xfrm>
                      <a:off x="16535400" y="6131629"/>
                      <a:ext cx="1160894"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000" dirty="0" smtClean="0">
                          <a:latin typeface="Book Antiqua" pitchFamily="18" charset="0"/>
                        </a:rPr>
                        <a:t>2000 </a:t>
                      </a:r>
                      <a:r>
                        <a:rPr lang="en-US" sz="2000" dirty="0" err="1">
                          <a:latin typeface="Book Antiqua" pitchFamily="18" charset="0"/>
                        </a:rPr>
                        <a:t>ms.</a:t>
                      </a:r>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r>
                        <a:rPr lang="en-US" sz="1400" dirty="0">
                          <a:latin typeface="Book Antiqua" pitchFamily="18" charset="0"/>
                        </a:rPr>
                        <a:t>(silence)</a:t>
                      </a:r>
                    </a:p>
                  </p:txBody>
                </p:sp>
                <p:grpSp>
                  <p:nvGrpSpPr>
                    <p:cNvPr id="35" name="Group 34"/>
                    <p:cNvGrpSpPr/>
                    <p:nvPr/>
                  </p:nvGrpSpPr>
                  <p:grpSpPr>
                    <a:xfrm>
                      <a:off x="17771047" y="5685876"/>
                      <a:ext cx="2568668" cy="1984636"/>
                      <a:chOff x="17771047" y="5685876"/>
                      <a:chExt cx="2568668" cy="1984636"/>
                    </a:xfrm>
                  </p:grpSpPr>
                  <p:sp>
                    <p:nvSpPr>
                      <p:cNvPr id="2391" name="TextBox 167"/>
                      <p:cNvSpPr txBox="1">
                        <a:spLocks noChangeArrowheads="1"/>
                      </p:cNvSpPr>
                      <p:nvPr/>
                    </p:nvSpPr>
                    <p:spPr bwMode="auto">
                      <a:xfrm>
                        <a:off x="17771047" y="5685876"/>
                        <a:ext cx="2568668" cy="461665"/>
                      </a:xfrm>
                      <a:prstGeom prst="rect">
                        <a:avLst/>
                      </a:prstGeom>
                      <a:noFill/>
                      <a:ln w="19050">
                        <a:noFill/>
                        <a:miter lim="800000"/>
                        <a:headEnd/>
                        <a:tailEnd/>
                      </a:ln>
                    </p:spPr>
                    <p:txBody>
                      <a:bodyPr tIns="91440" bIns="91440">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1800" dirty="0" smtClean="0">
                            <a:solidFill>
                              <a:srgbClr val="C12F43"/>
                            </a:solidFill>
                            <a:latin typeface="Book Antiqua" pitchFamily="18" charset="0"/>
                          </a:rPr>
                          <a:t>Orienting stimuli</a:t>
                        </a:r>
                        <a:endParaRPr lang="en-US" sz="1800" dirty="0">
                          <a:solidFill>
                            <a:srgbClr val="C12F43"/>
                          </a:solidFill>
                          <a:latin typeface="Book Antiqua" pitchFamily="18" charset="0"/>
                        </a:endParaRPr>
                      </a:p>
                    </p:txBody>
                  </p:sp>
                  <p:sp>
                    <p:nvSpPr>
                      <p:cNvPr id="97" name="TextBox 162"/>
                      <p:cNvSpPr txBox="1">
                        <a:spLocks noChangeArrowheads="1"/>
                      </p:cNvSpPr>
                      <p:nvPr/>
                    </p:nvSpPr>
                    <p:spPr bwMode="auto">
                      <a:xfrm>
                        <a:off x="17893435" y="6131629"/>
                        <a:ext cx="229956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000" dirty="0" smtClean="0">
                            <a:latin typeface="Book Antiqua" pitchFamily="18" charset="0"/>
                          </a:rPr>
                          <a:t>300-8000 </a:t>
                        </a:r>
                        <a:r>
                          <a:rPr lang="en-US" sz="2000" dirty="0" err="1">
                            <a:latin typeface="Book Antiqua" pitchFamily="18" charset="0"/>
                          </a:rPr>
                          <a:t>ms.</a:t>
                        </a:r>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endParaRPr lang="en-US" sz="2000" dirty="0">
                          <a:latin typeface="Book Antiqua" pitchFamily="18" charset="0"/>
                        </a:endParaRPr>
                      </a:p>
                      <a:p>
                        <a:pPr algn="ctr" eaLnBrk="1" hangingPunct="1"/>
                        <a:r>
                          <a:rPr lang="en-US" sz="1400" dirty="0">
                            <a:latin typeface="Book Antiqua" pitchFamily="18" charset="0"/>
                          </a:rPr>
                          <a:t>(silence)</a:t>
                        </a:r>
                      </a:p>
                    </p:txBody>
                  </p:sp>
                </p:grpSp>
                <p:cxnSp>
                  <p:nvCxnSpPr>
                    <p:cNvPr id="119" name="Straight Connector 118"/>
                    <p:cNvCxnSpPr/>
                    <p:nvPr/>
                  </p:nvCxnSpPr>
                  <p:spPr bwMode="auto">
                    <a:xfrm>
                      <a:off x="17754600" y="5903912"/>
                      <a:ext cx="0" cy="496888"/>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grpSp>
      </p:grpSp>
      <p:graphicFrame>
        <p:nvGraphicFramePr>
          <p:cNvPr id="4" name="Table 3"/>
          <p:cNvGraphicFramePr>
            <a:graphicFrameLocks noGrp="1"/>
          </p:cNvGraphicFramePr>
          <p:nvPr>
            <p:extLst>
              <p:ext uri="{D42A27DB-BD31-4B8C-83A1-F6EECF244321}">
                <p14:modId xmlns:p14="http://schemas.microsoft.com/office/powerpoint/2010/main" val="2573811458"/>
              </p:ext>
            </p:extLst>
          </p:nvPr>
        </p:nvGraphicFramePr>
        <p:xfrm>
          <a:off x="1226377" y="24373903"/>
          <a:ext cx="11872843" cy="1762697"/>
        </p:xfrm>
        <a:graphic>
          <a:graphicData uri="http://schemas.openxmlformats.org/drawingml/2006/table">
            <a:tbl>
              <a:tblPr firstRow="1" bandRow="1">
                <a:tableStyleId>{0E3FDE45-AF77-4B5C-9715-49D594BDF05E}</a:tableStyleId>
              </a:tblPr>
              <a:tblGrid>
                <a:gridCol w="1187285"/>
                <a:gridCol w="3053017"/>
                <a:gridCol w="3477046"/>
                <a:gridCol w="4155495"/>
              </a:tblGrid>
              <a:tr h="726377">
                <a:tc>
                  <a:txBody>
                    <a:bodyPr/>
                    <a:lstStyle/>
                    <a:p>
                      <a:pPr marL="0" marR="0">
                        <a:spcBef>
                          <a:spcPts val="0"/>
                        </a:spcBef>
                        <a:spcAft>
                          <a:spcPts val="1000"/>
                        </a:spcAft>
                      </a:pPr>
                      <a:r>
                        <a:rPr lang="en-US" sz="2800" dirty="0">
                          <a:effectLst/>
                        </a:rPr>
                        <a:t> </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nchor="b"/>
                </a:tc>
                <a:tc>
                  <a:txBody>
                    <a:bodyPr/>
                    <a:lstStyle/>
                    <a:p>
                      <a:pPr marL="0" marR="0">
                        <a:spcBef>
                          <a:spcPts val="0"/>
                        </a:spcBef>
                        <a:spcAft>
                          <a:spcPts val="1000"/>
                        </a:spcAft>
                      </a:pPr>
                      <a:r>
                        <a:rPr lang="en-US" sz="2800" dirty="0">
                          <a:effectLst/>
                        </a:rPr>
                        <a:t>Age (months)</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nchor="b"/>
                </a:tc>
                <a:tc>
                  <a:txBody>
                    <a:bodyPr/>
                    <a:lstStyle/>
                    <a:p>
                      <a:pPr marL="0" marR="0">
                        <a:spcBef>
                          <a:spcPts val="0"/>
                        </a:spcBef>
                        <a:spcAft>
                          <a:spcPts val="1000"/>
                        </a:spcAft>
                      </a:pPr>
                      <a:r>
                        <a:rPr lang="en-US" sz="2800" dirty="0">
                          <a:effectLst/>
                        </a:rPr>
                        <a:t>EVT-2 standard score</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nchor="b"/>
                </a:tc>
                <a:tc>
                  <a:txBody>
                    <a:bodyPr/>
                    <a:lstStyle/>
                    <a:p>
                      <a:pPr marL="0" marR="0">
                        <a:spcBef>
                          <a:spcPts val="0"/>
                        </a:spcBef>
                        <a:spcAft>
                          <a:spcPts val="1000"/>
                        </a:spcAft>
                      </a:pPr>
                      <a:r>
                        <a:rPr lang="en-US" sz="2800" dirty="0">
                          <a:effectLst/>
                        </a:rPr>
                        <a:t>PPVT-4 standard score</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nchor="b"/>
                </a:tc>
              </a:tr>
              <a:tr h="505491">
                <a:tc>
                  <a:txBody>
                    <a:bodyPr/>
                    <a:lstStyle/>
                    <a:p>
                      <a:pPr marL="0" marR="0">
                        <a:spcBef>
                          <a:spcPts val="0"/>
                        </a:spcBef>
                        <a:spcAft>
                          <a:spcPts val="1000"/>
                        </a:spcAft>
                      </a:pPr>
                      <a:r>
                        <a:rPr lang="en-US" sz="2800" dirty="0">
                          <a:effectLst/>
                        </a:rPr>
                        <a:t>CS1</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c>
                  <a:txBody>
                    <a:bodyPr/>
                    <a:lstStyle/>
                    <a:p>
                      <a:pPr marL="0" marR="0">
                        <a:spcBef>
                          <a:spcPts val="0"/>
                        </a:spcBef>
                        <a:spcAft>
                          <a:spcPts val="1000"/>
                        </a:spcAft>
                      </a:pPr>
                      <a:r>
                        <a:rPr lang="en-US" sz="2800" dirty="0" smtClean="0">
                          <a:effectLst/>
                        </a:rPr>
                        <a:t>39.4 </a:t>
                      </a:r>
                      <a:r>
                        <a:rPr lang="en-US" sz="2800" dirty="0">
                          <a:effectLst/>
                        </a:rPr>
                        <a:t>(30–46)</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c>
                  <a:txBody>
                    <a:bodyPr/>
                    <a:lstStyle/>
                    <a:p>
                      <a:pPr marL="0" marR="0">
                        <a:spcBef>
                          <a:spcPts val="0"/>
                        </a:spcBef>
                        <a:spcAft>
                          <a:spcPts val="1000"/>
                        </a:spcAft>
                      </a:pPr>
                      <a:r>
                        <a:rPr lang="en-US" sz="2800" dirty="0">
                          <a:effectLst/>
                        </a:rPr>
                        <a:t>129.8 (111–149)</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c>
                  <a:txBody>
                    <a:bodyPr/>
                    <a:lstStyle/>
                    <a:p>
                      <a:pPr marL="0" marR="0">
                        <a:spcBef>
                          <a:spcPts val="0"/>
                        </a:spcBef>
                        <a:spcAft>
                          <a:spcPts val="1000"/>
                        </a:spcAft>
                      </a:pPr>
                      <a:r>
                        <a:rPr lang="en-US" sz="2800" dirty="0" smtClean="0">
                          <a:effectLst/>
                        </a:rPr>
                        <a:t>131.4 (108–159)</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r>
              <a:tr h="505491">
                <a:tc>
                  <a:txBody>
                    <a:bodyPr/>
                    <a:lstStyle/>
                    <a:p>
                      <a:pPr marL="0" marR="0">
                        <a:spcBef>
                          <a:spcPts val="0"/>
                        </a:spcBef>
                        <a:spcAft>
                          <a:spcPts val="1000"/>
                        </a:spcAft>
                      </a:pPr>
                      <a:r>
                        <a:rPr lang="en-US" sz="2800">
                          <a:effectLst/>
                        </a:rPr>
                        <a:t>CS2</a:t>
                      </a:r>
                      <a:endParaRPr lang="en-US" sz="2800">
                        <a:effectLst/>
                        <a:latin typeface="Book Antiqua" panose="02040602050305030304" pitchFamily="18" charset="0"/>
                        <a:ea typeface="Cambria" panose="02040503050406030204" pitchFamily="18" charset="0"/>
                        <a:cs typeface="Times New Roman" panose="02020603050405020304" pitchFamily="18" charset="0"/>
                      </a:endParaRPr>
                    </a:p>
                  </a:txBody>
                  <a:tcPr/>
                </a:tc>
                <a:tc>
                  <a:txBody>
                    <a:bodyPr/>
                    <a:lstStyle/>
                    <a:p>
                      <a:pPr marL="0" marR="0">
                        <a:spcBef>
                          <a:spcPts val="0"/>
                        </a:spcBef>
                        <a:spcAft>
                          <a:spcPts val="1000"/>
                        </a:spcAft>
                      </a:pPr>
                      <a:r>
                        <a:rPr lang="en-US" sz="2800" dirty="0" smtClean="0">
                          <a:effectLst/>
                        </a:rPr>
                        <a:t>40.5 </a:t>
                      </a:r>
                      <a:r>
                        <a:rPr lang="en-US" sz="2800" dirty="0">
                          <a:effectLst/>
                        </a:rPr>
                        <a:t>(31–48)</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c>
                  <a:txBody>
                    <a:bodyPr/>
                    <a:lstStyle/>
                    <a:p>
                      <a:pPr marL="0" marR="0">
                        <a:spcBef>
                          <a:spcPts val="0"/>
                        </a:spcBef>
                        <a:spcAft>
                          <a:spcPts val="1000"/>
                        </a:spcAft>
                      </a:pPr>
                      <a:r>
                        <a:rPr lang="en-US" sz="2800" dirty="0">
                          <a:effectLst/>
                        </a:rPr>
                        <a:t>122.5 (92–146)</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c>
                  <a:txBody>
                    <a:bodyPr/>
                    <a:lstStyle/>
                    <a:p>
                      <a:pPr marL="0" marR="0">
                        <a:spcBef>
                          <a:spcPts val="0"/>
                        </a:spcBef>
                        <a:spcAft>
                          <a:spcPts val="1000"/>
                        </a:spcAft>
                      </a:pPr>
                      <a:r>
                        <a:rPr lang="en-US" sz="2800" dirty="0" smtClean="0">
                          <a:effectLst/>
                        </a:rPr>
                        <a:t>120.7</a:t>
                      </a:r>
                      <a:r>
                        <a:rPr lang="en-US" sz="2800" baseline="0" dirty="0" smtClean="0">
                          <a:effectLst/>
                        </a:rPr>
                        <a:t> </a:t>
                      </a:r>
                      <a:r>
                        <a:rPr lang="en-US" sz="2800" dirty="0" smtClean="0">
                          <a:effectLst/>
                        </a:rPr>
                        <a:t>(94–146)</a:t>
                      </a:r>
                      <a:endParaRPr lang="en-US" sz="2800" dirty="0">
                        <a:effectLst/>
                        <a:latin typeface="Book Antiqua" panose="02040602050305030304" pitchFamily="18" charset="0"/>
                        <a:ea typeface="Cambria" panose="02040503050406030204" pitchFamily="18" charset="0"/>
                        <a:cs typeface="Times New Roman" panose="02020603050405020304" pitchFamily="18" charset="0"/>
                      </a:endParaRPr>
                    </a:p>
                  </a:txBody>
                  <a:tcPr/>
                </a:tc>
              </a:tr>
            </a:tbl>
          </a:graphicData>
        </a:graphic>
      </p:graphicFrame>
      <p:grpSp>
        <p:nvGrpSpPr>
          <p:cNvPr id="6" name="Group 5"/>
          <p:cNvGrpSpPr/>
          <p:nvPr/>
        </p:nvGrpSpPr>
        <p:grpSpPr>
          <a:xfrm>
            <a:off x="609600" y="30861000"/>
            <a:ext cx="12373900" cy="4811135"/>
            <a:chOff x="609600" y="31089600"/>
            <a:chExt cx="12373900" cy="4811135"/>
          </a:xfrm>
        </p:grpSpPr>
        <p:grpSp>
          <p:nvGrpSpPr>
            <p:cNvPr id="14" name="Fig 1"/>
            <p:cNvGrpSpPr/>
            <p:nvPr/>
          </p:nvGrpSpPr>
          <p:grpSpPr>
            <a:xfrm>
              <a:off x="838200" y="31089600"/>
              <a:ext cx="12112751" cy="4123710"/>
              <a:chOff x="838200" y="31653777"/>
              <a:chExt cx="12112751" cy="4123710"/>
            </a:xfrm>
          </p:grpSpPr>
          <p:grpSp>
            <p:nvGrpSpPr>
              <p:cNvPr id="12" name="CP image"/>
              <p:cNvGrpSpPr/>
              <p:nvPr/>
            </p:nvGrpSpPr>
            <p:grpSpPr>
              <a:xfrm>
                <a:off x="838200" y="31653778"/>
                <a:ext cx="5784850" cy="4123709"/>
                <a:chOff x="838200" y="31653778"/>
                <a:chExt cx="5784850" cy="4123709"/>
              </a:xfrm>
            </p:grpSpPr>
            <p:grpSp>
              <p:nvGrpSpPr>
                <p:cNvPr id="11" name="Group 10"/>
                <p:cNvGrpSpPr/>
                <p:nvPr/>
              </p:nvGrpSpPr>
              <p:grpSpPr>
                <a:xfrm>
                  <a:off x="838200" y="32577087"/>
                  <a:ext cx="5784850" cy="3200400"/>
                  <a:chOff x="838200" y="32577087"/>
                  <a:chExt cx="5784850" cy="3200400"/>
                </a:xfrm>
              </p:grpSpPr>
              <p:sp>
                <p:nvSpPr>
                  <p:cNvPr id="70" name="Rectangle 69"/>
                  <p:cNvSpPr/>
                  <p:nvPr/>
                </p:nvSpPr>
                <p:spPr bwMode="auto">
                  <a:xfrm>
                    <a:off x="838200" y="32577087"/>
                    <a:ext cx="5784850" cy="3200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Book Antiqua" pitchFamily="18" charset="0"/>
                    </a:endParaRPr>
                  </a:p>
                </p:txBody>
              </p:sp>
              <p:pic>
                <p:nvPicPr>
                  <p:cNvPr id="7" name="Picture 6"/>
                  <p:cNvPicPr>
                    <a:picLocks noChangeAspect="1"/>
                  </p:cNvPicPr>
                  <p:nvPr/>
                </p:nvPicPr>
                <p:blipFill rotWithShape="1">
                  <a:blip r:embed="rId5"/>
                  <a:srcRect l="9386" r="8655"/>
                  <a:stretch/>
                </p:blipFill>
                <p:spPr>
                  <a:xfrm>
                    <a:off x="3290212" y="33756600"/>
                    <a:ext cx="748388" cy="733484"/>
                  </a:xfrm>
                  <a:prstGeom prst="rect">
                    <a:avLst/>
                  </a:prstGeom>
                </p:spPr>
              </p:pic>
              <p:pic>
                <p:nvPicPr>
                  <p:cNvPr id="71"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33557" y="33405456"/>
                    <a:ext cx="1577686" cy="148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33406866"/>
                    <a:ext cx="1577686" cy="148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05" name="TextBox 15"/>
                <p:cNvSpPr txBox="1">
                  <a:spLocks noChangeArrowheads="1"/>
                </p:cNvSpPr>
                <p:nvPr/>
              </p:nvSpPr>
              <p:spPr bwMode="auto">
                <a:xfrm>
                  <a:off x="838200" y="31653778"/>
                  <a:ext cx="578485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600" dirty="0" smtClean="0">
                      <a:latin typeface="Book Antiqua" pitchFamily="18" charset="0"/>
                    </a:rPr>
                    <a:t>CP: </a:t>
                  </a:r>
                  <a:r>
                    <a:rPr lang="ja-JP" altLang="en-US" sz="2600" dirty="0">
                      <a:latin typeface="Book Antiqua" pitchFamily="18" charset="0"/>
                    </a:rPr>
                    <a:t>“</a:t>
                  </a:r>
                  <a:r>
                    <a:rPr lang="en-US" altLang="ja-JP" sz="2600" dirty="0">
                      <a:latin typeface="Book Antiqua" pitchFamily="18" charset="0"/>
                    </a:rPr>
                    <a:t>Find the dog!</a:t>
                  </a:r>
                  <a:r>
                    <a:rPr lang="ja-JP" altLang="en-US" sz="2600" dirty="0">
                      <a:latin typeface="Book Antiqua" pitchFamily="18" charset="0"/>
                    </a:rPr>
                    <a:t>”</a:t>
                  </a:r>
                  <a:endParaRPr lang="en-US" altLang="ja-JP" sz="2600" dirty="0">
                    <a:latin typeface="Book Antiqua" pitchFamily="18" charset="0"/>
                  </a:endParaRPr>
                </a:p>
                <a:p>
                  <a:pPr algn="ctr" eaLnBrk="1" hangingPunct="1"/>
                  <a:r>
                    <a:rPr lang="en-US" sz="2600" dirty="0">
                      <a:latin typeface="Book Antiqua" pitchFamily="18" charset="0"/>
                    </a:rPr>
                    <a:t>MP: </a:t>
                  </a:r>
                  <a:r>
                    <a:rPr lang="ja-JP" altLang="en-US" sz="2600" dirty="0">
                      <a:latin typeface="Book Antiqua" pitchFamily="18" charset="0"/>
                    </a:rPr>
                    <a:t>“</a:t>
                  </a:r>
                  <a:r>
                    <a:rPr lang="en-US" altLang="ja-JP" sz="2600" dirty="0">
                      <a:latin typeface="Book Antiqua" pitchFamily="18" charset="0"/>
                    </a:rPr>
                    <a:t>See the /</a:t>
                  </a:r>
                  <a:r>
                    <a:rPr lang="en-US" altLang="ja-JP" sz="2600" dirty="0" err="1">
                      <a:latin typeface="Book Antiqua" pitchFamily="18" charset="0"/>
                      <a:cs typeface="Arial" pitchFamily="34" charset="0"/>
                    </a:rPr>
                    <a:t>tɑg</a:t>
                  </a:r>
                  <a:r>
                    <a:rPr lang="en-US" altLang="ja-JP" sz="2600" dirty="0">
                      <a:latin typeface="Book Antiqua" pitchFamily="18" charset="0"/>
                    </a:rPr>
                    <a:t>/!</a:t>
                  </a:r>
                  <a:r>
                    <a:rPr lang="ja-JP" altLang="en-US" sz="2600" dirty="0" smtClean="0">
                      <a:latin typeface="Book Antiqua" pitchFamily="18" charset="0"/>
                    </a:rPr>
                    <a:t>”</a:t>
                  </a:r>
                  <a:endParaRPr lang="en-US" altLang="ja-JP" sz="2600" dirty="0" smtClean="0">
                    <a:latin typeface="Book Antiqua" pitchFamily="18" charset="0"/>
                  </a:endParaRPr>
                </a:p>
              </p:txBody>
            </p:sp>
          </p:grpSp>
          <p:grpSp>
            <p:nvGrpSpPr>
              <p:cNvPr id="13" name="NW image"/>
              <p:cNvGrpSpPr/>
              <p:nvPr/>
            </p:nvGrpSpPr>
            <p:grpSpPr>
              <a:xfrm>
                <a:off x="7162799" y="31653777"/>
                <a:ext cx="5788152" cy="4123710"/>
                <a:chOff x="7162799" y="31653777"/>
                <a:chExt cx="5788152" cy="4123710"/>
              </a:xfrm>
            </p:grpSpPr>
            <p:sp>
              <p:nvSpPr>
                <p:cNvPr id="2406" name="TextBox 67"/>
                <p:cNvSpPr txBox="1">
                  <a:spLocks noChangeArrowheads="1"/>
                </p:cNvSpPr>
                <p:nvPr/>
              </p:nvSpPr>
              <p:spPr bwMode="auto">
                <a:xfrm>
                  <a:off x="7162799" y="31653777"/>
                  <a:ext cx="578815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algn="ctr" eaLnBrk="1" hangingPunct="1"/>
                  <a:r>
                    <a:rPr lang="en-US" sz="2600" dirty="0" smtClean="0">
                      <a:latin typeface="Book Antiqua" pitchFamily="18" charset="0"/>
                    </a:rPr>
                    <a:t/>
                  </a:r>
                  <a:br>
                    <a:rPr lang="en-US" sz="2600" dirty="0" smtClean="0">
                      <a:latin typeface="Book Antiqua" pitchFamily="18" charset="0"/>
                    </a:rPr>
                  </a:br>
                  <a:r>
                    <a:rPr lang="en-US" sz="2600" dirty="0" smtClean="0">
                      <a:latin typeface="Book Antiqua" pitchFamily="18" charset="0"/>
                    </a:rPr>
                    <a:t>NW</a:t>
                  </a:r>
                  <a:r>
                    <a:rPr lang="en-US" sz="2600" dirty="0">
                      <a:latin typeface="Book Antiqua" pitchFamily="18" charset="0"/>
                    </a:rPr>
                    <a:t>: </a:t>
                  </a:r>
                  <a:r>
                    <a:rPr lang="ja-JP" altLang="en-US" sz="2600" dirty="0">
                      <a:latin typeface="Book Antiqua" pitchFamily="18" charset="0"/>
                    </a:rPr>
                    <a:t>“</a:t>
                  </a:r>
                  <a:r>
                    <a:rPr lang="en-US" altLang="ja-JP" sz="2600" dirty="0">
                      <a:latin typeface="Book Antiqua" pitchFamily="18" charset="0"/>
                    </a:rPr>
                    <a:t>Find the /</a:t>
                  </a:r>
                  <a:r>
                    <a:rPr lang="en-US" altLang="ja-JP" sz="2600" dirty="0" err="1">
                      <a:latin typeface="Book Antiqua" pitchFamily="18" charset="0"/>
                    </a:rPr>
                    <a:t>veɪf</a:t>
                  </a:r>
                  <a:r>
                    <a:rPr lang="en-US" altLang="ja-JP" sz="2600" dirty="0">
                      <a:latin typeface="Book Antiqua" pitchFamily="18" charset="0"/>
                    </a:rPr>
                    <a:t>/!</a:t>
                  </a:r>
                  <a:r>
                    <a:rPr lang="ja-JP" altLang="en-US" sz="2600" dirty="0" smtClean="0">
                      <a:latin typeface="Book Antiqua" pitchFamily="18" charset="0"/>
                    </a:rPr>
                    <a:t>”</a:t>
                  </a:r>
                </a:p>
              </p:txBody>
            </p:sp>
            <p:grpSp>
              <p:nvGrpSpPr>
                <p:cNvPr id="9" name="Group 8"/>
                <p:cNvGrpSpPr/>
                <p:nvPr/>
              </p:nvGrpSpPr>
              <p:grpSpPr>
                <a:xfrm>
                  <a:off x="7162799" y="32577087"/>
                  <a:ext cx="5788152" cy="3200400"/>
                  <a:chOff x="7162799" y="32577087"/>
                  <a:chExt cx="5788152" cy="3200400"/>
                </a:xfrm>
              </p:grpSpPr>
              <p:pic>
                <p:nvPicPr>
                  <p:cNvPr id="67" name="Picture 66"/>
                  <p:cNvPicPr>
                    <a:picLocks noChangeAspect="1"/>
                  </p:cNvPicPr>
                  <p:nvPr/>
                </p:nvPicPr>
                <p:blipFill rotWithShape="1">
                  <a:blip r:embed="rId5"/>
                  <a:srcRect l="9386" r="8655"/>
                  <a:stretch/>
                </p:blipFill>
                <p:spPr>
                  <a:xfrm>
                    <a:off x="9533653" y="33680400"/>
                    <a:ext cx="829547" cy="813027"/>
                  </a:xfrm>
                  <a:prstGeom prst="rect">
                    <a:avLst/>
                  </a:prstGeom>
                </p:spPr>
              </p:pic>
              <p:sp>
                <p:nvSpPr>
                  <p:cNvPr id="136" name="Rectangle 135"/>
                  <p:cNvSpPr/>
                  <p:nvPr/>
                </p:nvSpPr>
                <p:spPr bwMode="auto">
                  <a:xfrm>
                    <a:off x="7162799" y="32577087"/>
                    <a:ext cx="5788152" cy="3200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 Antiqua" pitchFamily="18" charset="0"/>
                    </a:endParaRPr>
                  </a:p>
                </p:txBody>
              </p:sp>
              <p:pic>
                <p:nvPicPr>
                  <p:cNvPr id="2374" name="Picture 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566264" y="33325657"/>
                    <a:ext cx="164528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5" name="Picture 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736346" y="33334191"/>
                    <a:ext cx="1645284"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84" name="TextBox 8"/>
            <p:cNvSpPr txBox="1">
              <a:spLocks noChangeArrowheads="1"/>
            </p:cNvSpPr>
            <p:nvPr/>
          </p:nvSpPr>
          <p:spPr bwMode="auto">
            <a:xfrm>
              <a:off x="609600" y="35377515"/>
              <a:ext cx="12373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800" dirty="0">
                  <a:latin typeface="Book Antiqua" pitchFamily="18" charset="0"/>
                </a:rPr>
                <a:t>Figure 1.  </a:t>
              </a:r>
              <a:r>
                <a:rPr lang="en-US" sz="2800" dirty="0" smtClean="0">
                  <a:latin typeface="Book Antiqua" pitchFamily="18" charset="0"/>
                </a:rPr>
                <a:t>Example screens in experiment. An orienting stimulus is on the left.</a:t>
              </a:r>
              <a:endParaRPr lang="en-US" sz="2800" dirty="0">
                <a:latin typeface="Book Antiqua" pitchFamily="18" charset="0"/>
              </a:endParaRPr>
            </a:p>
          </p:txBody>
        </p:sp>
      </p:grpSp>
      <p:grpSp>
        <p:nvGrpSpPr>
          <p:cNvPr id="18" name="Group 17"/>
          <p:cNvGrpSpPr/>
          <p:nvPr/>
        </p:nvGrpSpPr>
        <p:grpSpPr>
          <a:xfrm>
            <a:off x="27736800" y="4876800"/>
            <a:ext cx="12039600" cy="34579500"/>
            <a:chOff x="27736800" y="4876800"/>
            <a:chExt cx="12039600" cy="34579500"/>
          </a:xfrm>
        </p:grpSpPr>
        <p:sp>
          <p:nvSpPr>
            <p:cNvPr id="14394" name="TextBox 4"/>
            <p:cNvSpPr txBox="1">
              <a:spLocks noChangeArrowheads="1"/>
            </p:cNvSpPr>
            <p:nvPr/>
          </p:nvSpPr>
          <p:spPr bwMode="auto">
            <a:xfrm>
              <a:off x="27736800" y="14249400"/>
              <a:ext cx="12039600" cy="252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500">
                  <a:solidFill>
                    <a:schemeClr val="tx1"/>
                  </a:solidFill>
                  <a:latin typeface="Calibri" charset="0"/>
                  <a:ea typeface="ＭＳ Ｐゴシック" charset="0"/>
                  <a:cs typeface="ＭＳ Ｐゴシック" charset="0"/>
                </a:defRPr>
              </a:lvl1pPr>
              <a:lvl2pPr marL="742950" indent="-285750" eaLnBrk="0" hangingPunct="0">
                <a:defRPr sz="9500">
                  <a:solidFill>
                    <a:schemeClr val="tx1"/>
                  </a:solidFill>
                  <a:latin typeface="Calibri" charset="0"/>
                  <a:ea typeface="ＭＳ Ｐゴシック" charset="0"/>
                </a:defRPr>
              </a:lvl2pPr>
              <a:lvl3pPr marL="1143000" indent="-228600" eaLnBrk="0" hangingPunct="0">
                <a:defRPr sz="9500">
                  <a:solidFill>
                    <a:schemeClr val="tx1"/>
                  </a:solidFill>
                  <a:latin typeface="Calibri" charset="0"/>
                  <a:ea typeface="ＭＳ Ｐゴシック" charset="0"/>
                </a:defRPr>
              </a:lvl3pPr>
              <a:lvl4pPr marL="1600200" indent="-228600" eaLnBrk="0" hangingPunct="0">
                <a:defRPr sz="9500">
                  <a:solidFill>
                    <a:schemeClr val="tx1"/>
                  </a:solidFill>
                  <a:latin typeface="Calibri" charset="0"/>
                  <a:ea typeface="ＭＳ Ｐゴシック" charset="0"/>
                </a:defRPr>
              </a:lvl4pPr>
              <a:lvl5pPr marL="2057400" indent="-228600" eaLnBrk="0" hangingPunct="0">
                <a:defRPr sz="9500">
                  <a:solidFill>
                    <a:schemeClr val="tx1"/>
                  </a:solidFill>
                  <a:latin typeface="Calibri" charset="0"/>
                  <a:ea typeface="ＭＳ Ｐゴシック" charset="0"/>
                </a:defRPr>
              </a:lvl5pPr>
              <a:lvl6pPr marL="2514600" indent="-228600" defTabSz="4806950" eaLnBrk="0" fontAlgn="base" hangingPunct="0">
                <a:spcBef>
                  <a:spcPct val="0"/>
                </a:spcBef>
                <a:spcAft>
                  <a:spcPct val="0"/>
                </a:spcAft>
                <a:defRPr sz="9500">
                  <a:solidFill>
                    <a:schemeClr val="tx1"/>
                  </a:solidFill>
                  <a:latin typeface="Calibri" charset="0"/>
                  <a:ea typeface="ＭＳ Ｐゴシック" charset="0"/>
                </a:defRPr>
              </a:lvl6pPr>
              <a:lvl7pPr marL="2971800" indent="-228600" defTabSz="4806950" eaLnBrk="0" fontAlgn="base" hangingPunct="0">
                <a:spcBef>
                  <a:spcPct val="0"/>
                </a:spcBef>
                <a:spcAft>
                  <a:spcPct val="0"/>
                </a:spcAft>
                <a:defRPr sz="9500">
                  <a:solidFill>
                    <a:schemeClr val="tx1"/>
                  </a:solidFill>
                  <a:latin typeface="Calibri" charset="0"/>
                  <a:ea typeface="ＭＳ Ｐゴシック" charset="0"/>
                </a:defRPr>
              </a:lvl7pPr>
              <a:lvl8pPr marL="3429000" indent="-228600" defTabSz="4806950" eaLnBrk="0" fontAlgn="base" hangingPunct="0">
                <a:spcBef>
                  <a:spcPct val="0"/>
                </a:spcBef>
                <a:spcAft>
                  <a:spcPct val="0"/>
                </a:spcAft>
                <a:defRPr sz="9500">
                  <a:solidFill>
                    <a:schemeClr val="tx1"/>
                  </a:solidFill>
                  <a:latin typeface="Calibri" charset="0"/>
                  <a:ea typeface="ＭＳ Ｐゴシック" charset="0"/>
                </a:defRPr>
              </a:lvl8pPr>
              <a:lvl9pPr marL="3886200" indent="-228600" defTabSz="4806950" eaLnBrk="0" fontAlgn="base" hangingPunct="0">
                <a:spcBef>
                  <a:spcPct val="0"/>
                </a:spcBef>
                <a:spcAft>
                  <a:spcPct val="0"/>
                </a:spcAft>
                <a:defRPr sz="9500">
                  <a:solidFill>
                    <a:schemeClr val="tx1"/>
                  </a:solidFill>
                  <a:latin typeface="Calibri" charset="0"/>
                  <a:ea typeface="ＭＳ Ｐゴシック" charset="0"/>
                </a:defRPr>
              </a:lvl9pPr>
            </a:lstStyle>
            <a:p>
              <a:pPr eaLnBrk="1" hangingPunct="1">
                <a:spcBef>
                  <a:spcPts val="2400"/>
                </a:spcBef>
                <a:spcAft>
                  <a:spcPts val="600"/>
                </a:spcAft>
                <a:buClr>
                  <a:srgbClr val="C12F43"/>
                </a:buClr>
                <a:defRPr/>
              </a:pPr>
              <a:r>
                <a:rPr lang="en-US" sz="2800" b="1" dirty="0" smtClean="0">
                  <a:solidFill>
                    <a:srgbClr val="C12F43"/>
                  </a:solidFill>
                  <a:latin typeface="Book Antiqua" pitchFamily="18" charset="0"/>
                  <a:ea typeface="MS PGothic" pitchFamily="34" charset="-128"/>
                  <a:cs typeface="+mn-cs"/>
                </a:rPr>
                <a:t/>
              </a:r>
              <a:br>
                <a:rPr lang="en-US" sz="2800" b="1" dirty="0" smtClean="0">
                  <a:solidFill>
                    <a:srgbClr val="C12F43"/>
                  </a:solidFill>
                  <a:latin typeface="Book Antiqua" pitchFamily="18" charset="0"/>
                  <a:ea typeface="MS PGothic" pitchFamily="34" charset="-128"/>
                  <a:cs typeface="+mn-cs"/>
                </a:rPr>
              </a:br>
              <a:r>
                <a:rPr lang="en-US" sz="2800" b="1" dirty="0" smtClean="0">
                  <a:solidFill>
                    <a:srgbClr val="C12F43"/>
                  </a:solidFill>
                  <a:latin typeface="Book Antiqua" pitchFamily="18" charset="0"/>
                  <a:ea typeface="MS PGothic" pitchFamily="34" charset="-128"/>
                  <a:cs typeface="+mn-cs"/>
                </a:rPr>
                <a:t>Regression </a:t>
              </a:r>
              <a:r>
                <a:rPr lang="en-US" sz="2800" b="1" dirty="0">
                  <a:solidFill>
                    <a:srgbClr val="C12F43"/>
                  </a:solidFill>
                  <a:latin typeface="Book Antiqua" pitchFamily="18" charset="0"/>
                  <a:ea typeface="MS PGothic" pitchFamily="34" charset="-128"/>
                  <a:cs typeface="+mn-cs"/>
                </a:rPr>
                <a:t>analyses: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rPr>
                <a:t>Do age, expressive vocabulary size or trial type predict latency in either conditions?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rPr>
                <a:t>We ran two separate multiple regression analyses, one for each condition. The dependent variable was the mean latencies for each subject for each trial type (CP or NW).</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rPr>
                <a:t>Independent variables were age, trial type (CP or NW), and EVT-2 raw score (expressive vocabulary size).</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rPr>
                <a:t>The regression results were also checked against a mixed effects model that used by-subject random intercepts and random slopes for trial type rather than aggregating latencies into subject means</a:t>
              </a:r>
              <a:r>
                <a:rPr lang="en-US" sz="2800" dirty="0" smtClean="0">
                  <a:latin typeface="Book Antiqua" charset="0"/>
                </a:rPr>
                <a:t>.</a:t>
              </a:r>
            </a:p>
            <a:p>
              <a:pPr marL="457200" indent="-457200" eaLnBrk="1" hangingPunct="1">
                <a:buClr>
                  <a:srgbClr val="C12F43"/>
                </a:buClr>
                <a:buFont typeface="Wingdings" panose="05000000000000000000" pitchFamily="2" charset="2"/>
                <a:buChar char="q"/>
                <a:defRPr/>
              </a:pPr>
              <a:endParaRPr lang="en-US" sz="2800" dirty="0">
                <a:latin typeface="Book Antiqua" charset="0"/>
              </a:endParaRPr>
            </a:p>
            <a:p>
              <a:pPr marL="457200" indent="-457200" eaLnBrk="1" hangingPunct="1">
                <a:buClr>
                  <a:srgbClr val="C12F43"/>
                </a:buClr>
                <a:buFont typeface="Wingdings" panose="05000000000000000000" pitchFamily="2" charset="2"/>
                <a:buChar char="q"/>
                <a:defRPr/>
              </a:pPr>
              <a:endParaRPr lang="en-US" sz="2800" dirty="0" smtClean="0">
                <a:latin typeface="Book Antiqua" charset="0"/>
              </a:endParaRPr>
            </a:p>
            <a:p>
              <a:pPr marL="457200" indent="-457200" eaLnBrk="1" hangingPunct="1">
                <a:buClr>
                  <a:srgbClr val="C12F43"/>
                </a:buClr>
                <a:buFont typeface="Wingdings" panose="05000000000000000000" pitchFamily="2" charset="2"/>
                <a:buChar char="q"/>
                <a:defRPr/>
              </a:pPr>
              <a:endParaRPr lang="en-US" sz="2800" dirty="0">
                <a:latin typeface="Book Antiqua" charset="0"/>
              </a:endParaRPr>
            </a:p>
            <a:p>
              <a:pPr marL="457200" indent="-457200" eaLnBrk="1" hangingPunct="1">
                <a:buClr>
                  <a:srgbClr val="C12F43"/>
                </a:buClr>
                <a:buFont typeface="Wingdings" panose="05000000000000000000" pitchFamily="2" charset="2"/>
                <a:buChar char="q"/>
                <a:defRPr/>
              </a:pPr>
              <a:endParaRPr lang="en-US" sz="2800" dirty="0" smtClean="0">
                <a:latin typeface="Book Antiqua" charset="0"/>
              </a:endParaRPr>
            </a:p>
            <a:p>
              <a:pPr marL="457200" indent="-457200" eaLnBrk="1" hangingPunct="1">
                <a:buClr>
                  <a:srgbClr val="C12F43"/>
                </a:buClr>
                <a:buFont typeface="Wingdings" panose="05000000000000000000" pitchFamily="2" charset="2"/>
                <a:buChar char="q"/>
                <a:defRPr/>
              </a:pPr>
              <a:endParaRPr lang="en-US" sz="2800" dirty="0">
                <a:latin typeface="Book Antiqua" charset="0"/>
              </a:endParaRPr>
            </a:p>
            <a:p>
              <a:pPr marL="457200" indent="-457200" eaLnBrk="1" hangingPunct="1">
                <a:buClr>
                  <a:srgbClr val="C12F43"/>
                </a:buClr>
                <a:buFont typeface="Wingdings" panose="05000000000000000000" pitchFamily="2" charset="2"/>
                <a:buChar char="q"/>
                <a:defRPr/>
              </a:pPr>
              <a:endParaRPr lang="en-US" sz="2800" dirty="0" smtClean="0">
                <a:latin typeface="Book Antiqua" charset="0"/>
              </a:endParaRPr>
            </a:p>
            <a:p>
              <a:pPr marL="457200" indent="-457200" eaLnBrk="1" hangingPunct="1">
                <a:buClr>
                  <a:srgbClr val="C12F43"/>
                </a:buClr>
                <a:buFont typeface="Wingdings" panose="05000000000000000000" pitchFamily="2" charset="2"/>
                <a:buChar char="q"/>
                <a:defRPr/>
              </a:pPr>
              <a:endParaRPr lang="en-US" sz="2800" dirty="0">
                <a:latin typeface="Book Antiqua" charset="0"/>
              </a:endParaRPr>
            </a:p>
            <a:p>
              <a:pPr marL="457200" indent="-457200" eaLnBrk="1" hangingPunct="1">
                <a:buClr>
                  <a:srgbClr val="C12F43"/>
                </a:buClr>
                <a:buFont typeface="Wingdings" panose="05000000000000000000" pitchFamily="2" charset="2"/>
                <a:buChar char="q"/>
                <a:defRPr/>
              </a:pPr>
              <a:endParaRPr lang="en-US" sz="2800" dirty="0" smtClean="0">
                <a:latin typeface="Book Antiqua" charset="0"/>
              </a:endParaRPr>
            </a:p>
            <a:p>
              <a:pPr marL="457200" indent="-457200" eaLnBrk="1" hangingPunct="1">
                <a:buClr>
                  <a:srgbClr val="C12F43"/>
                </a:buClr>
                <a:buFont typeface="Wingdings" panose="05000000000000000000" pitchFamily="2" charset="2"/>
                <a:buChar char="q"/>
                <a:defRPr/>
              </a:pPr>
              <a:endParaRPr lang="en-US" sz="2800" dirty="0">
                <a:latin typeface="Book Antiqua" charset="0"/>
              </a:endParaRPr>
            </a:p>
            <a:p>
              <a:pPr marL="457200" indent="-457200" eaLnBrk="1" hangingPunct="1">
                <a:buClr>
                  <a:srgbClr val="C12F43"/>
                </a:buClr>
                <a:buFont typeface="Wingdings" panose="05000000000000000000" pitchFamily="2" charset="2"/>
                <a:buChar char="q"/>
                <a:defRPr/>
              </a:pPr>
              <a:endParaRPr lang="en-US" sz="2800" dirty="0" smtClean="0">
                <a:latin typeface="Book Antiqua" charset="0"/>
              </a:endParaRPr>
            </a:p>
            <a:p>
              <a:pPr marL="457200" indent="-457200" eaLnBrk="1" hangingPunct="1">
                <a:buClr>
                  <a:srgbClr val="C12F43"/>
                </a:buClr>
                <a:buFont typeface="Wingdings" panose="05000000000000000000" pitchFamily="2" charset="2"/>
                <a:buChar char="q"/>
                <a:defRPr/>
              </a:pPr>
              <a:endParaRPr lang="en-US" sz="2800" dirty="0">
                <a:latin typeface="Book Antiqua" charset="0"/>
              </a:endParaRPr>
            </a:p>
            <a:p>
              <a:pPr marL="457200" indent="-457200" eaLnBrk="1" hangingPunct="1">
                <a:buClr>
                  <a:srgbClr val="C12F43"/>
                </a:buClr>
                <a:defRPr/>
              </a:pPr>
              <a:endParaRPr lang="en-US" sz="2800" dirty="0" smtClean="0">
                <a:latin typeface="Book Antiqua" charset="0"/>
              </a:endParaRPr>
            </a:p>
            <a:p>
              <a:pPr marL="457200" indent="-457200" eaLnBrk="1" hangingPunct="1">
                <a:buClr>
                  <a:srgbClr val="C12F43"/>
                </a:buClr>
                <a:defRPr/>
              </a:pPr>
              <a:endParaRPr lang="en-US" sz="2800" dirty="0">
                <a:latin typeface="Book Antiqua" charset="0"/>
              </a:endParaRPr>
            </a:p>
            <a:p>
              <a:pPr marL="457200" indent="-457200" eaLnBrk="1" hangingPunct="1">
                <a:buClr>
                  <a:srgbClr val="C12F43"/>
                </a:buClr>
                <a:defRPr/>
              </a:pPr>
              <a:endParaRPr lang="en-US" sz="2800" dirty="0" smtClean="0">
                <a:latin typeface="Book Antiqua" charset="0"/>
              </a:endParaRPr>
            </a:p>
            <a:p>
              <a:pPr marL="457200" indent="-457200" eaLnBrk="1" hangingPunct="1">
                <a:buClr>
                  <a:srgbClr val="C12F43"/>
                </a:buClr>
                <a:defRPr/>
              </a:pPr>
              <a:endParaRPr lang="en-US" sz="2800" dirty="0">
                <a:latin typeface="Book Antiqua" charset="0"/>
              </a:endParaRPr>
            </a:p>
            <a:p>
              <a:pPr marL="457200" indent="-457200" eaLnBrk="1" hangingPunct="1">
                <a:buClr>
                  <a:srgbClr val="C12F43"/>
                </a:buClr>
                <a:defRPr/>
              </a:pPr>
              <a:endParaRPr lang="en-US" sz="2800" dirty="0" smtClean="0">
                <a:latin typeface="Book Antiqua" charset="0"/>
              </a:endParaRPr>
            </a:p>
            <a:p>
              <a:pPr marL="457200" indent="-457200" eaLnBrk="1" hangingPunct="1">
                <a:buClr>
                  <a:srgbClr val="C12F43"/>
                </a:buClr>
                <a:defRPr/>
              </a:pPr>
              <a:endParaRPr lang="en-US" sz="2800" dirty="0">
                <a:latin typeface="Book Antiqua" charset="0"/>
              </a:endParaRPr>
            </a:p>
            <a:p>
              <a:pPr marL="457200" indent="-457200" eaLnBrk="1" hangingPunct="1">
                <a:buClr>
                  <a:srgbClr val="C12F43"/>
                </a:buClr>
                <a:defRPr/>
              </a:pPr>
              <a:endParaRPr lang="en-US" sz="2800" dirty="0" smtClean="0">
                <a:latin typeface="Book Antiqua" charset="0"/>
              </a:endParaRPr>
            </a:p>
            <a:p>
              <a:pPr eaLnBrk="1" hangingPunct="1">
                <a:spcBef>
                  <a:spcPts val="2400"/>
                </a:spcBef>
                <a:spcAft>
                  <a:spcPts val="600"/>
                </a:spcAft>
                <a:buClr>
                  <a:srgbClr val="C12F43"/>
                </a:buClr>
                <a:defRPr/>
              </a:pPr>
              <a:r>
                <a:rPr lang="en-US" sz="2800" b="1" dirty="0" smtClean="0">
                  <a:solidFill>
                    <a:srgbClr val="C12F43"/>
                  </a:solidFill>
                  <a:latin typeface="Book Antiqua" pitchFamily="18" charset="0"/>
                  <a:ea typeface="MS PGothic" pitchFamily="34" charset="-128"/>
                  <a:cs typeface="+mn-cs"/>
                </a:rPr>
                <a:t>Regression </a:t>
              </a:r>
              <a:r>
                <a:rPr lang="en-US" sz="2800" b="1" dirty="0">
                  <a:solidFill>
                    <a:srgbClr val="C12F43"/>
                  </a:solidFill>
                  <a:latin typeface="Book Antiqua" pitchFamily="18" charset="0"/>
                  <a:ea typeface="MS PGothic" pitchFamily="34" charset="-128"/>
                  <a:cs typeface="+mn-cs"/>
                </a:rPr>
                <a:t>Results:  Condition 1</a:t>
              </a:r>
            </a:p>
            <a:p>
              <a:pPr eaLnBrk="1" hangingPunct="1">
                <a:buClr>
                  <a:srgbClr val="C12F43"/>
                </a:buClr>
                <a:defRPr/>
              </a:pPr>
              <a:r>
                <a:rPr lang="en-US" sz="2800" dirty="0" smtClean="0">
                  <a:latin typeface="Book Antiqua" charset="0"/>
                </a:rPr>
                <a:t>Age</a:t>
              </a:r>
              <a:r>
                <a:rPr lang="en-US" sz="2800" dirty="0">
                  <a:latin typeface="Book Antiqua" charset="0"/>
                </a:rPr>
                <a:t>, trial type, and EVT-2 were significant predictors of latency, </a:t>
              </a:r>
              <a:r>
                <a:rPr lang="en-US" sz="2800" i="1" dirty="0" smtClean="0">
                  <a:latin typeface="Book Antiqua" charset="0"/>
                </a:rPr>
                <a:t>R</a:t>
              </a:r>
              <a:r>
                <a:rPr lang="en-US" sz="2800" baseline="30000" dirty="0" smtClean="0">
                  <a:latin typeface="Book Antiqua" charset="0"/>
                </a:rPr>
                <a:t>2</a:t>
              </a:r>
              <a:r>
                <a:rPr lang="en-US" sz="2800" dirty="0" smtClean="0">
                  <a:latin typeface="Book Antiqua" charset="0"/>
                </a:rPr>
                <a:t> </a:t>
              </a:r>
              <a:r>
                <a:rPr lang="en-US" sz="2800" dirty="0">
                  <a:latin typeface="Book Antiqua" charset="0"/>
                </a:rPr>
                <a:t>= 0.285, </a:t>
              </a:r>
              <a:r>
                <a:rPr lang="en-US" sz="2800" i="1" dirty="0">
                  <a:latin typeface="Book Antiqua" charset="0"/>
                </a:rPr>
                <a:t>F</a:t>
              </a:r>
              <a:r>
                <a:rPr lang="en-US" sz="2800" dirty="0">
                  <a:latin typeface="Book Antiqua" charset="0"/>
                </a:rPr>
                <a:t>(3, 46) = 6.11, </a:t>
              </a:r>
              <a:r>
                <a:rPr lang="en-US" sz="2800" i="1" dirty="0">
                  <a:latin typeface="Book Antiqua" charset="0"/>
                </a:rPr>
                <a:t>p</a:t>
              </a:r>
              <a:r>
                <a:rPr lang="en-US" sz="2800" dirty="0">
                  <a:latin typeface="Book Antiqua" charset="0"/>
                </a:rPr>
                <a:t> = 0.001.</a:t>
              </a:r>
            </a:p>
            <a:p>
              <a:pPr marL="457200" indent="-457200" eaLnBrk="1" hangingPunct="1">
                <a:buClr>
                  <a:srgbClr val="C12F43"/>
                </a:buClr>
                <a:buFont typeface="Wingdings" charset="0"/>
                <a:buChar char="q"/>
                <a:defRPr/>
              </a:pPr>
              <a:endParaRPr lang="en-US" sz="2800" dirty="0" smtClean="0">
                <a:latin typeface="Book Antiqua" charset="0"/>
              </a:endParaRPr>
            </a:p>
            <a:p>
              <a:pPr marL="457200" indent="-457200" eaLnBrk="1" hangingPunct="1">
                <a:buClr>
                  <a:srgbClr val="C12F43"/>
                </a:buClr>
                <a:buFont typeface="Wingdings" charset="0"/>
                <a:buChar char="q"/>
                <a:defRPr/>
              </a:pPr>
              <a:endParaRPr lang="en-US" sz="2800" dirty="0">
                <a:latin typeface="Book Antiqua" charset="0"/>
              </a:endParaRPr>
            </a:p>
            <a:p>
              <a:pPr marL="457200" indent="-457200" eaLnBrk="1" hangingPunct="1">
                <a:buClr>
                  <a:srgbClr val="C12F43"/>
                </a:buClr>
                <a:buFont typeface="Wingdings" charset="0"/>
                <a:buChar char="q"/>
                <a:defRPr/>
              </a:pPr>
              <a:endParaRPr lang="en-US" sz="2800" dirty="0" smtClean="0">
                <a:latin typeface="Book Antiqua" charset="0"/>
              </a:endParaRPr>
            </a:p>
            <a:p>
              <a:pPr marL="457200" indent="-457200" eaLnBrk="1" hangingPunct="1">
                <a:buClr>
                  <a:srgbClr val="C12F43"/>
                </a:buClr>
                <a:buFont typeface="Wingdings" charset="0"/>
                <a:buChar char="q"/>
                <a:defRPr/>
              </a:pPr>
              <a:endParaRPr lang="en-US" sz="2800" dirty="0">
                <a:latin typeface="Book Antiqua" charset="0"/>
              </a:endParaRPr>
            </a:p>
            <a:p>
              <a:pPr marL="457200" indent="-457200" eaLnBrk="1" hangingPunct="1">
                <a:buClr>
                  <a:srgbClr val="C12F43"/>
                </a:buClr>
                <a:buFont typeface="Wingdings" charset="0"/>
                <a:buChar char="q"/>
                <a:defRPr/>
              </a:pPr>
              <a:endParaRPr lang="en-US" sz="2800" dirty="0" smtClean="0">
                <a:latin typeface="Book Antiqua" charset="0"/>
              </a:endParaRPr>
            </a:p>
            <a:p>
              <a:pPr eaLnBrk="1" hangingPunct="1">
                <a:buClr>
                  <a:srgbClr val="C12F43"/>
                </a:buClr>
                <a:defRPr/>
              </a:pPr>
              <a:endParaRPr lang="en-US" sz="1400" b="1" dirty="0" smtClean="0">
                <a:solidFill>
                  <a:srgbClr val="C12F43"/>
                </a:solidFill>
                <a:latin typeface="Book Antiqua" pitchFamily="18" charset="0"/>
              </a:endParaRPr>
            </a:p>
            <a:p>
              <a:pPr eaLnBrk="1" hangingPunct="1">
                <a:spcBef>
                  <a:spcPts val="2400"/>
                </a:spcBef>
                <a:spcAft>
                  <a:spcPts val="600"/>
                </a:spcAft>
                <a:buClr>
                  <a:srgbClr val="C12F43"/>
                </a:buClr>
                <a:defRPr/>
              </a:pPr>
              <a:r>
                <a:rPr lang="en-US" sz="2800" b="1" dirty="0">
                  <a:solidFill>
                    <a:srgbClr val="C12F43"/>
                  </a:solidFill>
                  <a:latin typeface="Book Antiqua" pitchFamily="18" charset="0"/>
                  <a:ea typeface="MS PGothic" pitchFamily="34" charset="-128"/>
                  <a:cs typeface="+mn-cs"/>
                </a:rPr>
                <a:t>Regression Results: Condition 2</a:t>
              </a:r>
            </a:p>
            <a:p>
              <a:pPr eaLnBrk="1" hangingPunct="1">
                <a:buClr>
                  <a:srgbClr val="C12F43"/>
                </a:buClr>
                <a:defRPr/>
              </a:pPr>
              <a:r>
                <a:rPr lang="en-US" sz="2800" dirty="0">
                  <a:latin typeface="Book Antiqua" charset="0"/>
                </a:rPr>
                <a:t>None of the independent variables were significant predictors of latency, </a:t>
              </a:r>
              <a:r>
                <a:rPr lang="en-US" sz="2800" i="1" dirty="0" smtClean="0">
                  <a:latin typeface="Book Antiqua" charset="0"/>
                </a:rPr>
                <a:t>R</a:t>
              </a:r>
              <a:r>
                <a:rPr lang="en-US" sz="2800" baseline="30000" dirty="0" smtClean="0">
                  <a:latin typeface="Book Antiqua" charset="0"/>
                </a:rPr>
                <a:t>2</a:t>
              </a:r>
              <a:r>
                <a:rPr lang="en-US" sz="2800" dirty="0">
                  <a:latin typeface="Book Antiqua" charset="0"/>
                </a:rPr>
                <a:t> = 0.096, </a:t>
              </a:r>
              <a:r>
                <a:rPr lang="en-US" sz="2800" i="1" dirty="0">
                  <a:latin typeface="Book Antiqua" charset="0"/>
                </a:rPr>
                <a:t>F</a:t>
              </a:r>
              <a:r>
                <a:rPr lang="en-US" sz="2800" dirty="0">
                  <a:latin typeface="Book Antiqua" charset="0"/>
                </a:rPr>
                <a:t>(3, 46) = 1.62, </a:t>
              </a:r>
              <a:r>
                <a:rPr lang="en-US" sz="2800" i="1" dirty="0">
                  <a:latin typeface="Book Antiqua" charset="0"/>
                </a:rPr>
                <a:t>p</a:t>
              </a:r>
              <a:r>
                <a:rPr lang="en-US" sz="2800" dirty="0">
                  <a:latin typeface="Book Antiqua" charset="0"/>
                </a:rPr>
                <a:t> = 0.197.</a:t>
              </a:r>
            </a:p>
            <a:p>
              <a:pPr eaLnBrk="1" hangingPunct="1">
                <a:buClr>
                  <a:srgbClr val="C12F43"/>
                </a:buClr>
                <a:defRPr/>
              </a:pPr>
              <a:endParaRPr lang="en-US" sz="2800" b="1" dirty="0">
                <a:solidFill>
                  <a:srgbClr val="C12F43"/>
                </a:solidFill>
                <a:latin typeface="Book Antiqua" pitchFamily="18" charset="0"/>
              </a:endParaRPr>
            </a:p>
            <a:p>
              <a:pPr eaLnBrk="1" hangingPunct="1">
                <a:buClr>
                  <a:srgbClr val="C12F43"/>
                </a:buClr>
                <a:defRPr/>
              </a:pPr>
              <a:endParaRPr lang="en-US" sz="2800" dirty="0">
                <a:latin typeface="Book Antiqua" charset="0"/>
              </a:endParaRPr>
            </a:p>
            <a:p>
              <a:pPr eaLnBrk="1" hangingPunct="1">
                <a:buClr>
                  <a:srgbClr val="C12F43"/>
                </a:buClr>
                <a:defRPr/>
              </a:pPr>
              <a:endParaRPr lang="en-US" sz="2800" dirty="0" smtClean="0">
                <a:latin typeface="Book Antiqua" charset="0"/>
              </a:endParaRPr>
            </a:p>
            <a:p>
              <a:pPr eaLnBrk="1" hangingPunct="1">
                <a:buClr>
                  <a:srgbClr val="C12F43"/>
                </a:buClr>
                <a:defRPr/>
              </a:pPr>
              <a:endParaRPr lang="en-US" sz="2800" dirty="0">
                <a:latin typeface="Book Antiqua" charset="0"/>
              </a:endParaRPr>
            </a:p>
            <a:p>
              <a:pPr eaLnBrk="1" hangingPunct="1">
                <a:buClr>
                  <a:srgbClr val="C12F43"/>
                </a:buClr>
                <a:defRPr/>
              </a:pPr>
              <a:endParaRPr lang="en-US" sz="2800" dirty="0" smtClean="0">
                <a:latin typeface="Book Antiqua" charset="0"/>
              </a:endParaRPr>
            </a:p>
            <a:p>
              <a:pPr eaLnBrk="1" hangingPunct="1">
                <a:buClr>
                  <a:srgbClr val="C12F43"/>
                </a:buClr>
                <a:defRPr/>
              </a:pPr>
              <a:endParaRPr lang="en-US" sz="2800" dirty="0">
                <a:latin typeface="Book Antiqua" charset="0"/>
              </a:endParaRPr>
            </a:p>
            <a:p>
              <a:pPr eaLnBrk="1" hangingPunct="1">
                <a:buClr>
                  <a:srgbClr val="C12F43"/>
                </a:buClr>
                <a:defRPr/>
              </a:pPr>
              <a:endParaRPr lang="en-US" sz="2800" dirty="0" smtClean="0">
                <a:latin typeface="Book Antiqua" charset="0"/>
              </a:endParaRPr>
            </a:p>
            <a:p>
              <a:pPr eaLnBrk="1" hangingPunct="1">
                <a:buClr>
                  <a:srgbClr val="C12F43"/>
                </a:buClr>
                <a:defRPr/>
              </a:pPr>
              <a:endParaRPr lang="en-US" sz="2800" dirty="0">
                <a:latin typeface="Book Antiqua" charset="0"/>
              </a:endParaRPr>
            </a:p>
            <a:p>
              <a:pPr eaLnBrk="1" hangingPunct="1">
                <a:buClr>
                  <a:srgbClr val="C12F43"/>
                </a:buClr>
                <a:defRPr/>
              </a:pPr>
              <a:endParaRPr lang="en-US" sz="2800" dirty="0" smtClean="0">
                <a:latin typeface="Book Antiqua" charset="0"/>
              </a:endParaRPr>
            </a:p>
            <a:p>
              <a:pPr eaLnBrk="1" hangingPunct="1">
                <a:buClr>
                  <a:srgbClr val="C12F43"/>
                </a:buClr>
                <a:defRPr/>
              </a:pPr>
              <a:endParaRPr lang="en-US" sz="2800" dirty="0">
                <a:latin typeface="Book Antiqua" charset="0"/>
              </a:endParaRPr>
            </a:p>
            <a:p>
              <a:pPr eaLnBrk="1" hangingPunct="1">
                <a:buClr>
                  <a:srgbClr val="C12F43"/>
                </a:buClr>
                <a:defRPr/>
              </a:pPr>
              <a:endParaRPr lang="en-US" sz="2800" dirty="0" smtClean="0">
                <a:latin typeface="Book Antiqua" charset="0"/>
              </a:endParaRPr>
            </a:p>
            <a:p>
              <a:pPr eaLnBrk="1" hangingPunct="1">
                <a:buClr>
                  <a:srgbClr val="C12F43"/>
                </a:buClr>
                <a:defRPr/>
              </a:pPr>
              <a:endParaRPr lang="en-US" sz="2800" dirty="0">
                <a:latin typeface="Book Antiqua" charset="0"/>
              </a:endParaRPr>
            </a:p>
            <a:p>
              <a:pPr eaLnBrk="1" hangingPunct="1">
                <a:buClr>
                  <a:srgbClr val="C12F43"/>
                </a:buClr>
                <a:defRPr/>
              </a:pPr>
              <a:endParaRPr lang="en-US" sz="2800" dirty="0" smtClean="0">
                <a:latin typeface="Book Antiqua" charset="0"/>
              </a:endParaRPr>
            </a:p>
          </p:txBody>
        </p:sp>
        <p:grpSp>
          <p:nvGrpSpPr>
            <p:cNvPr id="8" name="Group 7"/>
            <p:cNvGrpSpPr/>
            <p:nvPr/>
          </p:nvGrpSpPr>
          <p:grpSpPr>
            <a:xfrm>
              <a:off x="28404462" y="4876800"/>
              <a:ext cx="10457538" cy="9574888"/>
              <a:chOff x="28175862" y="4876800"/>
              <a:chExt cx="10457538" cy="9574888"/>
            </a:xfrm>
          </p:grpSpPr>
          <p:sp>
            <p:nvSpPr>
              <p:cNvPr id="223" name="TextBox 6"/>
              <p:cNvSpPr txBox="1">
                <a:spLocks noChangeArrowheads="1"/>
              </p:cNvSpPr>
              <p:nvPr/>
            </p:nvSpPr>
            <p:spPr bwMode="auto">
              <a:xfrm>
                <a:off x="28730449" y="13066693"/>
                <a:ext cx="990295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800" dirty="0">
                    <a:latin typeface="Book Antiqua" pitchFamily="18" charset="0"/>
                  </a:rPr>
                  <a:t>Figure 3. </a:t>
                </a:r>
                <a:r>
                  <a:rPr lang="en-US" sz="2800" dirty="0" smtClean="0">
                    <a:latin typeface="Book Antiqua" pitchFamily="18" charset="0"/>
                  </a:rPr>
                  <a:t>Histograms </a:t>
                </a:r>
                <a:r>
                  <a:rPr lang="en-US" sz="2800" dirty="0">
                    <a:latin typeface="Book Antiqua" pitchFamily="18" charset="0"/>
                  </a:rPr>
                  <a:t>of latencies (</a:t>
                </a:r>
                <a:r>
                  <a:rPr lang="en-US" sz="2800" dirty="0" err="1">
                    <a:latin typeface="Book Antiqua" pitchFamily="18" charset="0"/>
                  </a:rPr>
                  <a:t>ms</a:t>
                </a:r>
                <a:r>
                  <a:rPr lang="en-US" sz="2800" dirty="0">
                    <a:latin typeface="Book Antiqua" pitchFamily="18" charset="0"/>
                  </a:rPr>
                  <a:t>) for condition 1 (top) and condition 2 (bottom) for CP trials (left) and NW trials (right).</a:t>
                </a:r>
              </a:p>
            </p:txBody>
          </p:sp>
          <p:pic>
            <p:nvPicPr>
              <p:cNvPr id="85" name="Picture"/>
              <p:cNvPicPr/>
              <p:nvPr/>
            </p:nvPicPr>
            <p:blipFill>
              <a:blip r:embed="rId13"/>
              <a:stretch>
                <a:fillRect/>
              </a:stretch>
            </p:blipFill>
            <p:spPr bwMode="auto">
              <a:xfrm>
                <a:off x="28175862" y="4876800"/>
                <a:ext cx="10457538" cy="8124703"/>
              </a:xfrm>
              <a:prstGeom prst="rect">
                <a:avLst/>
              </a:prstGeom>
              <a:noFill/>
              <a:ln w="9525">
                <a:noFill/>
                <a:headEnd/>
                <a:tailEnd/>
              </a:ln>
            </p:spPr>
          </p:pic>
        </p:grpSp>
      </p:grpSp>
      <p:pic>
        <p:nvPicPr>
          <p:cNvPr id="90" name="Picture"/>
          <p:cNvPicPr/>
          <p:nvPr/>
        </p:nvPicPr>
        <p:blipFill>
          <a:blip r:embed="rId14"/>
          <a:stretch>
            <a:fillRect/>
          </a:stretch>
        </p:blipFill>
        <p:spPr bwMode="auto">
          <a:xfrm>
            <a:off x="28404461" y="19817247"/>
            <a:ext cx="10401431" cy="6928953"/>
          </a:xfrm>
          <a:prstGeom prst="rect">
            <a:avLst/>
          </a:prstGeom>
          <a:noFill/>
          <a:ln w="9525">
            <a:noFill/>
            <a:headEnd/>
            <a:tailEnd/>
          </a:ln>
        </p:spPr>
      </p:pic>
      <p:sp>
        <p:nvSpPr>
          <p:cNvPr id="91" name="TextBox 6"/>
          <p:cNvSpPr txBox="1">
            <a:spLocks noChangeArrowheads="1"/>
          </p:cNvSpPr>
          <p:nvPr/>
        </p:nvSpPr>
        <p:spPr bwMode="auto">
          <a:xfrm>
            <a:off x="28805124" y="26630293"/>
            <a:ext cx="990295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500">
                <a:solidFill>
                  <a:schemeClr val="tx1"/>
                </a:solidFill>
                <a:latin typeface="Calibri" pitchFamily="34" charset="0"/>
                <a:ea typeface="MS PGothic" pitchFamily="34" charset="-128"/>
              </a:defRPr>
            </a:lvl1pPr>
            <a:lvl2pPr marL="742950" indent="-285750" eaLnBrk="0" hangingPunct="0">
              <a:defRPr sz="9500">
                <a:solidFill>
                  <a:schemeClr val="tx1"/>
                </a:solidFill>
                <a:latin typeface="Calibri" pitchFamily="34" charset="0"/>
                <a:ea typeface="MS PGothic" pitchFamily="34" charset="-128"/>
              </a:defRPr>
            </a:lvl2pPr>
            <a:lvl3pPr marL="1143000" indent="-228600"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r>
              <a:rPr lang="en-US" sz="2800" dirty="0" smtClean="0">
                <a:latin typeface="Book Antiqua" panose="02040602050305030304" pitchFamily="18" charset="0"/>
              </a:rPr>
              <a:t>Figure 4. </a:t>
            </a:r>
            <a:r>
              <a:rPr lang="en-US" sz="2800" dirty="0">
                <a:latin typeface="Book Antiqua" panose="02040602050305030304" pitchFamily="18" charset="0"/>
              </a:rPr>
              <a:t>Relationship between EVT-2 and mean latencies for each subject by condition and trial</a:t>
            </a:r>
          </a:p>
        </p:txBody>
      </p:sp>
      <p:graphicFrame>
        <p:nvGraphicFramePr>
          <p:cNvPr id="10" name="Table 9"/>
          <p:cNvGraphicFramePr>
            <a:graphicFrameLocks noGrp="1"/>
          </p:cNvGraphicFramePr>
          <p:nvPr>
            <p:extLst>
              <p:ext uri="{D42A27DB-BD31-4B8C-83A1-F6EECF244321}">
                <p14:modId xmlns:p14="http://schemas.microsoft.com/office/powerpoint/2010/main" val="1431210211"/>
              </p:ext>
            </p:extLst>
          </p:nvPr>
        </p:nvGraphicFramePr>
        <p:xfrm>
          <a:off x="27963875" y="29337000"/>
          <a:ext cx="10517125" cy="2133600"/>
        </p:xfrm>
        <a:graphic>
          <a:graphicData uri="http://schemas.openxmlformats.org/drawingml/2006/table">
            <a:tbl>
              <a:tblPr firstRow="1" firstCol="1" bandRow="1">
                <a:tableStyleId>{0E3FDE45-AF77-4B5C-9715-49D594BDF05E}</a:tableStyleId>
              </a:tblPr>
              <a:tblGrid>
                <a:gridCol w="2103425"/>
                <a:gridCol w="2103425"/>
                <a:gridCol w="2103425"/>
                <a:gridCol w="2103425"/>
                <a:gridCol w="2103425"/>
              </a:tblGrid>
              <a:tr h="91440">
                <a:tc>
                  <a:txBody>
                    <a:bodyPr/>
                    <a:lstStyle/>
                    <a:p>
                      <a:pPr marL="342900" marR="0" lvl="0" indent="-342900" algn="r">
                        <a:spcBef>
                          <a:spcPts val="0"/>
                        </a:spcBef>
                        <a:spcAft>
                          <a:spcPts val="1000"/>
                        </a:spcAft>
                        <a:buFont typeface="Arial" panose="020B0604020202020204" pitchFamily="34" charset="0"/>
                        <a:buChar char=" "/>
                        <a:tabLst>
                          <a:tab pos="0" algn="l"/>
                        </a:tabLst>
                      </a:pP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dirty="0">
                          <a:effectLst/>
                        </a:rPr>
                        <a:t>Estimate</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dirty="0">
                          <a:effectLst/>
                        </a:rPr>
                        <a:t>Std. Error</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i="1" dirty="0" smtClean="0">
                          <a:effectLst/>
                        </a:rPr>
                        <a:t>t</a:t>
                      </a:r>
                      <a:endParaRPr lang="en-US" sz="28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i="1" dirty="0">
                          <a:effectLst/>
                        </a:rPr>
                        <a:t>p</a:t>
                      </a:r>
                      <a:endParaRPr lang="en-US" sz="28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dirty="0">
                          <a:effectLst/>
                        </a:rPr>
                        <a:t>(Intercept)</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423.97</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171.89</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2.47</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0.02</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dirty="0">
                          <a:effectLst/>
                        </a:rPr>
                        <a:t>EVT-2</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-6.65</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2.15</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-3.10</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0.001</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a:effectLst/>
                        </a:rPr>
                        <a:t>Age</a:t>
                      </a:r>
                      <a:endParaRPr lang="en-US" sz="2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a:effectLst/>
                        </a:rPr>
                        <a:t>18.70</a:t>
                      </a:r>
                      <a:endParaRPr lang="en-US" sz="2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5.41</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3.46</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0.001</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dirty="0">
                          <a:effectLst/>
                        </a:rPr>
                        <a:t>Trial Type</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-89.78</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40.88</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-2.20</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a:spcBef>
                          <a:spcPts val="0"/>
                        </a:spcBef>
                        <a:spcAft>
                          <a:spcPts val="1000"/>
                        </a:spcAft>
                        <a:buFont typeface="Arial" panose="020B0604020202020204" pitchFamily="34" charset="0"/>
                        <a:buChar char=" "/>
                        <a:tabLst>
                          <a:tab pos="0" algn="l"/>
                        </a:tabLst>
                      </a:pPr>
                      <a:r>
                        <a:rPr lang="en-US" sz="2800" dirty="0">
                          <a:effectLst/>
                        </a:rPr>
                        <a:t>0.03</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bl>
          </a:graphicData>
        </a:graphic>
      </p:graphicFrame>
      <p:graphicFrame>
        <p:nvGraphicFramePr>
          <p:cNvPr id="92" name="Table 91"/>
          <p:cNvGraphicFramePr>
            <a:graphicFrameLocks noGrp="1"/>
          </p:cNvGraphicFramePr>
          <p:nvPr>
            <p:extLst>
              <p:ext uri="{D42A27DB-BD31-4B8C-83A1-F6EECF244321}">
                <p14:modId xmlns:p14="http://schemas.microsoft.com/office/powerpoint/2010/main" val="3949168761"/>
              </p:ext>
            </p:extLst>
          </p:nvPr>
        </p:nvGraphicFramePr>
        <p:xfrm>
          <a:off x="27993975" y="33353490"/>
          <a:ext cx="10517125" cy="2133600"/>
        </p:xfrm>
        <a:graphic>
          <a:graphicData uri="http://schemas.openxmlformats.org/drawingml/2006/table">
            <a:tbl>
              <a:tblPr firstRow="1" firstCol="1" bandRow="1">
                <a:tableStyleId>{0E3FDE45-AF77-4B5C-9715-49D594BDF05E}</a:tableStyleId>
              </a:tblPr>
              <a:tblGrid>
                <a:gridCol w="2103425"/>
                <a:gridCol w="2103425"/>
                <a:gridCol w="2103425"/>
                <a:gridCol w="2103425"/>
                <a:gridCol w="2103425"/>
              </a:tblGrid>
              <a:tr h="91440">
                <a:tc>
                  <a:txBody>
                    <a:bodyPr/>
                    <a:lstStyle/>
                    <a:p>
                      <a:pPr marL="342900" marR="0" lvl="0" indent="-342900" algn="r">
                        <a:spcBef>
                          <a:spcPts val="0"/>
                        </a:spcBef>
                        <a:spcAft>
                          <a:spcPts val="1000"/>
                        </a:spcAft>
                        <a:buFont typeface="Arial" panose="020B0604020202020204" pitchFamily="34" charset="0"/>
                        <a:buChar char=" "/>
                        <a:tabLst>
                          <a:tab pos="0" algn="l"/>
                        </a:tabLst>
                      </a:pP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dirty="0">
                          <a:effectLst/>
                        </a:rPr>
                        <a:t>Estimate</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dirty="0">
                          <a:effectLst/>
                        </a:rPr>
                        <a:t>Std. Error</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i="1" dirty="0" smtClean="0">
                          <a:effectLst/>
                        </a:rPr>
                        <a:t>t</a:t>
                      </a:r>
                      <a:endParaRPr lang="en-US" sz="28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342900" marR="0" lvl="0" indent="-342900" algn="ctr">
                        <a:spcBef>
                          <a:spcPts val="0"/>
                        </a:spcBef>
                        <a:spcAft>
                          <a:spcPts val="1000"/>
                        </a:spcAft>
                        <a:buFont typeface="Arial" panose="020B0604020202020204" pitchFamily="34" charset="0"/>
                        <a:buChar char=" "/>
                        <a:tabLst>
                          <a:tab pos="0" algn="l"/>
                        </a:tabLst>
                      </a:pPr>
                      <a:r>
                        <a:rPr lang="en-US" sz="2800" i="1" dirty="0">
                          <a:effectLst/>
                        </a:rPr>
                        <a:t>p</a:t>
                      </a:r>
                      <a:endParaRPr lang="en-US" sz="28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a:effectLst/>
                        </a:rPr>
                        <a:t>(Intercept)</a:t>
                      </a:r>
                      <a:endParaRPr lang="en-US" sz="2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979.01</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129.30</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7.57</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0.001</a:t>
                      </a:r>
                    </a:p>
                  </a:txBody>
                  <a:tcPr marL="68580" marR="68580" marT="0" marB="0"/>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dirty="0">
                          <a:effectLst/>
                        </a:rPr>
                        <a:t>EVT-2</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-1.39</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1.24</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-1.12</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0.27</a:t>
                      </a:r>
                    </a:p>
                  </a:txBody>
                  <a:tcPr marL="68580" marR="68580" marT="0" marB="0"/>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a:effectLst/>
                        </a:rPr>
                        <a:t>Age</a:t>
                      </a:r>
                      <a:endParaRPr lang="en-US" sz="2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-3.79</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3.66</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-1.04</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0.31</a:t>
                      </a:r>
                    </a:p>
                  </a:txBody>
                  <a:tcPr marL="68580" marR="68580" marT="0" marB="0"/>
                </a:tc>
              </a:tr>
              <a:tr h="91440">
                <a:tc>
                  <a:txBody>
                    <a:bodyPr/>
                    <a:lstStyle/>
                    <a:p>
                      <a:pPr marL="342900" marR="0" lvl="0" indent="-342900" algn="l">
                        <a:spcBef>
                          <a:spcPts val="0"/>
                        </a:spcBef>
                        <a:spcAft>
                          <a:spcPts val="1000"/>
                        </a:spcAft>
                        <a:buFont typeface="Arial" panose="020B0604020202020204" pitchFamily="34" charset="0"/>
                        <a:buChar char=" "/>
                        <a:tabLst>
                          <a:tab pos="0" algn="l"/>
                        </a:tabLst>
                      </a:pPr>
                      <a:r>
                        <a:rPr lang="en-US" sz="2800" dirty="0">
                          <a:effectLst/>
                        </a:rPr>
                        <a:t>Trial Type</a:t>
                      </a:r>
                      <a:endParaRPr lang="en-US" sz="2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-9.11</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30.29</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-0.30</a:t>
                      </a:r>
                    </a:p>
                  </a:txBody>
                  <a:tcPr marL="68580" marR="68580" marT="0" marB="0"/>
                </a:tc>
                <a:tc>
                  <a:txBody>
                    <a:bodyPr/>
                    <a:lstStyle/>
                    <a:p>
                      <a:pPr marL="342900" marR="0" lvl="0" indent="-342900" algn="r" defTabSz="4807092" rtl="0" eaLnBrk="1" latinLnBrk="0" hangingPunct="1">
                        <a:spcBef>
                          <a:spcPts val="0"/>
                        </a:spcBef>
                        <a:spcAft>
                          <a:spcPts val="1000"/>
                        </a:spcAft>
                        <a:buFont typeface="Arial" panose="020B0604020202020204" pitchFamily="34" charset="0"/>
                        <a:buChar char=" "/>
                        <a:tabLst>
                          <a:tab pos="0" algn="l"/>
                        </a:tabLst>
                      </a:pPr>
                      <a:r>
                        <a:rPr lang="en-US" sz="2800" kern="1200" dirty="0">
                          <a:solidFill>
                            <a:schemeClr val="tx1"/>
                          </a:solidFill>
                          <a:effectLst/>
                          <a:latin typeface="+mn-lt"/>
                          <a:ea typeface="+mn-ea"/>
                          <a:cs typeface="+mn-cs"/>
                        </a:rPr>
                        <a:t>0.76</a:t>
                      </a:r>
                    </a:p>
                  </a:txBody>
                  <a:tcPr marL="68580" marR="68580" marT="0" marB="0"/>
                </a:tc>
              </a:tr>
            </a:tbl>
          </a:graphicData>
        </a:graphic>
      </p:graphicFrame>
      <p:grpSp>
        <p:nvGrpSpPr>
          <p:cNvPr id="19" name="Group 18"/>
          <p:cNvGrpSpPr/>
          <p:nvPr/>
        </p:nvGrpSpPr>
        <p:grpSpPr>
          <a:xfrm>
            <a:off x="39860538" y="4859893"/>
            <a:ext cx="10583862" cy="30165124"/>
            <a:chOff x="39860538" y="4859893"/>
            <a:chExt cx="10583862" cy="30165124"/>
          </a:xfrm>
        </p:grpSpPr>
        <p:sp>
          <p:nvSpPr>
            <p:cNvPr id="14386" name="Content Placeholder 2"/>
            <p:cNvSpPr txBox="1">
              <a:spLocks/>
            </p:cNvSpPr>
            <p:nvPr/>
          </p:nvSpPr>
          <p:spPr bwMode="auto">
            <a:xfrm>
              <a:off x="39860538" y="4859893"/>
              <a:ext cx="10583862" cy="288205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80709" tIns="240355" rIns="480709" bIns="240355"/>
            <a:lstStyle>
              <a:lvl1pPr eaLnBrk="0" hangingPunct="0">
                <a:defRPr sz="9500">
                  <a:solidFill>
                    <a:schemeClr val="tx1"/>
                  </a:solidFill>
                  <a:latin typeface="Calibri" pitchFamily="34" charset="0"/>
                  <a:ea typeface="MS PGothic" pitchFamily="34" charset="-128"/>
                </a:defRPr>
              </a:lvl1pPr>
              <a:lvl2pPr marL="49213" eaLnBrk="0" hangingPunct="0">
                <a:defRPr sz="9500">
                  <a:solidFill>
                    <a:schemeClr val="tx1"/>
                  </a:solidFill>
                  <a:latin typeface="Calibri" pitchFamily="34" charset="0"/>
                  <a:ea typeface="MS PGothic" pitchFamily="34" charset="-128"/>
                </a:defRPr>
              </a:lvl2pPr>
              <a:lvl3pPr marL="1558925" indent="-465138" eaLnBrk="0" hangingPunct="0">
                <a:defRPr sz="9500">
                  <a:solidFill>
                    <a:schemeClr val="tx1"/>
                  </a:solidFill>
                  <a:latin typeface="Calibri" pitchFamily="34" charset="0"/>
                  <a:ea typeface="MS PGothic" pitchFamily="34" charset="-128"/>
                </a:defRPr>
              </a:lvl3pPr>
              <a:lvl4pPr marL="1600200" indent="-228600" eaLnBrk="0" hangingPunct="0">
                <a:defRPr sz="9500">
                  <a:solidFill>
                    <a:schemeClr val="tx1"/>
                  </a:solidFill>
                  <a:latin typeface="Calibri" pitchFamily="34" charset="0"/>
                  <a:ea typeface="MS PGothic" pitchFamily="34" charset="-128"/>
                </a:defRPr>
              </a:lvl4pPr>
              <a:lvl5pPr marL="2057400" indent="-228600" eaLnBrk="0" hangingPunct="0">
                <a:defRPr sz="9500">
                  <a:solidFill>
                    <a:schemeClr val="tx1"/>
                  </a:solidFill>
                  <a:latin typeface="Calibri" pitchFamily="34" charset="0"/>
                  <a:ea typeface="MS PGothic" pitchFamily="34" charset="-128"/>
                </a:defRPr>
              </a:lvl5pPr>
              <a:lvl6pPr marL="25146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6pPr>
              <a:lvl7pPr marL="29718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7pPr>
              <a:lvl8pPr marL="34290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8pPr>
              <a:lvl9pPr marL="3886200" indent="-228600" defTabSz="4806950" eaLnBrk="0" fontAlgn="base" hangingPunct="0">
                <a:spcBef>
                  <a:spcPct val="0"/>
                </a:spcBef>
                <a:spcAft>
                  <a:spcPct val="0"/>
                </a:spcAft>
                <a:defRPr sz="9500">
                  <a:solidFill>
                    <a:schemeClr val="tx1"/>
                  </a:solidFill>
                  <a:latin typeface="Calibri" pitchFamily="34" charset="0"/>
                  <a:ea typeface="MS PGothic" pitchFamily="34" charset="-128"/>
                </a:defRPr>
              </a:lvl9pPr>
            </a:lstStyle>
            <a:p>
              <a:pPr eaLnBrk="1" hangingPunct="1">
                <a:spcBef>
                  <a:spcPct val="20000"/>
                </a:spcBef>
                <a:spcAft>
                  <a:spcPts val="600"/>
                </a:spcAft>
                <a:buFont typeface="Arial" pitchFamily="34" charset="0"/>
                <a:buNone/>
                <a:defRPr/>
              </a:pPr>
              <a:r>
                <a:rPr lang="en-US" sz="2800" b="1" dirty="0">
                  <a:solidFill>
                    <a:srgbClr val="C12F43"/>
                  </a:solidFill>
                  <a:latin typeface="Book Antiqua" pitchFamily="18" charset="0"/>
                </a:rPr>
                <a:t>Discussion</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ea typeface="ＭＳ Ｐゴシック" charset="0"/>
                  <a:cs typeface="ＭＳ Ｐゴシック" charset="0"/>
                </a:rPr>
                <a:t>These results suggest that using an animated centering stimulus will yield more useable latency data.</a:t>
              </a:r>
            </a:p>
            <a:p>
              <a:pPr marL="1200150" lvl="1" indent="-457200" eaLnBrk="1" hangingPunct="1">
                <a:spcAft>
                  <a:spcPts val="600"/>
                </a:spcAft>
                <a:buClr>
                  <a:srgbClr val="C12F43"/>
                </a:buClr>
                <a:buFont typeface="Wingdings" panose="05000000000000000000" pitchFamily="2" charset="2"/>
                <a:buChar char="q"/>
                <a:defRPr/>
              </a:pPr>
              <a:r>
                <a:rPr lang="en-US" sz="2800" dirty="0">
                  <a:latin typeface="Book Antiqua" pitchFamily="18" charset="0"/>
                  <a:cs typeface="Arial" pitchFamily="34" charset="0"/>
                </a:rPr>
                <a:t>About 54.35% of trials had useable latencies when an animated centering stimulus was used, compared to 26.25% when it was not used.</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ea typeface="ＭＳ Ｐゴシック" charset="0"/>
                  <a:cs typeface="ＭＳ Ｐゴシック" charset="0"/>
                </a:rPr>
                <a:t>The fact that reaction times were not significantly different across the two conditions suggests that the animated centering stimulus does not create additional task demands.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ea typeface="ＭＳ Ｐゴシック" charset="0"/>
                  <a:cs typeface="ＭＳ Ｐゴシック" charset="0"/>
                </a:rPr>
                <a:t>As in previous research, vocabulary size was a significant predictor of latency in condition 1 without the animated centering stimulus</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ea typeface="ＭＳ Ｐゴシック" charset="0"/>
                  <a:cs typeface="ＭＳ Ｐゴシック" charset="0"/>
                </a:rPr>
                <a:t>However, neither vocabulary size nor age was a significant predictor of latency when an animated centering stimulus was used.</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ea typeface="ＭＳ Ｐゴシック" charset="0"/>
                  <a:cs typeface="ＭＳ Ｐゴシック" charset="0"/>
                </a:rPr>
                <a:t>This result suggests that the effect of age and vocabulary size on latency</a:t>
              </a:r>
              <a:r>
                <a:rPr lang="en-US" sz="2800" dirty="0" smtClean="0">
                  <a:latin typeface="Book Antiqua" charset="0"/>
                  <a:ea typeface="ＭＳ Ｐゴシック" charset="0"/>
                  <a:cs typeface="ＭＳ Ｐゴシック" charset="0"/>
                </a:rPr>
                <a:t> in this study may have been </a:t>
              </a:r>
              <a:r>
                <a:rPr lang="en-US" sz="2800" dirty="0">
                  <a:latin typeface="Book Antiqua" charset="0"/>
                  <a:ea typeface="ＭＳ Ｐゴシック" charset="0"/>
                  <a:cs typeface="ＭＳ Ｐゴシック" charset="0"/>
                </a:rPr>
                <a:t>due, at least in part, to older children and children with larger vocabularies having better attention to task. When an animated centering stimulus</a:t>
              </a:r>
              <a:r>
                <a:rPr lang="en-US" sz="2800" dirty="0" smtClean="0">
                  <a:latin typeface="Book Antiqua" charset="0"/>
                  <a:ea typeface="ＭＳ Ｐゴシック" charset="0"/>
                  <a:cs typeface="ＭＳ Ｐゴシック" charset="0"/>
                </a:rPr>
                <a:t> was </a:t>
              </a:r>
              <a:r>
                <a:rPr lang="en-US" sz="2800" dirty="0">
                  <a:latin typeface="Book Antiqua" charset="0"/>
                  <a:ea typeface="ＭＳ Ｐゴシック" charset="0"/>
                  <a:cs typeface="ＭＳ Ｐゴシック" charset="0"/>
                </a:rPr>
                <a:t>used to maintain attention, the effect of age and vocabulary size on latency</a:t>
              </a:r>
              <a:r>
                <a:rPr lang="en-US" sz="2800" dirty="0" smtClean="0">
                  <a:latin typeface="Book Antiqua" charset="0"/>
                  <a:ea typeface="ＭＳ Ｐゴシック" charset="0"/>
                  <a:cs typeface="ＭＳ Ｐゴシック" charset="0"/>
                </a:rPr>
                <a:t> was </a:t>
              </a:r>
              <a:r>
                <a:rPr lang="en-US" sz="2800" dirty="0">
                  <a:latin typeface="Book Antiqua" charset="0"/>
                  <a:ea typeface="ＭＳ Ｐゴシック" charset="0"/>
                  <a:cs typeface="ＭＳ Ｐゴシック" charset="0"/>
                </a:rPr>
                <a:t>no longer observed</a:t>
              </a:r>
              <a:r>
                <a:rPr lang="en-US" sz="2800" dirty="0" smtClean="0">
                  <a:latin typeface="Book Antiqua" charset="0"/>
                  <a:ea typeface="ＭＳ Ｐゴシック" charset="0"/>
                  <a:cs typeface="ＭＳ Ｐゴシック" charset="0"/>
                </a:rPr>
                <a:t>.</a:t>
              </a:r>
            </a:p>
            <a:p>
              <a:pPr marL="457200" indent="-457200" eaLnBrk="1" hangingPunct="1">
                <a:spcAft>
                  <a:spcPts val="600"/>
                </a:spcAft>
                <a:buClr>
                  <a:srgbClr val="C12F43"/>
                </a:buClr>
                <a:buFont typeface="Wingdings" panose="05000000000000000000" pitchFamily="2" charset="2"/>
                <a:buChar char="q"/>
                <a:defRPr/>
              </a:pPr>
              <a:r>
                <a:rPr lang="en-US" sz="2800" dirty="0" smtClean="0">
                  <a:latin typeface="Book Antiqua" charset="0"/>
                  <a:ea typeface="ＭＳ Ｐゴシック" charset="0"/>
                  <a:cs typeface="ＭＳ Ｐゴシック" charset="0"/>
                </a:rPr>
                <a:t>This study examined the relationship between latency and vocabulary size in 30-48-month old children. More research is needed to evaluate whether this relationship continues to be observed in younger children when an animated centering stimulus is used to maintain attention.</a:t>
              </a:r>
            </a:p>
            <a:p>
              <a:pPr marL="457200" indent="-457200" eaLnBrk="1" hangingPunct="1">
                <a:spcAft>
                  <a:spcPts val="600"/>
                </a:spcAft>
                <a:buClr>
                  <a:srgbClr val="C12F43"/>
                </a:buClr>
                <a:buFont typeface="Wingdings" panose="05000000000000000000" pitchFamily="2" charset="2"/>
                <a:buChar char="q"/>
                <a:defRPr/>
              </a:pPr>
              <a:r>
                <a:rPr lang="en-US" sz="2800" dirty="0">
                  <a:latin typeface="Book Antiqua" charset="0"/>
                  <a:ea typeface="ＭＳ Ｐゴシック" charset="0"/>
                  <a:cs typeface="ＭＳ Ｐゴシック" charset="0"/>
                </a:rPr>
                <a:t>To conclude, the use of an animated centering stimulus does not create additional task demands. Instead, it results in more useable latency data and better attention to task</a:t>
              </a:r>
              <a:r>
                <a:rPr lang="en-US" sz="2800" dirty="0" smtClean="0">
                  <a:latin typeface="Book Antiqua" charset="0"/>
                  <a:ea typeface="ＭＳ Ｐゴシック" charset="0"/>
                  <a:cs typeface="ＭＳ Ｐゴシック" charset="0"/>
                </a:rPr>
                <a:t>.</a:t>
              </a:r>
            </a:p>
            <a:p>
              <a:pPr eaLnBrk="1" hangingPunct="1">
                <a:spcAft>
                  <a:spcPts val="600"/>
                </a:spcAft>
                <a:buClr>
                  <a:srgbClr val="C12F43"/>
                </a:buClr>
                <a:defRPr/>
              </a:pPr>
              <a:endParaRPr lang="en-US" sz="2800" b="1" dirty="0" smtClean="0">
                <a:solidFill>
                  <a:srgbClr val="C12F43"/>
                </a:solidFill>
                <a:latin typeface="Book Antiqua" pitchFamily="18" charset="0"/>
              </a:endParaRPr>
            </a:p>
            <a:p>
              <a:pPr eaLnBrk="1" hangingPunct="1">
                <a:spcBef>
                  <a:spcPts val="2400"/>
                </a:spcBef>
                <a:spcAft>
                  <a:spcPts val="600"/>
                </a:spcAft>
                <a:buClr>
                  <a:srgbClr val="C12F43"/>
                </a:buClr>
                <a:buFont typeface="Arial" pitchFamily="34" charset="0"/>
                <a:buNone/>
                <a:defRPr/>
              </a:pPr>
              <a:r>
                <a:rPr lang="en-US" sz="2800" b="1" dirty="0" smtClean="0">
                  <a:solidFill>
                    <a:srgbClr val="C12F43"/>
                  </a:solidFill>
                  <a:latin typeface="Book Antiqua" pitchFamily="18" charset="0"/>
                </a:rPr>
                <a:t>Acknowledgements</a:t>
              </a:r>
              <a:endParaRPr lang="en-US" sz="2800" b="1" dirty="0">
                <a:solidFill>
                  <a:srgbClr val="C12F43"/>
                </a:solidFill>
                <a:latin typeface="Book Antiqua" pitchFamily="18" charset="0"/>
              </a:endParaRPr>
            </a:p>
            <a:p>
              <a:pPr eaLnBrk="1" hangingPunct="1">
                <a:spcBef>
                  <a:spcPct val="20000"/>
                </a:spcBef>
                <a:buFont typeface="Arial" pitchFamily="34" charset="0"/>
                <a:buNone/>
                <a:defRPr/>
              </a:pPr>
              <a:r>
                <a:rPr lang="en-US" sz="2800" dirty="0">
                  <a:latin typeface="Book Antiqua" charset="0"/>
                  <a:ea typeface="ＭＳ Ｐゴシック" charset="0"/>
                  <a:cs typeface="Arial" pitchFamily="34" charset="0"/>
                </a:rPr>
                <a:t>Thanks to </a:t>
              </a:r>
              <a:r>
                <a:rPr lang="en-US" sz="2800" dirty="0" err="1">
                  <a:latin typeface="Book Antiqua" charset="0"/>
                  <a:ea typeface="ＭＳ Ｐゴシック" charset="0"/>
                  <a:cs typeface="Arial" pitchFamily="34" charset="0"/>
                </a:rPr>
                <a:t>Franzo</a:t>
              </a:r>
              <a:r>
                <a:rPr lang="en-US" sz="2800" dirty="0">
                  <a:latin typeface="Book Antiqua" charset="0"/>
                  <a:ea typeface="ＭＳ Ｐゴシック" charset="0"/>
                  <a:cs typeface="Arial" pitchFamily="34" charset="0"/>
                </a:rPr>
                <a:t> Law II, Alissa </a:t>
              </a:r>
              <a:r>
                <a:rPr lang="en-US" sz="2800" dirty="0" err="1">
                  <a:latin typeface="Book Antiqua" charset="0"/>
                  <a:ea typeface="ＭＳ Ｐゴシック" charset="0"/>
                  <a:cs typeface="Arial" pitchFamily="34" charset="0"/>
                </a:rPr>
                <a:t>Schneeberg</a:t>
              </a:r>
              <a:r>
                <a:rPr lang="en-US" sz="2800" dirty="0">
                  <a:latin typeface="Book Antiqua" charset="0"/>
                  <a:ea typeface="ＭＳ Ｐゴシック" charset="0"/>
                  <a:cs typeface="Arial" pitchFamily="34" charset="0"/>
                </a:rPr>
                <a:t>, Danielle Lee, David Kaplan, Morgan Meredith, Erica Richmond, Nancy </a:t>
              </a:r>
              <a:r>
                <a:rPr lang="en-US" sz="2800" dirty="0" err="1">
                  <a:latin typeface="Book Antiqua" charset="0"/>
                  <a:ea typeface="ＭＳ Ｐゴシック" charset="0"/>
                  <a:cs typeface="Arial" pitchFamily="34" charset="0"/>
                </a:rPr>
                <a:t>Wermuth</a:t>
              </a:r>
              <a:r>
                <a:rPr lang="en-US" sz="2800" dirty="0">
                  <a:latin typeface="Book Antiqua" charset="0"/>
                  <a:ea typeface="ＭＳ Ｐゴシック" charset="0"/>
                  <a:cs typeface="Arial" pitchFamily="34" charset="0"/>
                </a:rPr>
                <a:t>, and other members of the Learning To Talk Laboratory for help with many aspects of this study. We also thank the children who participated and their parents.</a:t>
              </a:r>
            </a:p>
            <a:p>
              <a:pPr eaLnBrk="1" hangingPunct="1">
                <a:spcBef>
                  <a:spcPts val="1800"/>
                </a:spcBef>
                <a:buFont typeface="Arial" pitchFamily="34" charset="0"/>
                <a:buNone/>
                <a:defRPr/>
              </a:pPr>
              <a:r>
                <a:rPr lang="en-US" sz="2800" dirty="0">
                  <a:latin typeface="Book Antiqua" charset="0"/>
                  <a:ea typeface="ＭＳ Ｐゴシック" charset="0"/>
                  <a:cs typeface="Arial" pitchFamily="34" charset="0"/>
                </a:rPr>
                <a:t>This research was supported by NIDCD Grant R01-02932 to Jan Edwards, Mary Beckman, and Benjamin Munson and NICHD Grant P30-HD03352 to the Waisman Center</a:t>
              </a:r>
              <a:r>
                <a:rPr lang="en-US" sz="2800" dirty="0" smtClean="0">
                  <a:latin typeface="Book Antiqua" charset="0"/>
                  <a:ea typeface="ＭＳ Ｐゴシック" charset="0"/>
                  <a:cs typeface="Arial" pitchFamily="34" charset="0"/>
                </a:rPr>
                <a:t>.</a:t>
              </a:r>
            </a:p>
            <a:p>
              <a:pPr eaLnBrk="1" hangingPunct="1">
                <a:spcBef>
                  <a:spcPts val="1800"/>
                </a:spcBef>
                <a:buFont typeface="Arial" pitchFamily="34" charset="0"/>
                <a:buNone/>
                <a:defRPr/>
              </a:pPr>
              <a:endParaRPr lang="en-US" sz="2800" b="1" dirty="0" smtClean="0">
                <a:solidFill>
                  <a:srgbClr val="C12F43"/>
                </a:solidFill>
                <a:latin typeface="Book Antiqua" pitchFamily="18" charset="0"/>
              </a:endParaRPr>
            </a:p>
            <a:p>
              <a:pPr eaLnBrk="1" hangingPunct="1">
                <a:spcBef>
                  <a:spcPts val="2400"/>
                </a:spcBef>
                <a:spcAft>
                  <a:spcPts val="600"/>
                </a:spcAft>
                <a:buClr>
                  <a:srgbClr val="C12F43"/>
                </a:buClr>
                <a:defRPr/>
              </a:pPr>
              <a:r>
                <a:rPr lang="en-US" sz="2800" b="1" dirty="0" smtClean="0">
                  <a:solidFill>
                    <a:srgbClr val="C12F43"/>
                  </a:solidFill>
                  <a:latin typeface="Book Antiqua" pitchFamily="18" charset="0"/>
                </a:rPr>
                <a:t>References</a:t>
              </a:r>
              <a:endParaRPr lang="en-US" sz="2800" b="1" dirty="0">
                <a:solidFill>
                  <a:srgbClr val="C12F43"/>
                </a:solidFill>
                <a:latin typeface="Book Antiqua" pitchFamily="18" charset="0"/>
              </a:endParaRPr>
            </a:p>
            <a:p>
              <a:pPr>
                <a:spcBef>
                  <a:spcPts val="0"/>
                </a:spcBef>
                <a:spcAft>
                  <a:spcPts val="1800"/>
                </a:spcAft>
              </a:pPr>
              <a:r>
                <a:rPr lang="en-US" sz="2400" dirty="0">
                  <a:latin typeface="Book Antiqua" panose="02040602050305030304" pitchFamily="18" charset="0"/>
                </a:rPr>
                <a:t>Fernald, A., </a:t>
              </a:r>
              <a:r>
                <a:rPr lang="en-US" sz="2400" dirty="0" err="1">
                  <a:latin typeface="Book Antiqua" panose="02040602050305030304" pitchFamily="18" charset="0"/>
                </a:rPr>
                <a:t>Zangl</a:t>
              </a:r>
              <a:r>
                <a:rPr lang="en-US" sz="2400" dirty="0">
                  <a:latin typeface="Book Antiqua" panose="02040602050305030304" pitchFamily="18" charset="0"/>
                </a:rPr>
                <a:t>, R., Portillo, A. L., &amp; </a:t>
              </a:r>
              <a:r>
                <a:rPr lang="en-US" sz="2400" dirty="0" err="1">
                  <a:latin typeface="Book Antiqua" panose="02040602050305030304" pitchFamily="18" charset="0"/>
                </a:rPr>
                <a:t>Marchman</a:t>
              </a:r>
              <a:r>
                <a:rPr lang="en-US" sz="2400" dirty="0">
                  <a:latin typeface="Book Antiqua" panose="02040602050305030304" pitchFamily="18" charset="0"/>
                </a:rPr>
                <a:t>, V. A. (2008). Looking while listening: Using eye movements to monitor spoken language comprehension by infants and young children. In I. A. </a:t>
              </a:r>
              <a:r>
                <a:rPr lang="en-US" sz="2400" dirty="0" err="1">
                  <a:latin typeface="Book Antiqua" panose="02040602050305030304" pitchFamily="18" charset="0"/>
                </a:rPr>
                <a:t>Sekerina</a:t>
              </a:r>
              <a:r>
                <a:rPr lang="en-US" sz="2400" dirty="0">
                  <a:latin typeface="Book Antiqua" panose="02040602050305030304" pitchFamily="18" charset="0"/>
                </a:rPr>
                <a:t>, E. M. </a:t>
              </a:r>
              <a:r>
                <a:rPr lang="en-US" sz="2400" dirty="0" err="1">
                  <a:latin typeface="Book Antiqua" panose="02040602050305030304" pitchFamily="18" charset="0"/>
                </a:rPr>
                <a:t>Fernández</a:t>
              </a:r>
              <a:r>
                <a:rPr lang="en-US" sz="2400" dirty="0">
                  <a:latin typeface="Book Antiqua" panose="02040602050305030304" pitchFamily="18" charset="0"/>
                </a:rPr>
                <a:t>, &amp; H. </a:t>
              </a:r>
              <a:r>
                <a:rPr lang="en-US" sz="2400" dirty="0" err="1">
                  <a:latin typeface="Book Antiqua" panose="02040602050305030304" pitchFamily="18" charset="0"/>
                </a:rPr>
                <a:t>Clahsen</a:t>
              </a:r>
              <a:r>
                <a:rPr lang="en-US" sz="2400" dirty="0">
                  <a:latin typeface="Book Antiqua" panose="02040602050305030304" pitchFamily="18" charset="0"/>
                </a:rPr>
                <a:t> (Eds. &amp; Trans.), </a:t>
              </a:r>
              <a:r>
                <a:rPr lang="en-US" sz="2400" i="1" dirty="0">
                  <a:latin typeface="Book Antiqua" panose="02040602050305030304" pitchFamily="18" charset="0"/>
                </a:rPr>
                <a:t>Developmental Psycholinguistics: On-line Methods in Children’s Language Processing</a:t>
              </a:r>
              <a:r>
                <a:rPr lang="en-US" sz="2400" dirty="0">
                  <a:latin typeface="Book Antiqua" panose="02040602050305030304" pitchFamily="18" charset="0"/>
                </a:rPr>
                <a:t> (pp. 97–135). Amsterdam: John </a:t>
              </a:r>
              <a:r>
                <a:rPr lang="en-US" sz="2400" dirty="0" err="1">
                  <a:latin typeface="Book Antiqua" panose="02040602050305030304" pitchFamily="18" charset="0"/>
                </a:rPr>
                <a:t>Benjamins</a:t>
              </a:r>
              <a:r>
                <a:rPr lang="en-US" sz="2400" dirty="0">
                  <a:latin typeface="Book Antiqua" panose="02040602050305030304" pitchFamily="18" charset="0"/>
                </a:rPr>
                <a:t> Publishing Company.</a:t>
              </a:r>
            </a:p>
            <a:p>
              <a:pPr>
                <a:spcBef>
                  <a:spcPts val="0"/>
                </a:spcBef>
                <a:spcAft>
                  <a:spcPts val="1800"/>
                </a:spcAft>
              </a:pPr>
              <a:r>
                <a:rPr lang="en-US" sz="2400" dirty="0" err="1">
                  <a:latin typeface="Book Antiqua" panose="02040602050305030304" pitchFamily="18" charset="0"/>
                </a:rPr>
                <a:t>Marchman</a:t>
              </a:r>
              <a:r>
                <a:rPr lang="en-US" sz="2400" dirty="0">
                  <a:latin typeface="Book Antiqua" panose="02040602050305030304" pitchFamily="18" charset="0"/>
                </a:rPr>
                <a:t>, V. A., &amp; Fernald, A. (2008). Speed of word recognition and vocabulary knowledge in infancy predict cognitive and language outcomes in later childhood. </a:t>
              </a:r>
              <a:r>
                <a:rPr lang="en-US" sz="2400" i="1" dirty="0">
                  <a:latin typeface="Book Antiqua" panose="02040602050305030304" pitchFamily="18" charset="0"/>
                </a:rPr>
                <a:t>Developmental Science</a:t>
              </a:r>
              <a:r>
                <a:rPr lang="en-US" sz="2400" dirty="0">
                  <a:latin typeface="Book Antiqua" panose="02040602050305030304" pitchFamily="18" charset="0"/>
                </a:rPr>
                <a:t>, </a:t>
              </a:r>
              <a:r>
                <a:rPr lang="en-US" sz="2400" i="1" dirty="0">
                  <a:latin typeface="Book Antiqua" panose="02040602050305030304" pitchFamily="18" charset="0"/>
                </a:rPr>
                <a:t>11</a:t>
              </a:r>
              <a:r>
                <a:rPr lang="en-US" sz="2400" dirty="0">
                  <a:latin typeface="Book Antiqua" panose="02040602050305030304" pitchFamily="18" charset="0"/>
                </a:rPr>
                <a:t>, 9. doi:10.1111/j.1467-7687.2008.00671.x</a:t>
              </a:r>
            </a:p>
            <a:p>
              <a:pPr>
                <a:spcBef>
                  <a:spcPts val="0"/>
                </a:spcBef>
                <a:spcAft>
                  <a:spcPts val="1800"/>
                </a:spcAft>
              </a:pPr>
              <a:r>
                <a:rPr lang="en-US" sz="2400" dirty="0" err="1">
                  <a:latin typeface="Book Antiqua" panose="02040602050305030304" pitchFamily="18" charset="0"/>
                </a:rPr>
                <a:t>Swingley</a:t>
              </a:r>
              <a:r>
                <a:rPr lang="en-US" sz="2400" dirty="0">
                  <a:latin typeface="Book Antiqua" panose="02040602050305030304" pitchFamily="18" charset="0"/>
                </a:rPr>
                <a:t>, D., &amp; </a:t>
              </a:r>
              <a:r>
                <a:rPr lang="en-US" sz="2400" dirty="0" err="1">
                  <a:latin typeface="Book Antiqua" panose="02040602050305030304" pitchFamily="18" charset="0"/>
                </a:rPr>
                <a:t>Aslin</a:t>
              </a:r>
              <a:r>
                <a:rPr lang="en-US" sz="2400" dirty="0">
                  <a:latin typeface="Book Antiqua" panose="02040602050305030304" pitchFamily="18" charset="0"/>
                </a:rPr>
                <a:t>, R. N. (2000). Spoken word recognition and lexical representation in very young children. </a:t>
              </a:r>
              <a:r>
                <a:rPr lang="en-US" sz="2400" i="1" dirty="0">
                  <a:latin typeface="Book Antiqua" panose="02040602050305030304" pitchFamily="18" charset="0"/>
                </a:rPr>
                <a:t>Cognition</a:t>
              </a:r>
              <a:r>
                <a:rPr lang="en-US" sz="2400" dirty="0">
                  <a:latin typeface="Book Antiqua" panose="02040602050305030304" pitchFamily="18" charset="0"/>
                </a:rPr>
                <a:t>, </a:t>
              </a:r>
              <a:r>
                <a:rPr lang="en-US" sz="2400" i="1" dirty="0">
                  <a:latin typeface="Book Antiqua" panose="02040602050305030304" pitchFamily="18" charset="0"/>
                </a:rPr>
                <a:t>76</a:t>
              </a:r>
              <a:r>
                <a:rPr lang="en-US" sz="2400" dirty="0">
                  <a:latin typeface="Book Antiqua" panose="02040602050305030304" pitchFamily="18" charset="0"/>
                </a:rPr>
                <a:t>, 147–166. doi:10.1016/s0010-0277(00)00081-0</a:t>
              </a:r>
            </a:p>
            <a:p>
              <a:pPr>
                <a:spcBef>
                  <a:spcPts val="0"/>
                </a:spcBef>
                <a:spcAft>
                  <a:spcPts val="1800"/>
                </a:spcAft>
              </a:pPr>
              <a:r>
                <a:rPr lang="en-US" sz="2400" dirty="0">
                  <a:latin typeface="Book Antiqua" panose="02040602050305030304" pitchFamily="18" charset="0"/>
                </a:rPr>
                <a:t>White, K. S., &amp; Morgan, J. L. (2008). Sub-segmental detail in early lexical representations. </a:t>
              </a:r>
              <a:r>
                <a:rPr lang="en-US" sz="2400" i="1" dirty="0">
                  <a:latin typeface="Book Antiqua" panose="02040602050305030304" pitchFamily="18" charset="0"/>
                </a:rPr>
                <a:t>Journal of Memory and Language</a:t>
              </a:r>
              <a:r>
                <a:rPr lang="en-US" sz="2400" dirty="0">
                  <a:latin typeface="Book Antiqua" panose="02040602050305030304" pitchFamily="18" charset="0"/>
                </a:rPr>
                <a:t>, </a:t>
              </a:r>
              <a:r>
                <a:rPr lang="en-US" sz="2400" i="1" dirty="0">
                  <a:latin typeface="Book Antiqua" panose="02040602050305030304" pitchFamily="18" charset="0"/>
                </a:rPr>
                <a:t>59</a:t>
              </a:r>
              <a:r>
                <a:rPr lang="en-US" sz="2400" dirty="0">
                  <a:latin typeface="Book Antiqua" panose="02040602050305030304" pitchFamily="18" charset="0"/>
                </a:rPr>
                <a:t>, 114–132. </a:t>
              </a:r>
              <a:r>
                <a:rPr lang="en-US" sz="2400" dirty="0" smtClean="0">
                  <a:latin typeface="Book Antiqua" panose="02040602050305030304" pitchFamily="18" charset="0"/>
                </a:rPr>
                <a:t>doi:10.1016/j.jml.2008.03.001</a:t>
              </a:r>
            </a:p>
            <a:p>
              <a:pPr eaLnBrk="1" hangingPunct="1">
                <a:spcBef>
                  <a:spcPts val="2400"/>
                </a:spcBef>
                <a:spcAft>
                  <a:spcPts val="600"/>
                </a:spcAft>
                <a:buClr>
                  <a:srgbClr val="C12F43"/>
                </a:buClr>
                <a:defRPr/>
              </a:pPr>
              <a:r>
                <a:rPr lang="en-US" sz="2800" b="1" dirty="0">
                  <a:solidFill>
                    <a:srgbClr val="C12F43"/>
                  </a:solidFill>
                  <a:latin typeface="Book Antiqua" pitchFamily="18" charset="0"/>
                </a:rPr>
                <a:t>Reproducible Research!</a:t>
              </a:r>
            </a:p>
            <a:p>
              <a:pPr eaLnBrk="1" hangingPunct="1">
                <a:spcBef>
                  <a:spcPts val="1800"/>
                </a:spcBef>
                <a:defRPr/>
              </a:pPr>
              <a:r>
                <a:rPr lang="en-US" sz="2400" dirty="0">
                  <a:latin typeface="Book Antiqua" charset="0"/>
                  <a:ea typeface="ＭＳ Ｐゴシック" charset="0"/>
                  <a:cs typeface="Arial" pitchFamily="34" charset="0"/>
                </a:rPr>
                <a:t>Data-set and supporting R scripts available on</a:t>
              </a:r>
              <a:r>
                <a:rPr lang="en-US" sz="2400" dirty="0" smtClean="0">
                  <a:latin typeface="Book Antiqua" charset="0"/>
                  <a:ea typeface="ＭＳ Ｐゴシック" charset="0"/>
                  <a:cs typeface="Arial" pitchFamily="34" charset="0"/>
                </a:rPr>
                <a:t> </a:t>
              </a:r>
              <a:br>
                <a:rPr lang="en-US" sz="2400" dirty="0" smtClean="0">
                  <a:latin typeface="Book Antiqua" charset="0"/>
                  <a:ea typeface="ＭＳ Ｐゴシック" charset="0"/>
                  <a:cs typeface="Arial" pitchFamily="34" charset="0"/>
                </a:rPr>
              </a:br>
              <a:r>
                <a:rPr lang="en-US" sz="2400" dirty="0" err="1" smtClean="0">
                  <a:latin typeface="Book Antiqua" charset="0"/>
                  <a:ea typeface="ＭＳ Ｐゴシック" charset="0"/>
                  <a:cs typeface="Arial" pitchFamily="34" charset="0"/>
                </a:rPr>
                <a:t>github.com</a:t>
              </a:r>
              <a:r>
                <a:rPr lang="en-US" sz="2400" dirty="0" err="1">
                  <a:latin typeface="Book Antiqua" charset="0"/>
                  <a:ea typeface="ＭＳ Ｐゴシック" charset="0"/>
                  <a:cs typeface="Arial" pitchFamily="34" charset="0"/>
                </a:rPr>
                <a:t>/tjmahr/LatencyPoster</a:t>
              </a:r>
              <a:endParaRPr lang="en-US" sz="2400" dirty="0">
                <a:latin typeface="Book Antiqua" charset="0"/>
                <a:ea typeface="ＭＳ Ｐゴシック" charset="0"/>
                <a:cs typeface="Arial" pitchFamily="34" charset="0"/>
              </a:endParaRPr>
            </a:p>
            <a:p>
              <a:r>
                <a:rPr lang="en-US" sz="2400" dirty="0"/>
                <a:t> </a:t>
              </a:r>
            </a:p>
            <a:p>
              <a:pPr>
                <a:spcBef>
                  <a:spcPts val="0"/>
                </a:spcBef>
                <a:spcAft>
                  <a:spcPts val="1800"/>
                </a:spcAft>
              </a:pPr>
              <a:endParaRPr lang="en-US" sz="2400" dirty="0">
                <a:latin typeface="Book Antiqua" panose="02040602050305030304" pitchFamily="18" charset="0"/>
              </a:endParaRPr>
            </a:p>
            <a:p>
              <a:pPr>
                <a:spcBef>
                  <a:spcPts val="0"/>
                </a:spcBef>
                <a:spcAft>
                  <a:spcPts val="1800"/>
                </a:spcAft>
              </a:pPr>
              <a:endParaRPr lang="en-US" sz="2400" dirty="0">
                <a:latin typeface="Book Antiqua" panose="02040602050305030304" pitchFamily="18" charset="0"/>
              </a:endParaRPr>
            </a:p>
            <a:p>
              <a:pPr eaLnBrk="1" hangingPunct="1">
                <a:spcBef>
                  <a:spcPct val="20000"/>
                </a:spcBef>
                <a:buFont typeface="Arial" pitchFamily="34" charset="0"/>
                <a:buNone/>
                <a:defRPr/>
              </a:pPr>
              <a:endParaRPr lang="en-US" sz="2800" dirty="0" smtClean="0">
                <a:latin typeface="Book Antiqua" charset="0"/>
                <a:ea typeface="ＭＳ Ｐゴシック" charset="0"/>
                <a:cs typeface="Arial" pitchFamily="34" charset="0"/>
              </a:endParaRPr>
            </a:p>
            <a:p>
              <a:pPr eaLnBrk="1" hangingPunct="1">
                <a:spcBef>
                  <a:spcPct val="20000"/>
                </a:spcBef>
                <a:buFont typeface="Arial" pitchFamily="34" charset="0"/>
                <a:buNone/>
                <a:defRPr/>
              </a:pPr>
              <a:endParaRPr lang="en-US" sz="2800" dirty="0" smtClean="0">
                <a:latin typeface="Book Antiqua" pitchFamily="18" charset="0"/>
                <a:cs typeface="Arial" pitchFamily="34" charset="0"/>
              </a:endParaRPr>
            </a:p>
          </p:txBody>
        </p:sp>
        <p:pic>
          <p:nvPicPr>
            <p:cNvPr id="88" name="Picture"/>
            <p:cNvPicPr/>
            <p:nvPr/>
          </p:nvPicPr>
          <p:blipFill>
            <a:blip r:embed="rId15"/>
            <a:stretch>
              <a:fillRect/>
            </a:stretch>
          </p:blipFill>
          <p:spPr bwMode="auto">
            <a:xfrm>
              <a:off x="47167800" y="33070800"/>
              <a:ext cx="1954217" cy="1954217"/>
            </a:xfrm>
            <a:prstGeom prst="rect">
              <a:avLst/>
            </a:prstGeom>
            <a:noFill/>
            <a:ln w="9525">
              <a:noFill/>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5593</TotalTime>
  <Words>1342</Words>
  <Application>Microsoft Office PowerPoint</Application>
  <PresentationFormat>Custom</PresentationFormat>
  <Paragraphs>250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Franzo Law II</dc:creator>
  <cp:lastModifiedBy>Tristan Jay Mahr</cp:lastModifiedBy>
  <cp:revision>264</cp:revision>
  <dcterms:created xsi:type="dcterms:W3CDTF">2013-06-07T19:34:17Z</dcterms:created>
  <dcterms:modified xsi:type="dcterms:W3CDTF">2013-06-10T18:32:16Z</dcterms:modified>
</cp:coreProperties>
</file>