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06" r:id="rId18"/>
    <p:sldId id="1297" r:id="rId19"/>
    <p:sldId id="1288" r:id="rId20"/>
    <p:sldId id="1249" r:id="rId21"/>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13264"/>
    <a:srgbClr val="841910"/>
    <a:srgbClr val="DFDDFB"/>
    <a:srgbClr val="213164"/>
    <a:srgbClr val="213163"/>
    <a:srgbClr val="E3E1FB"/>
    <a:srgbClr val="FFAB40"/>
    <a:srgbClr val="FFFF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15" d="100"/>
          <a:sy n="115" d="100"/>
        </p:scale>
        <p:origin x="778"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b="0" i="0" u="none" strike="noStrike" cap="none" dirty="0" err="1">
                <a:solidFill>
                  <a:schemeClr val="tx1"/>
                </a:solidFill>
                <a:latin typeface="Arial"/>
                <a:ea typeface="Arial"/>
                <a:cs typeface="Arial"/>
                <a:sym typeface="Arial"/>
              </a:rPr>
              <a:t>MANOJ</a:t>
            </a:r>
            <a:r>
              <a:rPr lang="en-US" sz="1100" b="0" i="0" u="none" strike="noStrike" cap="none" dirty="0">
                <a:solidFill>
                  <a:schemeClr val="tx1"/>
                </a:solidFill>
                <a:latin typeface="Arial"/>
                <a:ea typeface="Arial"/>
                <a:cs typeface="Arial"/>
                <a:sym typeface="Arial"/>
              </a:rPr>
              <a:t> T</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950821104025</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IN" sz="1100" b="0" i="0" u="none" strike="noStrike" cap="none" dirty="0">
                <a:solidFill>
                  <a:schemeClr val="tx1"/>
                </a:solidFill>
                <a:latin typeface="Arial"/>
                <a:ea typeface="Arial"/>
                <a:cs typeface="Arial"/>
                <a:sym typeface="Arial"/>
              </a:rPr>
              <a:t>G</a:t>
            </a:r>
            <a:r>
              <a:rPr lang="en-US" sz="1100" b="0" i="0" u="none" strike="noStrike" cap="none" dirty="0" err="1">
                <a:solidFill>
                  <a:schemeClr val="tx1"/>
                </a:solidFill>
                <a:latin typeface="Arial"/>
                <a:ea typeface="Arial"/>
                <a:cs typeface="Arial"/>
                <a:sym typeface="Arial"/>
              </a:rPr>
              <a:t>overnment</a:t>
            </a:r>
            <a:r>
              <a:rPr lang="en-US" sz="1100" b="0" i="0" u="none" strike="noStrike" cap="none" dirty="0">
                <a:solidFill>
                  <a:schemeClr val="tx1"/>
                </a:solidFill>
                <a:latin typeface="Arial"/>
                <a:ea typeface="Arial"/>
                <a:cs typeface="Arial"/>
                <a:sym typeface="Arial"/>
              </a:rPr>
              <a:t> College of</a:t>
            </a:r>
            <a:r>
              <a:rPr lang="en-US" sz="1100" dirty="0">
                <a:solidFill>
                  <a:schemeClr val="tx1"/>
                </a:solidFill>
              </a:rPr>
              <a:t> Engineering, Tirunelveli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Poll-List-Page</a:t>
            </a:r>
          </a:p>
        </p:txBody>
      </p:sp>
      <p:pic>
        <p:nvPicPr>
          <p:cNvPr id="4" name="Picture 3">
            <a:extLst>
              <a:ext uri="{FF2B5EF4-FFF2-40B4-BE49-F238E27FC236}">
                <a16:creationId xmlns:a16="http://schemas.microsoft.com/office/drawing/2014/main" id="{BD77CFEB-A009-4BB1-8755-80B18B4E0D77}"/>
              </a:ext>
            </a:extLst>
          </p:cNvPr>
          <p:cNvPicPr>
            <a:picLocks noChangeAspect="1"/>
          </p:cNvPicPr>
          <p:nvPr/>
        </p:nvPicPr>
        <p:blipFill>
          <a:blip r:embed="rId2"/>
          <a:stretch>
            <a:fillRect/>
          </a:stretch>
        </p:blipFill>
        <p:spPr>
          <a:xfrm>
            <a:off x="1503896" y="1267649"/>
            <a:ext cx="6135757" cy="345136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Voting-Page</a:t>
            </a:r>
          </a:p>
        </p:txBody>
      </p:sp>
      <p:pic>
        <p:nvPicPr>
          <p:cNvPr id="4" name="Picture 3">
            <a:extLst>
              <a:ext uri="{FF2B5EF4-FFF2-40B4-BE49-F238E27FC236}">
                <a16:creationId xmlns:a16="http://schemas.microsoft.com/office/drawing/2014/main" id="{A6AB70CB-097D-47B1-BE33-BA0CE8CE61AC}"/>
              </a:ext>
            </a:extLst>
          </p:cNvPr>
          <p:cNvPicPr>
            <a:picLocks noChangeAspect="1"/>
          </p:cNvPicPr>
          <p:nvPr/>
        </p:nvPicPr>
        <p:blipFill>
          <a:blip r:embed="rId2"/>
          <a:stretch>
            <a:fillRect/>
          </a:stretch>
        </p:blipFill>
        <p:spPr>
          <a:xfrm>
            <a:off x="1517374" y="1187231"/>
            <a:ext cx="6291244" cy="353882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Result-Page</a:t>
            </a:r>
          </a:p>
        </p:txBody>
      </p:sp>
      <p:pic>
        <p:nvPicPr>
          <p:cNvPr id="4" name="Picture 3">
            <a:extLst>
              <a:ext uri="{FF2B5EF4-FFF2-40B4-BE49-F238E27FC236}">
                <a16:creationId xmlns:a16="http://schemas.microsoft.com/office/drawing/2014/main" id="{8DCB1C66-5B42-4654-BAC4-9CB11D70E9BF}"/>
              </a:ext>
            </a:extLst>
          </p:cNvPr>
          <p:cNvPicPr>
            <a:picLocks noChangeAspect="1"/>
          </p:cNvPicPr>
          <p:nvPr/>
        </p:nvPicPr>
        <p:blipFill>
          <a:blip r:embed="rId2"/>
          <a:stretch>
            <a:fillRect/>
          </a:stretch>
        </p:blipFill>
        <p:spPr>
          <a:xfrm>
            <a:off x="1570383" y="1267649"/>
            <a:ext cx="6102626" cy="343272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Admin-Login-Page</a:t>
            </a:r>
          </a:p>
        </p:txBody>
      </p:sp>
      <p:pic>
        <p:nvPicPr>
          <p:cNvPr id="4" name="Picture 3">
            <a:extLst>
              <a:ext uri="{FF2B5EF4-FFF2-40B4-BE49-F238E27FC236}">
                <a16:creationId xmlns:a16="http://schemas.microsoft.com/office/drawing/2014/main" id="{7F503C58-19E5-4077-A4C2-D15466452792}"/>
              </a:ext>
            </a:extLst>
          </p:cNvPr>
          <p:cNvPicPr>
            <a:picLocks noChangeAspect="1"/>
          </p:cNvPicPr>
          <p:nvPr/>
        </p:nvPicPr>
        <p:blipFill>
          <a:blip r:embed="rId2"/>
          <a:stretch>
            <a:fillRect/>
          </a:stretch>
        </p:blipFill>
        <p:spPr>
          <a:xfrm>
            <a:off x="1656521" y="1235347"/>
            <a:ext cx="6109251" cy="3436454"/>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9A60C8-43B6-41E4-9FC4-F7BD42848A26}"/>
              </a:ext>
            </a:extLst>
          </p:cNvPr>
          <p:cNvSpPr>
            <a:spLocks noGrp="1"/>
          </p:cNvSpPr>
          <p:nvPr>
            <p:ph type="title"/>
          </p:nvPr>
        </p:nvSpPr>
        <p:spPr>
          <a:xfrm>
            <a:off x="628560" y="618066"/>
            <a:ext cx="7886430" cy="649583"/>
          </a:xfrm>
        </p:spPr>
        <p:txBody>
          <a:bodyPr/>
          <a:lstStyle/>
          <a:p>
            <a:pPr algn="ctr"/>
            <a:r>
              <a:rPr lang="en-US" b="1" dirty="0"/>
              <a:t>Add-Poll-Page</a:t>
            </a:r>
          </a:p>
        </p:txBody>
      </p:sp>
      <p:pic>
        <p:nvPicPr>
          <p:cNvPr id="9" name="Picture 8">
            <a:extLst>
              <a:ext uri="{FF2B5EF4-FFF2-40B4-BE49-F238E27FC236}">
                <a16:creationId xmlns:a16="http://schemas.microsoft.com/office/drawing/2014/main" id="{05468645-4684-4798-A9C9-A23FA6A3EA53}"/>
              </a:ext>
            </a:extLst>
          </p:cNvPr>
          <p:cNvPicPr>
            <a:picLocks noChangeAspect="1"/>
          </p:cNvPicPr>
          <p:nvPr/>
        </p:nvPicPr>
        <p:blipFill>
          <a:blip r:embed="rId2"/>
          <a:stretch>
            <a:fillRect/>
          </a:stretch>
        </p:blipFill>
        <p:spPr>
          <a:xfrm>
            <a:off x="1480566" y="1172817"/>
            <a:ext cx="6182868" cy="3477863"/>
          </a:xfrm>
          <a:prstGeom prst="rect">
            <a:avLst/>
          </a:prstGeom>
        </p:spPr>
      </p:pic>
    </p:spTree>
    <p:extLst>
      <p:ext uri="{BB962C8B-B14F-4D97-AF65-F5344CB8AC3E}">
        <p14:creationId xmlns:p14="http://schemas.microsoft.com/office/powerpoint/2010/main" val="4016423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Google Shape;70;p13">
            <a:extLst>
              <a:ext uri="{FF2B5EF4-FFF2-40B4-BE49-F238E27FC236}">
                <a16:creationId xmlns:a16="http://schemas.microsoft.com/office/drawing/2014/main" id="{B725AB58-5910-4A4C-81C9-AC9C235535AE}"/>
              </a:ext>
            </a:extLst>
          </p:cNvPr>
          <p:cNvSpPr txBox="1"/>
          <p:nvPr/>
        </p:nvSpPr>
        <p:spPr>
          <a:xfrm>
            <a:off x="596348" y="1121160"/>
            <a:ext cx="7712765" cy="3785611"/>
          </a:xfrm>
          <a:prstGeom prst="rect">
            <a:avLst/>
          </a:prstGeom>
          <a:noFill/>
          <a:ln>
            <a:noFill/>
          </a:ln>
        </p:spPr>
        <p:txBody>
          <a:bodyPr spcFirstLastPara="1" wrap="square" lIns="91425" tIns="45700" rIns="91425" bIns="45700" anchor="t" anchorCtr="0">
            <a:spAutoFit/>
          </a:bodyPr>
          <a:lstStyle/>
          <a:p>
            <a:pPr marL="285750" lvl="0" indent="-285750">
              <a:buFont typeface="Arial" panose="020B0604020202020204" pitchFamily="34" charset="0"/>
              <a:buChar char="•"/>
            </a:pPr>
            <a:r>
              <a:rPr lang="en-IN" sz="1600" b="1" dirty="0">
                <a:solidFill>
                  <a:schemeClr val="tx1"/>
                </a:solidFill>
              </a:rPr>
              <a:t>Blockchain Integration: </a:t>
            </a:r>
            <a:r>
              <a:rPr lang="en-IN" sz="1600" dirty="0">
                <a:solidFill>
                  <a:schemeClr val="tx1"/>
                </a:solidFill>
              </a:rPr>
              <a:t>Explore the integration of blockchain technology to enhance the security and transparency of the voting process. Blockchain can provide immutable and decentralized storage of voting records, reducing the risk of tampering and fraud.</a:t>
            </a:r>
          </a:p>
          <a:p>
            <a:pPr lvl="0"/>
            <a:endParaRPr lang="en-IN" sz="1600" dirty="0">
              <a:solidFill>
                <a:schemeClr val="tx1"/>
              </a:solidFill>
            </a:endParaRPr>
          </a:p>
          <a:p>
            <a:pPr marL="285750" lvl="0" indent="-285750">
              <a:buFont typeface="Arial" panose="020B0604020202020204" pitchFamily="34" charset="0"/>
              <a:buChar char="•"/>
            </a:pPr>
            <a:r>
              <a:rPr lang="en-IN" sz="1600" b="1" dirty="0">
                <a:solidFill>
                  <a:schemeClr val="tx1"/>
                </a:solidFill>
              </a:rPr>
              <a:t>Mobile Application:</a:t>
            </a:r>
            <a:r>
              <a:rPr lang="en-IN" sz="1600" dirty="0">
                <a:solidFill>
                  <a:schemeClr val="tx1"/>
                </a:solidFill>
              </a:rPr>
              <a:t> Develop a mobile application companion to the web platform, allowing voters to conveniently cast their ballots from their smartphones or tablets. This would improve accessibility and cater to users who prefer mobile devices over desktop computers.</a:t>
            </a:r>
          </a:p>
          <a:p>
            <a:pPr marL="285750" lvl="0" indent="-285750">
              <a:buFont typeface="Arial" panose="020B0604020202020204" pitchFamily="34" charset="0"/>
              <a:buChar char="•"/>
            </a:pPr>
            <a:endParaRPr lang="en-IN" sz="1600" dirty="0">
              <a:solidFill>
                <a:schemeClr val="tx1"/>
              </a:solidFill>
            </a:endParaRPr>
          </a:p>
          <a:p>
            <a:pPr marL="285750" lvl="0" indent="-285750">
              <a:buFont typeface="Arial" panose="020B0604020202020204" pitchFamily="34" charset="0"/>
              <a:buChar char="•"/>
            </a:pPr>
            <a:r>
              <a:rPr lang="en-IN" sz="1600" b="1" dirty="0">
                <a:solidFill>
                  <a:schemeClr val="tx1"/>
                </a:solidFill>
              </a:rPr>
              <a:t>Multi-factor Authentication (MFA):</a:t>
            </a:r>
            <a:r>
              <a:rPr lang="en-IN" sz="1600" dirty="0">
                <a:solidFill>
                  <a:schemeClr val="tx1"/>
                </a:solidFill>
              </a:rPr>
              <a:t> Implement additional layers of security by integrating MFA methods such as SMS-based verification, email confirmation, or biometric authentication. This would further enhance the authentication process and safeguard against unauthorized access.</a:t>
            </a:r>
          </a:p>
          <a:p>
            <a:pPr marL="285750" lvl="0" indent="-285750">
              <a:buFont typeface="Arial" panose="020B0604020202020204" pitchFamily="34" charset="0"/>
              <a:buChar char="•"/>
            </a:pPr>
            <a:endParaRPr lang="en-US" sz="1600" b="0"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Google Shape;70;p13">
            <a:extLst>
              <a:ext uri="{FF2B5EF4-FFF2-40B4-BE49-F238E27FC236}">
                <a16:creationId xmlns:a16="http://schemas.microsoft.com/office/drawing/2014/main" id="{16271647-08C1-4250-A467-27692B868A6A}"/>
              </a:ext>
            </a:extLst>
          </p:cNvPr>
          <p:cNvSpPr txBox="1"/>
          <p:nvPr/>
        </p:nvSpPr>
        <p:spPr>
          <a:xfrm>
            <a:off x="596348" y="1121160"/>
            <a:ext cx="7712765" cy="1815841"/>
          </a:xfrm>
          <a:prstGeom prst="rect">
            <a:avLst/>
          </a:prstGeom>
          <a:noFill/>
          <a:ln>
            <a:noFill/>
          </a:ln>
        </p:spPr>
        <p:txBody>
          <a:bodyPr spcFirstLastPara="1" wrap="square" lIns="91425" tIns="45700" rIns="91425" bIns="45700" anchor="t" anchorCtr="0">
            <a:spAutoFit/>
          </a:bodyPr>
          <a:lstStyle/>
          <a:p>
            <a:pPr lvl="0"/>
            <a:r>
              <a:rPr lang="en-IN" sz="1600" dirty="0">
                <a:solidFill>
                  <a:schemeClr val="tx1"/>
                </a:solidFill>
              </a:rPr>
              <a:t>The Voting Application developed on the Django Framework represents a significant advancement in modernizing the electoral process. Leveraging Django's robust features, the application ensures a secure and user-friendly platform for voters. Integrating blockchain technology enhances transparency, while a mobile app companion increases accessibility. Multi-factor authentication further secures the process. With continued innovation, this application has the potential to redefine democracy, fostering trust and participation in elections globally.</a:t>
            </a:r>
            <a:endParaRPr lang="en-US" sz="1600" b="0" i="0" u="none" strike="noStrike" cap="none" dirty="0">
              <a:solidFill>
                <a:schemeClr val="tx1"/>
              </a:solidFill>
              <a:latin typeface="Arial"/>
              <a:ea typeface="Arial"/>
              <a:cs typeface="Arial"/>
              <a:sym typeface="Arial"/>
            </a:endParaRPr>
          </a:p>
        </p:txBody>
      </p:sp>
      <p:sp>
        <p:nvSpPr>
          <p:cNvPr id="7" name="Google Shape;61;g5fab984687_2_0">
            <a:extLst>
              <a:ext uri="{FF2B5EF4-FFF2-40B4-BE49-F238E27FC236}">
                <a16:creationId xmlns:a16="http://schemas.microsoft.com/office/drawing/2014/main" id="{1466A277-D604-4117-B3BD-E0C133E2783F}"/>
              </a:ext>
            </a:extLst>
          </p:cNvPr>
          <p:cNvSpPr txBox="1">
            <a:spLocks/>
          </p:cNvSpPr>
          <p:nvPr/>
        </p:nvSpPr>
        <p:spPr>
          <a:xfrm>
            <a:off x="138652" y="4713110"/>
            <a:ext cx="169677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solidFill>
                  <a:srgbClr val="0000FF"/>
                </a:solidFill>
              </a:rPr>
              <a:t>Original Content</a:t>
            </a: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bg1"/>
                </a:solidFill>
                <a:latin typeface="+mj-lt"/>
              </a:rPr>
              <a:t>Abstract | Problem Statement | Project Overview |</a:t>
            </a:r>
            <a:r>
              <a:rPr lang="en-US" sz="1600" dirty="0">
                <a:solidFill>
                  <a:schemeClr val="bg1"/>
                </a:solidFill>
                <a:latin typeface="+mj-lt"/>
                <a:ea typeface="+mn-lt"/>
                <a:cs typeface="Poppins"/>
              </a:rPr>
              <a:t> Proposed </a:t>
            </a:r>
            <a:r>
              <a:rPr lang="en-US" sz="1600" dirty="0">
                <a:solidFill>
                  <a:schemeClr val="bg1"/>
                </a:solidFill>
                <a:latin typeface="+mj-lt"/>
                <a:ea typeface="+mn-lt"/>
                <a:cs typeface="+mn-lt"/>
              </a:rPr>
              <a:t>Solution </a:t>
            </a:r>
            <a:r>
              <a:rPr lang="en-US" sz="1600" dirty="0">
                <a:solidFill>
                  <a:schemeClr val="bg1"/>
                </a:solidFill>
                <a:latin typeface="+mj-lt"/>
              </a:rPr>
              <a:t>| </a:t>
            </a:r>
            <a:r>
              <a:rPr lang="en-US" sz="1600" dirty="0">
                <a:solidFill>
                  <a:schemeClr val="bg1"/>
                </a:solidFill>
                <a:latin typeface="+mj-lt"/>
                <a:ea typeface="+mn-lt"/>
                <a:cs typeface="Poppins"/>
              </a:rPr>
              <a:t>Technology Used</a:t>
            </a:r>
            <a:r>
              <a:rPr lang="en-US" sz="1600" dirty="0">
                <a:solidFill>
                  <a:schemeClr val="bg1"/>
                </a:solidFill>
                <a:latin typeface="+mj-lt"/>
              </a:rPr>
              <a:t> | Modelling &amp; Results </a:t>
            </a:r>
            <a:r>
              <a:rPr lang="en-US" sz="1600" dirty="0">
                <a:solidFill>
                  <a:schemeClr val="bg1"/>
                </a:solidFill>
                <a:latin typeface="+mj-lt"/>
                <a:ea typeface="+mn-lt"/>
                <a:cs typeface="+mn-lt"/>
              </a:rPr>
              <a:t>| Conclusion </a:t>
            </a:r>
            <a:endParaRPr lang="en-US" sz="1600" dirty="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169677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solidFill>
                  <a:srgbClr val="0000FF"/>
                </a:solidFill>
              </a:rPr>
              <a:t>Original Content</a:t>
            </a:r>
          </a:p>
        </p:txBody>
      </p:sp>
      <p:sp>
        <p:nvSpPr>
          <p:cNvPr id="2" name="Rectangle 1">
            <a:extLst>
              <a:ext uri="{FF2B5EF4-FFF2-40B4-BE49-F238E27FC236}">
                <a16:creationId xmlns:a16="http://schemas.microsoft.com/office/drawing/2014/main" id="{EA972171-11EF-4E26-931D-9614D8234CB0}"/>
              </a:ext>
            </a:extLst>
          </p:cNvPr>
          <p:cNvSpPr/>
          <p:nvPr/>
        </p:nvSpPr>
        <p:spPr>
          <a:xfrm>
            <a:off x="4151051" y="2417862"/>
            <a:ext cx="841897" cy="307777"/>
          </a:xfrm>
          <a:prstGeom prst="rect">
            <a:avLst/>
          </a:prstGeom>
        </p:spPr>
        <p:txBody>
          <a:bodyPr wrap="none">
            <a:spAutoFit/>
          </a:bodyPr>
          <a:lstStyle/>
          <a:p>
            <a:r>
              <a:rPr lang="en-US" dirty="0">
                <a:solidFill>
                  <a:schemeClr val="bg1"/>
                </a:solidFill>
              </a:rPr>
              <a:t>Abstract</a:t>
            </a:r>
            <a:endParaRPr lang="en-US" dirty="0"/>
          </a:p>
        </p:txBody>
      </p:sp>
      <p:sp>
        <p:nvSpPr>
          <p:cNvPr id="7" name="Google Shape;70;p13">
            <a:extLst>
              <a:ext uri="{FF2B5EF4-FFF2-40B4-BE49-F238E27FC236}">
                <a16:creationId xmlns:a16="http://schemas.microsoft.com/office/drawing/2014/main" id="{A89D9033-CB1B-4A09-872A-BE135EE51A0C}"/>
              </a:ext>
            </a:extLst>
          </p:cNvPr>
          <p:cNvSpPr txBox="1"/>
          <p:nvPr/>
        </p:nvSpPr>
        <p:spPr>
          <a:xfrm>
            <a:off x="583096" y="1224383"/>
            <a:ext cx="7712765" cy="2800726"/>
          </a:xfrm>
          <a:prstGeom prst="rect">
            <a:avLst/>
          </a:prstGeom>
          <a:noFill/>
          <a:ln>
            <a:noFill/>
          </a:ln>
        </p:spPr>
        <p:txBody>
          <a:bodyPr spcFirstLastPara="1" wrap="square" lIns="91425" tIns="45700" rIns="91425" bIns="45700" anchor="t" anchorCtr="0">
            <a:spAutoFit/>
          </a:bodyPr>
          <a:lstStyle/>
          <a:p>
            <a:pPr marL="285750" lvl="0" indent="-285750">
              <a:buFont typeface="Arial" panose="020B0604020202020204" pitchFamily="34" charset="0"/>
              <a:buChar char="•"/>
            </a:pPr>
            <a:r>
              <a:rPr lang="en-IN" sz="1600" dirty="0">
                <a:solidFill>
                  <a:schemeClr val="tx1"/>
                </a:solidFill>
              </a:rPr>
              <a:t>The abstract provides a concise summary of your project, highlighting its objectives, methods, and key findings.</a:t>
            </a:r>
          </a:p>
          <a:p>
            <a:pPr lvl="0"/>
            <a:endParaRPr lang="en-IN" sz="1600" dirty="0">
              <a:solidFill>
                <a:schemeClr val="tx1"/>
              </a:solidFill>
            </a:endParaRPr>
          </a:p>
          <a:p>
            <a:pPr marL="285750" lvl="0" indent="-285750">
              <a:buFont typeface="Arial" panose="020B0604020202020204" pitchFamily="34" charset="0"/>
              <a:buChar char="•"/>
            </a:pPr>
            <a:r>
              <a:rPr lang="en-IN" sz="1600" dirty="0">
                <a:solidFill>
                  <a:schemeClr val="tx1"/>
                </a:solidFill>
              </a:rPr>
              <a:t>This project aims to develop a digital voting application using the Django framework to address the inefficiencies and security concerns of traditional voting systems.</a:t>
            </a:r>
          </a:p>
          <a:p>
            <a:pPr marL="285750" lvl="0" indent="-285750">
              <a:buFont typeface="Arial" panose="020B0604020202020204" pitchFamily="34" charset="0"/>
              <a:buChar char="•"/>
            </a:pPr>
            <a:endParaRPr lang="en-IN" sz="1600" dirty="0">
              <a:solidFill>
                <a:schemeClr val="tx1"/>
              </a:solidFill>
            </a:endParaRPr>
          </a:p>
          <a:p>
            <a:pPr marL="285750" lvl="0" indent="-285750">
              <a:buFont typeface="Arial" panose="020B0604020202020204" pitchFamily="34" charset="0"/>
              <a:buChar char="•"/>
            </a:pPr>
            <a:r>
              <a:rPr lang="en-IN" sz="1600" dirty="0">
                <a:solidFill>
                  <a:schemeClr val="tx1"/>
                </a:solidFill>
              </a:rPr>
              <a:t>By leveraging Django's robust features for web development and security, the application provides a user-friendly interface for voters to cast their votes securely and efficiently.</a:t>
            </a:r>
          </a:p>
          <a:p>
            <a:pPr marL="285750" lvl="0" indent="-285750">
              <a:buFont typeface="Arial" panose="020B0604020202020204" pitchFamily="34" charset="0"/>
              <a:buChar char="•"/>
            </a:pPr>
            <a:endParaRPr lang="en-US" sz="1600" b="0" i="0" u="none" strike="noStrike" cap="none" dirty="0">
              <a:solidFill>
                <a:schemeClr val="tx1"/>
              </a:solidFill>
              <a:latin typeface="Arial"/>
              <a:ea typeface="Arial"/>
              <a:cs typeface="Arial"/>
              <a:sym typeface="Arial"/>
            </a:endParaRP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5" name="Google Shape;70;p13">
            <a:extLst>
              <a:ext uri="{FF2B5EF4-FFF2-40B4-BE49-F238E27FC236}">
                <a16:creationId xmlns:a16="http://schemas.microsoft.com/office/drawing/2014/main" id="{36202136-0E85-4F73-9B0A-E755CAA3B3F1}"/>
              </a:ext>
            </a:extLst>
          </p:cNvPr>
          <p:cNvSpPr txBox="1"/>
          <p:nvPr/>
        </p:nvSpPr>
        <p:spPr>
          <a:xfrm>
            <a:off x="583096" y="1224383"/>
            <a:ext cx="7712765" cy="1815841"/>
          </a:xfrm>
          <a:prstGeom prst="rect">
            <a:avLst/>
          </a:prstGeom>
          <a:noFill/>
          <a:ln>
            <a:noFill/>
          </a:ln>
        </p:spPr>
        <p:txBody>
          <a:bodyPr spcFirstLastPara="1" wrap="square" lIns="91425" tIns="45700" rIns="91425" bIns="45700" anchor="t" anchorCtr="0">
            <a:spAutoFit/>
          </a:bodyPr>
          <a:lstStyle/>
          <a:p>
            <a:pPr marL="285750" lvl="0" indent="-285750">
              <a:buFont typeface="Arial" panose="020B0604020202020204" pitchFamily="34" charset="0"/>
              <a:buChar char="•"/>
            </a:pPr>
            <a:r>
              <a:rPr lang="en-IN" sz="1600" dirty="0">
                <a:solidFill>
                  <a:schemeClr val="tx1"/>
                </a:solidFill>
              </a:rPr>
              <a:t>Traditional voting systems face challenges such as long queues, logistical issues, and susceptibility to fraud or tampering.</a:t>
            </a:r>
          </a:p>
          <a:p>
            <a:pPr lvl="0"/>
            <a:endParaRPr lang="en-IN" sz="1600" dirty="0">
              <a:solidFill>
                <a:schemeClr val="tx1"/>
              </a:solidFill>
            </a:endParaRPr>
          </a:p>
          <a:p>
            <a:pPr marL="285750" lvl="0" indent="-285750">
              <a:buFont typeface="Arial" panose="020B0604020202020204" pitchFamily="34" charset="0"/>
              <a:buChar char="•"/>
            </a:pPr>
            <a:r>
              <a:rPr lang="en-IN" sz="1600" dirty="0">
                <a:solidFill>
                  <a:schemeClr val="tx1"/>
                </a:solidFill>
              </a:rPr>
              <a:t>The need for a modern, digital voting solution that ensures the integrity and confidentiality of votes while enhancing accessibility and convenience is paramount.</a:t>
            </a:r>
          </a:p>
          <a:p>
            <a:pPr marL="285750" lvl="0" indent="-285750">
              <a:buFont typeface="Arial" panose="020B0604020202020204" pitchFamily="34" charset="0"/>
              <a:buChar char="•"/>
            </a:pPr>
            <a:endParaRPr lang="en-IN" sz="1600" dirty="0">
              <a:solidFill>
                <a:schemeClr val="tx1"/>
              </a:solidFill>
            </a:endParaRPr>
          </a:p>
        </p:txBody>
      </p:sp>
      <p:sp>
        <p:nvSpPr>
          <p:cNvPr id="6" name="Google Shape;61;g5fab984687_2_0">
            <a:extLst>
              <a:ext uri="{FF2B5EF4-FFF2-40B4-BE49-F238E27FC236}">
                <a16:creationId xmlns:a16="http://schemas.microsoft.com/office/drawing/2014/main" id="{7D0620F2-8847-4005-8FD8-5EAD6A58564E}"/>
              </a:ext>
            </a:extLst>
          </p:cNvPr>
          <p:cNvSpPr txBox="1">
            <a:spLocks/>
          </p:cNvSpPr>
          <p:nvPr/>
        </p:nvSpPr>
        <p:spPr>
          <a:xfrm>
            <a:off x="138652" y="4713110"/>
            <a:ext cx="169677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solidFill>
                  <a:srgbClr val="0000FF"/>
                </a:solidFill>
              </a:rPr>
              <a:t>Original Content</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Google Shape;70;p13">
            <a:extLst>
              <a:ext uri="{FF2B5EF4-FFF2-40B4-BE49-F238E27FC236}">
                <a16:creationId xmlns:a16="http://schemas.microsoft.com/office/drawing/2014/main" id="{FE0D1B26-AADF-4977-B43E-EDF3A0AA4990}"/>
              </a:ext>
            </a:extLst>
          </p:cNvPr>
          <p:cNvSpPr txBox="1"/>
          <p:nvPr/>
        </p:nvSpPr>
        <p:spPr>
          <a:xfrm>
            <a:off x="583096" y="1224383"/>
            <a:ext cx="7712765" cy="1569620"/>
          </a:xfrm>
          <a:prstGeom prst="rect">
            <a:avLst/>
          </a:prstGeom>
          <a:noFill/>
          <a:ln>
            <a:noFill/>
          </a:ln>
        </p:spPr>
        <p:txBody>
          <a:bodyPr spcFirstLastPara="1" wrap="square" lIns="91425" tIns="45700" rIns="91425" bIns="45700" anchor="t" anchorCtr="0">
            <a:spAutoFit/>
          </a:bodyPr>
          <a:lstStyle/>
          <a:p>
            <a:pPr marL="285750" lvl="0" indent="-285750">
              <a:buFont typeface="Arial" panose="020B0604020202020204" pitchFamily="34" charset="0"/>
              <a:buChar char="•"/>
            </a:pPr>
            <a:r>
              <a:rPr lang="en-IN" sz="1600" dirty="0">
                <a:solidFill>
                  <a:schemeClr val="tx1"/>
                </a:solidFill>
              </a:rPr>
              <a:t>The voting application project seeks to revolutionize the voting process by providing a secure, user-friendly platform for voters to cast their ballots remotely.</a:t>
            </a:r>
          </a:p>
          <a:p>
            <a:pPr lvl="0"/>
            <a:endParaRPr lang="en-IN" sz="1600" dirty="0">
              <a:solidFill>
                <a:schemeClr val="tx1"/>
              </a:solidFill>
            </a:endParaRPr>
          </a:p>
          <a:p>
            <a:pPr marL="285750" lvl="0" indent="-285750">
              <a:buFont typeface="Arial" panose="020B0604020202020204" pitchFamily="34" charset="0"/>
              <a:buChar char="•"/>
            </a:pPr>
            <a:r>
              <a:rPr lang="en-IN" sz="1600" dirty="0">
                <a:solidFill>
                  <a:schemeClr val="tx1"/>
                </a:solidFill>
              </a:rPr>
              <a:t>Key features include user authentication, ballot creation, candidate selection, and result tabulation, all within a seamless web-based interface.</a:t>
            </a:r>
          </a:p>
          <a:p>
            <a:pPr marL="285750" lvl="0" indent="-285750">
              <a:buFont typeface="Arial" panose="020B0604020202020204" pitchFamily="34" charset="0"/>
              <a:buChar char="•"/>
            </a:pPr>
            <a:endParaRPr lang="en-IN" sz="1600" dirty="0">
              <a:solidFill>
                <a:schemeClr val="tx1"/>
              </a:solidFill>
            </a:endParaRPr>
          </a:p>
        </p:txBody>
      </p:sp>
      <p:sp>
        <p:nvSpPr>
          <p:cNvPr id="7" name="Google Shape;61;g5fab984687_2_0">
            <a:extLst>
              <a:ext uri="{FF2B5EF4-FFF2-40B4-BE49-F238E27FC236}">
                <a16:creationId xmlns:a16="http://schemas.microsoft.com/office/drawing/2014/main" id="{9600BA5C-09C8-4E03-8187-11DC92A4D32D}"/>
              </a:ext>
            </a:extLst>
          </p:cNvPr>
          <p:cNvSpPr txBox="1">
            <a:spLocks/>
          </p:cNvSpPr>
          <p:nvPr/>
        </p:nvSpPr>
        <p:spPr>
          <a:xfrm>
            <a:off x="138652" y="4713110"/>
            <a:ext cx="169677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solidFill>
                  <a:srgbClr val="0000FF"/>
                </a:solidFill>
              </a:rPr>
              <a:t>Original Content</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Google Shape;70;p13">
            <a:extLst>
              <a:ext uri="{FF2B5EF4-FFF2-40B4-BE49-F238E27FC236}">
                <a16:creationId xmlns:a16="http://schemas.microsoft.com/office/drawing/2014/main" id="{9DED07B5-9E9C-42EF-A3EB-6013927D3407}"/>
              </a:ext>
            </a:extLst>
          </p:cNvPr>
          <p:cNvSpPr txBox="1"/>
          <p:nvPr/>
        </p:nvSpPr>
        <p:spPr>
          <a:xfrm>
            <a:off x="583096" y="1224383"/>
            <a:ext cx="7712765" cy="2554505"/>
          </a:xfrm>
          <a:prstGeom prst="rect">
            <a:avLst/>
          </a:prstGeom>
          <a:noFill/>
          <a:ln>
            <a:noFill/>
          </a:ln>
        </p:spPr>
        <p:txBody>
          <a:bodyPr spcFirstLastPara="1" wrap="square" lIns="91425" tIns="45700" rIns="91425" bIns="45700" anchor="t" anchorCtr="0">
            <a:spAutoFit/>
          </a:bodyPr>
          <a:lstStyle/>
          <a:p>
            <a:pPr marL="285750" lvl="0" indent="-285750">
              <a:buFont typeface="Arial" panose="020B0604020202020204" pitchFamily="34" charset="0"/>
              <a:buChar char="•"/>
            </a:pPr>
            <a:r>
              <a:rPr lang="en-IN" sz="1600" dirty="0">
                <a:solidFill>
                  <a:schemeClr val="tx1"/>
                </a:solidFill>
              </a:rPr>
              <a:t>The project proposes a digital voting application built on the Django framework, leveraging its robustness and security features.</a:t>
            </a:r>
          </a:p>
          <a:p>
            <a:pPr lvl="0"/>
            <a:endParaRPr lang="en-IN" sz="1600" dirty="0">
              <a:solidFill>
                <a:schemeClr val="tx1"/>
              </a:solidFill>
            </a:endParaRPr>
          </a:p>
          <a:p>
            <a:pPr marL="285750" lvl="0" indent="-285750">
              <a:buFont typeface="Arial" panose="020B0604020202020204" pitchFamily="34" charset="0"/>
              <a:buChar char="•"/>
            </a:pPr>
            <a:r>
              <a:rPr lang="en-IN" sz="1600" dirty="0">
                <a:solidFill>
                  <a:schemeClr val="tx1"/>
                </a:solidFill>
              </a:rPr>
              <a:t>The application's architecture includes components for user authentication, ballot management, voting process management, and result generation.</a:t>
            </a:r>
          </a:p>
          <a:p>
            <a:pPr lvl="0"/>
            <a:endParaRPr lang="en-IN" sz="1600" dirty="0">
              <a:solidFill>
                <a:schemeClr val="tx1"/>
              </a:solidFill>
            </a:endParaRPr>
          </a:p>
          <a:p>
            <a:pPr marL="285750" lvl="0" indent="-285750">
              <a:buFont typeface="Arial" panose="020B0604020202020204" pitchFamily="34" charset="0"/>
              <a:buChar char="•"/>
            </a:pPr>
            <a:r>
              <a:rPr lang="en-IN" sz="1600" dirty="0">
                <a:solidFill>
                  <a:schemeClr val="tx1"/>
                </a:solidFill>
              </a:rPr>
              <a:t>By employing encryption techniques and access controls, the application ensures the confidentiality and integrity of votes, mitigating the risk of tampering or manipulation.</a:t>
            </a:r>
          </a:p>
          <a:p>
            <a:pPr marL="285750" lvl="0" indent="-285750">
              <a:buFont typeface="Arial" panose="020B0604020202020204" pitchFamily="34" charset="0"/>
              <a:buChar char="•"/>
            </a:pPr>
            <a:endParaRPr lang="en-IN" sz="1600" dirty="0">
              <a:solidFill>
                <a:schemeClr val="tx1"/>
              </a:solidFill>
            </a:endParaRPr>
          </a:p>
        </p:txBody>
      </p:sp>
      <p:sp>
        <p:nvSpPr>
          <p:cNvPr id="7" name="Google Shape;61;g5fab984687_2_0">
            <a:extLst>
              <a:ext uri="{FF2B5EF4-FFF2-40B4-BE49-F238E27FC236}">
                <a16:creationId xmlns:a16="http://schemas.microsoft.com/office/drawing/2014/main" id="{03D8B3B6-6EF4-4497-A6D0-810A7455F772}"/>
              </a:ext>
            </a:extLst>
          </p:cNvPr>
          <p:cNvSpPr txBox="1">
            <a:spLocks/>
          </p:cNvSpPr>
          <p:nvPr/>
        </p:nvSpPr>
        <p:spPr>
          <a:xfrm>
            <a:off x="138652" y="4713110"/>
            <a:ext cx="169677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solidFill>
                  <a:srgbClr val="0000FF"/>
                </a:solidFill>
              </a:rPr>
              <a:t>Original Content</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14" name="Google Shape;61;g5fab984687_2_0">
            <a:extLst>
              <a:ext uri="{FF2B5EF4-FFF2-40B4-BE49-F238E27FC236}">
                <a16:creationId xmlns:a16="http://schemas.microsoft.com/office/drawing/2014/main" id="{AB141E96-F6FB-4CA8-B562-C66D226C992D}"/>
              </a:ext>
            </a:extLst>
          </p:cNvPr>
          <p:cNvSpPr txBox="1">
            <a:spLocks/>
          </p:cNvSpPr>
          <p:nvPr/>
        </p:nvSpPr>
        <p:spPr>
          <a:xfrm>
            <a:off x="138652" y="4713110"/>
            <a:ext cx="169677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solidFill>
                  <a:srgbClr val="0000FF"/>
                </a:solidFill>
              </a:rPr>
              <a:t>www.google.com</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6" name="Google Shape;70;p13">
            <a:extLst>
              <a:ext uri="{FF2B5EF4-FFF2-40B4-BE49-F238E27FC236}">
                <a16:creationId xmlns:a16="http://schemas.microsoft.com/office/drawing/2014/main" id="{9C3329B6-E977-4226-9DFD-B20424C27053}"/>
              </a:ext>
            </a:extLst>
          </p:cNvPr>
          <p:cNvSpPr txBox="1"/>
          <p:nvPr/>
        </p:nvSpPr>
        <p:spPr>
          <a:xfrm>
            <a:off x="596348" y="1121160"/>
            <a:ext cx="7712765" cy="3539390"/>
          </a:xfrm>
          <a:prstGeom prst="rect">
            <a:avLst/>
          </a:prstGeom>
          <a:noFill/>
          <a:ln>
            <a:noFill/>
          </a:ln>
        </p:spPr>
        <p:txBody>
          <a:bodyPr spcFirstLastPara="1" wrap="square" lIns="91425" tIns="45700" rIns="91425" bIns="45700" anchor="t" anchorCtr="0">
            <a:spAutoFit/>
          </a:bodyPr>
          <a:lstStyle/>
          <a:p>
            <a:pPr marL="285750" lvl="0" indent="-285750">
              <a:buFont typeface="Arial" panose="020B0604020202020204" pitchFamily="34" charset="0"/>
              <a:buChar char="•"/>
            </a:pPr>
            <a:r>
              <a:rPr lang="en-IN" sz="1600" dirty="0">
                <a:solidFill>
                  <a:schemeClr val="tx1"/>
                </a:solidFill>
              </a:rPr>
              <a:t>User Authentication: Implemented secure user authentication using Django's built-in authentication system, ensuring that only authorized users can access the voting platform.</a:t>
            </a:r>
          </a:p>
          <a:p>
            <a:pPr lvl="0"/>
            <a:endParaRPr lang="en-IN" sz="1600" dirty="0">
              <a:solidFill>
                <a:schemeClr val="tx1"/>
              </a:solidFill>
            </a:endParaRPr>
          </a:p>
          <a:p>
            <a:pPr marL="285750" lvl="0" indent="-285750">
              <a:buFont typeface="Arial" panose="020B0604020202020204" pitchFamily="34" charset="0"/>
              <a:buChar char="•"/>
            </a:pPr>
            <a:r>
              <a:rPr lang="en-IN" sz="1600" dirty="0">
                <a:solidFill>
                  <a:schemeClr val="tx1"/>
                </a:solidFill>
              </a:rPr>
              <a:t>Ballot Creation: Developed functionality for creating and customizing ballots based on election requirements, enabling administrators to define candidate options and ballot structures.</a:t>
            </a:r>
          </a:p>
          <a:p>
            <a:pPr marL="285750" lvl="0" indent="-285750">
              <a:buFont typeface="Arial" panose="020B0604020202020204" pitchFamily="34" charset="0"/>
              <a:buChar char="•"/>
            </a:pPr>
            <a:endParaRPr lang="en-IN" sz="1600" dirty="0">
              <a:solidFill>
                <a:schemeClr val="tx1"/>
              </a:solidFill>
            </a:endParaRPr>
          </a:p>
          <a:p>
            <a:pPr marL="285750" lvl="0" indent="-285750">
              <a:buFont typeface="Arial" panose="020B0604020202020204" pitchFamily="34" charset="0"/>
              <a:buChar char="•"/>
            </a:pPr>
            <a:r>
              <a:rPr lang="en-IN" sz="1600" dirty="0">
                <a:solidFill>
                  <a:schemeClr val="tx1"/>
                </a:solidFill>
              </a:rPr>
              <a:t>Voting Process Management: Implemented a smooth and intuitive interface for voters to select their preferred candidates and submit their votes securely.</a:t>
            </a:r>
          </a:p>
          <a:p>
            <a:pPr lvl="0"/>
            <a:endParaRPr lang="en-IN" sz="1600" dirty="0">
              <a:solidFill>
                <a:schemeClr val="tx1"/>
              </a:solidFill>
            </a:endParaRPr>
          </a:p>
          <a:p>
            <a:pPr marL="285750" lvl="0" indent="-285750">
              <a:buFont typeface="Arial" panose="020B0604020202020204" pitchFamily="34" charset="0"/>
              <a:buChar char="•"/>
            </a:pPr>
            <a:r>
              <a:rPr lang="en-IN" sz="1600" dirty="0">
                <a:solidFill>
                  <a:schemeClr val="tx1"/>
                </a:solidFill>
              </a:rPr>
              <a:t>Result Tabulation: Designed algorithms for aggregating and tabulating votes to determine election outcomes accurately and efficiently.</a:t>
            </a:r>
          </a:p>
          <a:p>
            <a:pPr marL="285750" lvl="0" indent="-285750">
              <a:buFont typeface="Arial" panose="020B0604020202020204" pitchFamily="34" charset="0"/>
              <a:buChar char="•"/>
            </a:pPr>
            <a:endParaRPr lang="en-US" sz="1600" b="0" i="0" u="none" strike="noStrike" cap="none" dirty="0">
              <a:solidFill>
                <a:schemeClr val="tx1"/>
              </a:solidFill>
              <a:latin typeface="Arial"/>
              <a:ea typeface="Arial"/>
              <a:cs typeface="Arial"/>
              <a:sym typeface="Arial"/>
            </a:endParaRPr>
          </a:p>
        </p:txBody>
      </p:sp>
      <p:sp>
        <p:nvSpPr>
          <p:cNvPr id="7" name="Google Shape;61;g5fab984687_2_0">
            <a:extLst>
              <a:ext uri="{FF2B5EF4-FFF2-40B4-BE49-F238E27FC236}">
                <a16:creationId xmlns:a16="http://schemas.microsoft.com/office/drawing/2014/main" id="{68CF9649-B67B-41D5-B4A9-55F740E7192C}"/>
              </a:ext>
            </a:extLst>
          </p:cNvPr>
          <p:cNvSpPr txBox="1">
            <a:spLocks/>
          </p:cNvSpPr>
          <p:nvPr/>
        </p:nvSpPr>
        <p:spPr>
          <a:xfrm>
            <a:off x="138652" y="4713110"/>
            <a:ext cx="1696774"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r>
              <a:rPr lang="en-IN" sz="1000" dirty="0">
                <a:solidFill>
                  <a:srgbClr val="0000FF"/>
                </a:solidFill>
              </a:rPr>
              <a:t>Original Content</a:t>
            </a:r>
          </a:p>
        </p:txBody>
      </p:sp>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4BD769B1-0254-42A2-B846-9E1736416AE1}"/>
              </a:ext>
            </a:extLst>
          </p:cNvPr>
          <p:cNvPicPr>
            <a:picLocks noChangeAspect="1"/>
          </p:cNvPicPr>
          <p:nvPr/>
        </p:nvPicPr>
        <p:blipFill>
          <a:blip r:embed="rId2"/>
          <a:stretch>
            <a:fillRect/>
          </a:stretch>
        </p:blipFill>
        <p:spPr>
          <a:xfrm>
            <a:off x="860238" y="1183531"/>
            <a:ext cx="7423523" cy="3531880"/>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172</TotalTime>
  <Words>653</Words>
  <Application>Microsoft Office PowerPoint</Application>
  <PresentationFormat>On-screen Show (16:9)</PresentationFormat>
  <Paragraphs>75</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Poll-List-Page</vt:lpstr>
      <vt:lpstr>Voting-Page</vt:lpstr>
      <vt:lpstr>Result-Page</vt:lpstr>
      <vt:lpstr>Admin-Login-Page</vt:lpstr>
      <vt:lpstr>Add-Poll-Page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Lenovo</cp:lastModifiedBy>
  <cp:revision>13</cp:revision>
  <dcterms:modified xsi:type="dcterms:W3CDTF">2024-04-11T14:50:59Z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