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9" r:id="rId9"/>
    <p:sldId id="271" r:id="rId10"/>
    <p:sldId id="273" r:id="rId11"/>
    <p:sldId id="287" r:id="rId12"/>
    <p:sldId id="286" r:id="rId13"/>
    <p:sldId id="285" r:id="rId14"/>
    <p:sldId id="305" r:id="rId15"/>
    <p:sldId id="275" r:id="rId16"/>
    <p:sldId id="276" r:id="rId17"/>
    <p:sldId id="304" r:id="rId18"/>
    <p:sldId id="281" r:id="rId19"/>
    <p:sldId id="282" r:id="rId20"/>
    <p:sldId id="283" r:id="rId21"/>
    <p:sldId id="284" r:id="rId22"/>
    <p:sldId id="289" r:id="rId23"/>
    <p:sldId id="292" r:id="rId24"/>
    <p:sldId id="297" r:id="rId25"/>
    <p:sldId id="300" r:id="rId26"/>
    <p:sldId id="290" r:id="rId27"/>
    <p:sldId id="291" r:id="rId28"/>
    <p:sldId id="302" r:id="rId29"/>
    <p:sldId id="293" r:id="rId30"/>
    <p:sldId id="294" r:id="rId31"/>
    <p:sldId id="295" r:id="rId32"/>
    <p:sldId id="296" r:id="rId33"/>
    <p:sldId id="298" r:id="rId34"/>
    <p:sldId id="299" r:id="rId35"/>
    <p:sldId id="277" r:id="rId36"/>
    <p:sldId id="278" r:id="rId37"/>
    <p:sldId id="279" r:id="rId38"/>
    <p:sldId id="28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4316"/>
  </p:normalViewPr>
  <p:slideViewPr>
    <p:cSldViewPr snapToGrid="0" snapToObjects="1">
      <p:cViewPr varScale="1">
        <p:scale>
          <a:sx n="86" d="100"/>
          <a:sy n="86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69D6-F3AA-9B43-A789-E1A1EA38C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28405-1795-464C-94AE-9A6345E20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649DC-40CF-C349-A457-868A0500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5B5C-D1A7-AF45-8CDE-74EE28C3BD1A}" type="datetimeFigureOut">
              <a:rPr lang="es-ES_tradnl" smtClean="0"/>
              <a:t>24/1/19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88FF-4F40-114B-8250-3B280AD7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54A8C-6A96-E446-ACEA-F6F8A414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306-D74C-BD43-A7BE-5A4B9C8A213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604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9154-9BB6-5E4B-AA89-E5E4C14B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10CC7-D930-F542-8DFA-FD82C088F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DA9C-E2D9-ED40-9D3C-F6C3A84D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5B5C-D1A7-AF45-8CDE-74EE28C3BD1A}" type="datetimeFigureOut">
              <a:rPr lang="es-ES_tradnl" smtClean="0"/>
              <a:t>24/1/19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5023-A35E-6F44-A231-5C2EDDE5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F91C-CE1A-DA41-8EB1-199D5B1F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306-D74C-BD43-A7BE-5A4B9C8A213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4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B1BB5-3F22-3B43-97A9-77C5174F9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7C086-DB75-6840-9F3F-2A1186BB4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A69D7-204B-B343-8CC2-75C343D4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5B5C-D1A7-AF45-8CDE-74EE28C3BD1A}" type="datetimeFigureOut">
              <a:rPr lang="es-ES_tradnl" smtClean="0"/>
              <a:t>24/1/19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4D08-AC40-E34D-9B0C-7C83AF94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8772-32B1-5B47-8E7B-B0B8836F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306-D74C-BD43-A7BE-5A4B9C8A213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267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3C45-589E-5F43-8297-9DABD1EA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1243-9ADE-7142-BCF8-C8308165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66006-527B-494B-9EAD-57391981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5B5C-D1A7-AF45-8CDE-74EE28C3BD1A}" type="datetimeFigureOut">
              <a:rPr lang="es-ES_tradnl" smtClean="0"/>
              <a:t>24/1/19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C8F3-30A6-F645-94B8-A3A6ED4F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2236A-780A-A44A-8816-44A03D74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306-D74C-BD43-A7BE-5A4B9C8A213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357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AC94-FC4B-F946-B797-C6C4033A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DF19A-3BFA-C74D-879C-C965541C2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E4D0-7E3D-A84E-9924-BA05B2C1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5B5C-D1A7-AF45-8CDE-74EE28C3BD1A}" type="datetimeFigureOut">
              <a:rPr lang="es-ES_tradnl" smtClean="0"/>
              <a:t>24/1/19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7A21-F9D0-D143-972C-0D685494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413BD-D26E-AC45-B4BC-56066659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306-D74C-BD43-A7BE-5A4B9C8A213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079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FF59-F2DE-4F41-A1E8-FE7A0C71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1A1C-994B-4E4F-B663-006BDFC44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AB1E-471A-314B-8158-5E94184FF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04C3D-7BC0-D141-B323-FB49F50D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5B5C-D1A7-AF45-8CDE-74EE28C3BD1A}" type="datetimeFigureOut">
              <a:rPr lang="es-ES_tradnl" smtClean="0"/>
              <a:t>24/1/19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ABDF6-2927-114D-A664-F55C7B4F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C833D-E80B-0149-B1B6-4CEE9462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306-D74C-BD43-A7BE-5A4B9C8A213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681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C25A-2F38-1140-B3AD-C5B11945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4DCC-225B-3B40-8018-BD7C5412D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F3FA6-6A9F-0D49-B030-0EAC73CC4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28B6D-F526-5F45-AA58-EC5D7CB6D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D0A6D-5B1F-F549-8446-6981F9AD0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3300B-E43F-AF46-936E-1659633D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5B5C-D1A7-AF45-8CDE-74EE28C3BD1A}" type="datetimeFigureOut">
              <a:rPr lang="es-ES_tradnl" smtClean="0"/>
              <a:t>24/1/19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1BB6A-7D33-3645-851C-A8455E36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B2130-00AB-014E-BDC4-E3DD759D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306-D74C-BD43-A7BE-5A4B9C8A213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973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9833-1B91-B348-90B3-0AD5312F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ECD5F-0C4C-E949-9484-5E45EBA8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5B5C-D1A7-AF45-8CDE-74EE28C3BD1A}" type="datetimeFigureOut">
              <a:rPr lang="es-ES_tradnl" smtClean="0"/>
              <a:t>24/1/19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EC3AD-FF5F-A24E-A9E8-750E1FFB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CD947-E896-7F4C-B866-9B68CC38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306-D74C-BD43-A7BE-5A4B9C8A213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609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E6AC0-238A-5B4E-B289-0F903BD7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5B5C-D1A7-AF45-8CDE-74EE28C3BD1A}" type="datetimeFigureOut">
              <a:rPr lang="es-ES_tradnl" smtClean="0"/>
              <a:t>24/1/19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D4E95-7BD7-F24E-82BC-180D2221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F0D67-27B8-0840-8121-11729A6D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306-D74C-BD43-A7BE-5A4B9C8A213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913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985D-B91D-924C-AA1A-07F11A22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042D-E424-454A-9E4A-24DFBF05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03DA3-8EF8-5E4A-B078-36E034992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C62FE-4C87-284B-AB90-3E04F6B6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5B5C-D1A7-AF45-8CDE-74EE28C3BD1A}" type="datetimeFigureOut">
              <a:rPr lang="es-ES_tradnl" smtClean="0"/>
              <a:t>24/1/19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AA651-92C6-CC40-8CC3-2BCA330D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AA4FB-20A4-5941-A7E1-173ECA6C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306-D74C-BD43-A7BE-5A4B9C8A213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358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0B89-01B3-084F-84C0-061757F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A60FE-BD33-2846-9CC3-6792BE89B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12D6F-6F05-A44B-8680-53A31946C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F8C26-A445-BB49-A182-95074FDD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5B5C-D1A7-AF45-8CDE-74EE28C3BD1A}" type="datetimeFigureOut">
              <a:rPr lang="es-ES_tradnl" smtClean="0"/>
              <a:t>24/1/19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76A25-E540-B947-BD9F-333BD897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E761F-59B8-C044-85EF-1A546954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2306-D74C-BD43-A7BE-5A4B9C8A213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62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27B70-1538-DC40-8FD1-3162B58E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E015F-DF2E-F04E-AD3E-2F39FAE72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DCC6-6AF3-2049-BF89-F23B93E3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95B5C-D1A7-AF45-8CDE-74EE28C3BD1A}" type="datetimeFigureOut">
              <a:rPr lang="es-ES_tradnl" smtClean="0"/>
              <a:t>24/1/19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A357-BD1C-2F4C-B871-C506D0839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2B06-104D-CE48-B5AA-013CF8634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2306-D74C-BD43-A7BE-5A4B9C8A213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713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B519-FDF2-FD4F-BF9E-BA463BF9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BA4BF-4EC7-8646-98AF-021FC296D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044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0886-D463-CD4C-9586-0568274D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Coding</a:t>
            </a:r>
            <a:r>
              <a:rPr lang="es-ES_tradnl" dirty="0"/>
              <a:t> &amp; </a:t>
            </a:r>
            <a:r>
              <a:rPr lang="es-ES_tradnl" dirty="0" err="1"/>
              <a:t>Scoring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72D6-3EDD-1C48-8307-41A0735F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645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9A44-1E6F-3241-9BEB-F7775F83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1180-AECE-3948-AC9D-46B963468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Flanker</a:t>
            </a:r>
            <a:r>
              <a:rPr lang="es-ES_tradnl" dirty="0"/>
              <a:t> scores </a:t>
            </a:r>
            <a:r>
              <a:rPr lang="es-ES_tradnl" dirty="0" err="1"/>
              <a:t>separated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incongruent</a:t>
            </a:r>
            <a:r>
              <a:rPr lang="es-ES_tradnl" dirty="0"/>
              <a:t> and </a:t>
            </a:r>
            <a:r>
              <a:rPr lang="es-ES_tradnl" dirty="0" err="1"/>
              <a:t>congruent</a:t>
            </a:r>
            <a:r>
              <a:rPr lang="es-ES_tradnl" dirty="0"/>
              <a:t> (no single </a:t>
            </a:r>
            <a:r>
              <a:rPr lang="es-ES_tradnl" dirty="0" err="1"/>
              <a:t>flankers</a:t>
            </a:r>
            <a:r>
              <a:rPr lang="es-ES_tradnl" dirty="0"/>
              <a:t> </a:t>
            </a:r>
            <a:r>
              <a:rPr lang="es-ES_tradnl" dirty="0" err="1"/>
              <a:t>were</a:t>
            </a:r>
            <a:r>
              <a:rPr lang="es-ES_tradnl" dirty="0"/>
              <a:t> </a:t>
            </a:r>
            <a:r>
              <a:rPr lang="es-ES_tradnl" dirty="0" err="1"/>
              <a:t>analyzed</a:t>
            </a:r>
            <a:r>
              <a:rPr lang="es-ES_tradnl" dirty="0"/>
              <a:t> in </a:t>
            </a:r>
            <a:r>
              <a:rPr lang="es-ES_tradnl" dirty="0" err="1"/>
              <a:t>current</a:t>
            </a:r>
            <a:r>
              <a:rPr lang="es-ES_tradnl" dirty="0"/>
              <a:t> data </a:t>
            </a:r>
            <a:r>
              <a:rPr lang="es-ES_tradnl" dirty="0" err="1"/>
              <a:t>analysis</a:t>
            </a:r>
            <a:r>
              <a:rPr lang="es-ES_tradnl" dirty="0"/>
              <a:t>)</a:t>
            </a:r>
          </a:p>
          <a:p>
            <a:r>
              <a:rPr lang="es-ES_tradnl" dirty="0" err="1"/>
              <a:t>Residuals</a:t>
            </a:r>
            <a:r>
              <a:rPr lang="es-ES_tradnl" dirty="0"/>
              <a:t> </a:t>
            </a:r>
            <a:r>
              <a:rPr lang="es-ES_tradnl" dirty="0" err="1"/>
              <a:t>were</a:t>
            </a:r>
            <a:r>
              <a:rPr lang="es-ES_tradnl" dirty="0"/>
              <a:t> </a:t>
            </a:r>
            <a:r>
              <a:rPr lang="es-ES_tradnl" dirty="0" err="1"/>
              <a:t>calculated</a:t>
            </a:r>
            <a:r>
              <a:rPr lang="es-ES_tradnl" dirty="0"/>
              <a:t> (</a:t>
            </a:r>
            <a:r>
              <a:rPr lang="es-ES_tradnl" dirty="0" err="1"/>
              <a:t>Incongruent</a:t>
            </a:r>
            <a:r>
              <a:rPr lang="es-ES_tradnl" dirty="0"/>
              <a:t> – </a:t>
            </a:r>
            <a:r>
              <a:rPr lang="es-ES_tradnl" dirty="0" err="1"/>
              <a:t>Congruent</a:t>
            </a:r>
            <a:r>
              <a:rPr lang="es-ES_tradnl" dirty="0"/>
              <a:t>)</a:t>
            </a:r>
          </a:p>
          <a:p>
            <a:endParaRPr lang="es-ES_tradnl" dirty="0"/>
          </a:p>
          <a:p>
            <a:r>
              <a:rPr lang="es-ES_tradnl" dirty="0" err="1"/>
              <a:t>RTs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items</a:t>
            </a:r>
            <a:r>
              <a:rPr lang="es-ES_tradnl" dirty="0"/>
              <a:t>, </a:t>
            </a:r>
            <a:r>
              <a:rPr lang="es-ES_tradnl" dirty="0" err="1"/>
              <a:t>RTs</a:t>
            </a:r>
            <a:r>
              <a:rPr lang="es-ES_tradnl" dirty="0"/>
              <a:t> of </a:t>
            </a:r>
            <a:r>
              <a:rPr lang="es-ES_tradnl" dirty="0" err="1"/>
              <a:t>Jegerski</a:t>
            </a:r>
            <a:r>
              <a:rPr lang="es-ES_tradnl" dirty="0"/>
              <a:t> ítems and </a:t>
            </a:r>
            <a:r>
              <a:rPr lang="es-ES_tradnl" dirty="0" err="1"/>
              <a:t>RTs</a:t>
            </a:r>
            <a:r>
              <a:rPr lang="es-ES_tradnl" dirty="0"/>
              <a:t> of new ítems </a:t>
            </a:r>
          </a:p>
          <a:p>
            <a:pPr lvl="1"/>
            <a:r>
              <a:rPr lang="es-ES_tradnl" dirty="0" err="1"/>
              <a:t>Residuals</a:t>
            </a:r>
            <a:r>
              <a:rPr lang="es-ES_tradnl" dirty="0"/>
              <a:t> </a:t>
            </a:r>
            <a:r>
              <a:rPr lang="es-ES_tradnl" dirty="0" err="1"/>
              <a:t>calculated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each</a:t>
            </a:r>
            <a:r>
              <a:rPr lang="es-ES_tradnl" dirty="0"/>
              <a:t> set</a:t>
            </a:r>
          </a:p>
          <a:p>
            <a:pPr lvl="1"/>
            <a:r>
              <a:rPr lang="es-ES_tradnl" dirty="0" err="1"/>
              <a:t>Only</a:t>
            </a:r>
            <a:r>
              <a:rPr lang="es-ES_tradnl" dirty="0"/>
              <a:t> </a:t>
            </a:r>
            <a:r>
              <a:rPr lang="es-ES_tradnl" dirty="0" err="1"/>
              <a:t>Jegerski</a:t>
            </a:r>
            <a:r>
              <a:rPr lang="es-ES_tradnl" dirty="0"/>
              <a:t> ítems </a:t>
            </a:r>
            <a:r>
              <a:rPr lang="es-ES_tradnl" dirty="0" err="1"/>
              <a:t>considered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current</a:t>
            </a:r>
            <a:r>
              <a:rPr lang="es-ES_tradnl" dirty="0"/>
              <a:t> </a:t>
            </a:r>
            <a:r>
              <a:rPr lang="es-ES_tradnl" dirty="0" err="1"/>
              <a:t>analysis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257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84BE-685B-B44F-A740-E3962B82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9483C-20D4-0E4D-881A-A6F81D3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all participants: Min: 100 </a:t>
            </a:r>
            <a:r>
              <a:rPr lang="en-US" dirty="0" err="1"/>
              <a:t>ms</a:t>
            </a:r>
            <a:r>
              <a:rPr lang="en-US" dirty="0"/>
              <a:t> // Max: 6000 </a:t>
            </a:r>
            <a:r>
              <a:rPr lang="en-US" dirty="0" err="1"/>
              <a:t>ms</a:t>
            </a:r>
            <a:r>
              <a:rPr lang="en-US" dirty="0"/>
              <a:t> or [Mean + 2.5 * SD], whichever was lower</a:t>
            </a:r>
          </a:p>
          <a:p>
            <a:r>
              <a:rPr lang="en-US" dirty="0"/>
              <a:t>168 replaced with max (no cases of &lt;100ms)</a:t>
            </a:r>
          </a:p>
          <a:p>
            <a:pPr lvl="1"/>
            <a:r>
              <a:rPr lang="en-US" dirty="0"/>
              <a:t>Replaced data accounts for 2.54% of the total data points, well within the standard established by </a:t>
            </a:r>
            <a:r>
              <a:rPr lang="en-US" dirty="0" err="1"/>
              <a:t>Jegerski</a:t>
            </a:r>
            <a:r>
              <a:rPr lang="en-US" dirty="0"/>
              <a:t> (2014). </a:t>
            </a:r>
          </a:p>
          <a:p>
            <a:endParaRPr lang="en-US" dirty="0"/>
          </a:p>
          <a:p>
            <a:r>
              <a:rPr lang="en-US" dirty="0"/>
              <a:t>Reaction times plotted, y-intercept and line of best fit calculated to measure residuals or expected Reading times based on letters per </a:t>
            </a:r>
            <a:r>
              <a:rPr lang="en-US" dirty="0" err="1"/>
              <a:t>región</a:t>
            </a:r>
            <a:endParaRPr lang="en-US" dirty="0"/>
          </a:p>
          <a:p>
            <a:r>
              <a:rPr lang="en-US" dirty="0"/>
              <a:t>Residual = RT – </a:t>
            </a:r>
            <a:r>
              <a:rPr lang="en-US" dirty="0" err="1"/>
              <a:t>ExpectedRT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1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1279-077A-9E44-BFBA-6CE80D13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8E78-65DF-9441-B618-CA4D54802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/>
              <a:t>Participant</a:t>
            </a:r>
            <a:r>
              <a:rPr lang="es-ES_tradnl" dirty="0"/>
              <a:t> 19 </a:t>
            </a:r>
            <a:r>
              <a:rPr lang="es-ES_tradnl" dirty="0" err="1"/>
              <a:t>excluded</a:t>
            </a:r>
            <a:r>
              <a:rPr lang="es-ES_tradnl" dirty="0"/>
              <a:t> as </a:t>
            </a:r>
            <a:r>
              <a:rPr lang="es-ES_tradnl" dirty="0" err="1"/>
              <a:t>an</a:t>
            </a:r>
            <a:r>
              <a:rPr lang="es-ES_tradnl" dirty="0"/>
              <a:t> </a:t>
            </a:r>
            <a:r>
              <a:rPr lang="es-ES_tradnl" dirty="0" err="1"/>
              <a:t>outlier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multiple</a:t>
            </a:r>
            <a:r>
              <a:rPr lang="es-ES_tradnl" dirty="0"/>
              <a:t> </a:t>
            </a:r>
            <a:r>
              <a:rPr lang="es-ES_tradnl" dirty="0" err="1"/>
              <a:t>reasons</a:t>
            </a:r>
            <a:endParaRPr lang="es-ES_tradnl" dirty="0"/>
          </a:p>
          <a:p>
            <a:r>
              <a:rPr lang="es-ES_tradnl" dirty="0" err="1"/>
              <a:t>Participants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PercentCorrect</a:t>
            </a:r>
            <a:r>
              <a:rPr lang="es-ES_tradnl" dirty="0"/>
              <a:t> &lt; 60% </a:t>
            </a:r>
            <a:r>
              <a:rPr lang="es-ES_tradnl" dirty="0" err="1"/>
              <a:t>excluded</a:t>
            </a:r>
            <a:r>
              <a:rPr lang="es-ES_tradnl" dirty="0"/>
              <a:t> – </a:t>
            </a:r>
            <a:r>
              <a:rPr lang="es-ES_tradnl" dirty="0" err="1"/>
              <a:t>did</a:t>
            </a:r>
            <a:r>
              <a:rPr lang="es-ES_tradnl" dirty="0"/>
              <a:t>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understand</a:t>
            </a:r>
            <a:r>
              <a:rPr lang="es-ES_tradnl" dirty="0"/>
              <a:t> </a:t>
            </a:r>
            <a:r>
              <a:rPr lang="es-ES_tradnl" dirty="0" err="1"/>
              <a:t>structures</a:t>
            </a:r>
            <a:r>
              <a:rPr lang="es-ES_tradnl" dirty="0"/>
              <a:t> (16 and 21) – </a:t>
            </a:r>
            <a:r>
              <a:rPr lang="es-ES_tradnl" dirty="0" err="1"/>
              <a:t>these</a:t>
            </a:r>
            <a:endParaRPr lang="es-ES_tradnl" dirty="0"/>
          </a:p>
          <a:p>
            <a:pPr lvl="1"/>
            <a:r>
              <a:rPr lang="es-ES_tradnl" dirty="0"/>
              <a:t>60% </a:t>
            </a:r>
            <a:r>
              <a:rPr lang="es-ES_tradnl" dirty="0" err="1"/>
              <a:t>threshold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Marijuan</a:t>
            </a:r>
            <a:r>
              <a:rPr lang="es-ES_tradnl" dirty="0"/>
              <a:t> </a:t>
            </a:r>
            <a:r>
              <a:rPr lang="es-ES_tradnl" dirty="0" err="1"/>
              <a:t>dissertation</a:t>
            </a:r>
            <a:endParaRPr lang="es-ES_tradnl" dirty="0"/>
          </a:p>
          <a:p>
            <a:pPr lvl="1"/>
            <a:r>
              <a:rPr lang="es-ES_tradnl" dirty="0" err="1"/>
              <a:t>Comprehension</a:t>
            </a:r>
            <a:r>
              <a:rPr lang="es-ES_tradnl" dirty="0"/>
              <a:t> </a:t>
            </a:r>
            <a:r>
              <a:rPr lang="es-ES_tradnl" dirty="0" err="1"/>
              <a:t>questions</a:t>
            </a:r>
            <a:r>
              <a:rPr lang="es-ES_tradnl" dirty="0"/>
              <a:t> </a:t>
            </a:r>
            <a:r>
              <a:rPr lang="es-ES_tradnl" dirty="0" err="1"/>
              <a:t>were</a:t>
            </a:r>
            <a:r>
              <a:rPr lang="es-ES_tradnl" dirty="0"/>
              <a:t> </a:t>
            </a:r>
            <a:r>
              <a:rPr lang="es-ES_tradnl" dirty="0" err="1"/>
              <a:t>also</a:t>
            </a:r>
            <a:r>
              <a:rPr lang="es-ES_tradnl" dirty="0"/>
              <a:t> </a:t>
            </a:r>
            <a:r>
              <a:rPr lang="es-ES_tradnl" dirty="0" err="1"/>
              <a:t>difficult</a:t>
            </a:r>
            <a:r>
              <a:rPr lang="es-ES_tradnl" dirty="0"/>
              <a:t> in </a:t>
            </a:r>
            <a:r>
              <a:rPr lang="es-ES_tradnl" dirty="0" err="1"/>
              <a:t>select</a:t>
            </a:r>
            <a:r>
              <a:rPr lang="es-ES_tradnl" dirty="0"/>
              <a:t> </a:t>
            </a:r>
            <a:r>
              <a:rPr lang="es-ES_tradnl" dirty="0" err="1"/>
              <a:t>distractors</a:t>
            </a:r>
            <a:r>
              <a:rPr lang="es-ES_tradnl" dirty="0"/>
              <a:t>, so </a:t>
            </a:r>
            <a:r>
              <a:rPr lang="es-ES_tradnl" dirty="0" err="1"/>
              <a:t>any</a:t>
            </a:r>
            <a:r>
              <a:rPr lang="es-ES_tradnl" dirty="0"/>
              <a:t> </a:t>
            </a:r>
            <a:r>
              <a:rPr lang="es-ES_tradnl" dirty="0" err="1"/>
              <a:t>close</a:t>
            </a:r>
            <a:r>
              <a:rPr lang="es-ES_tradnl" dirty="0"/>
              <a:t> cases </a:t>
            </a:r>
            <a:r>
              <a:rPr lang="es-ES_tradnl" dirty="0" err="1"/>
              <a:t>were</a:t>
            </a:r>
            <a:r>
              <a:rPr lang="es-ES_tradnl" dirty="0"/>
              <a:t> </a:t>
            </a:r>
            <a:r>
              <a:rPr lang="es-ES_tradnl" dirty="0" err="1"/>
              <a:t>considered</a:t>
            </a:r>
            <a:r>
              <a:rPr lang="es-ES_tradnl" dirty="0"/>
              <a:t> </a:t>
            </a:r>
            <a:r>
              <a:rPr lang="es-ES_tradnl" dirty="0" err="1"/>
              <a:t>individually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reason</a:t>
            </a:r>
            <a:endParaRPr lang="es-ES_tradnl" dirty="0"/>
          </a:p>
          <a:p>
            <a:r>
              <a:rPr lang="es-ES_tradnl" dirty="0" err="1"/>
              <a:t>Items</a:t>
            </a:r>
            <a:r>
              <a:rPr lang="es-ES_tradnl" dirty="0"/>
              <a:t>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completed</a:t>
            </a:r>
            <a:endParaRPr lang="es-ES_tradnl" dirty="0"/>
          </a:p>
          <a:p>
            <a:r>
              <a:rPr lang="es-ES_tradnl" dirty="0" err="1"/>
              <a:t>Items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ComprehensionCheck</a:t>
            </a:r>
            <a:r>
              <a:rPr lang="es-ES_tradnl" dirty="0"/>
              <a:t> </a:t>
            </a:r>
            <a:r>
              <a:rPr lang="es-ES_tradnl" dirty="0" err="1"/>
              <a:t>Correct</a:t>
            </a:r>
            <a:r>
              <a:rPr lang="es-ES_tradnl" dirty="0"/>
              <a:t> = 0</a:t>
            </a:r>
          </a:p>
          <a:p>
            <a:pPr lvl="1"/>
            <a:r>
              <a:rPr lang="es-ES_tradnl" dirty="0"/>
              <a:t>8800 ítems – 800 ítems (</a:t>
            </a:r>
            <a:r>
              <a:rPr lang="es-ES_tradnl" dirty="0" err="1"/>
              <a:t>participants</a:t>
            </a:r>
            <a:r>
              <a:rPr lang="es-ES_tradnl" dirty="0"/>
              <a:t> 16, 21) – 2200 (100 ítems x 22 </a:t>
            </a:r>
            <a:r>
              <a:rPr lang="es-ES_tradnl" dirty="0" err="1"/>
              <a:t>participants</a:t>
            </a:r>
            <a:r>
              <a:rPr lang="es-ES_tradnl" dirty="0"/>
              <a:t>) – 1090 ítems = 4710 data </a:t>
            </a:r>
            <a:r>
              <a:rPr lang="es-ES_tradnl" dirty="0" err="1"/>
              <a:t>points</a:t>
            </a:r>
            <a:r>
              <a:rPr lang="es-ES_tradnl" dirty="0"/>
              <a:t> </a:t>
            </a:r>
          </a:p>
          <a:p>
            <a:pPr lvl="1"/>
            <a:r>
              <a:rPr lang="es-ES_tradnl" dirty="0"/>
              <a:t>4710 data </a:t>
            </a:r>
            <a:r>
              <a:rPr lang="es-ES_tradnl" dirty="0" err="1"/>
              <a:t>points</a:t>
            </a:r>
            <a:r>
              <a:rPr lang="es-ES_tradnl" dirty="0"/>
              <a:t> / </a:t>
            </a:r>
            <a:r>
              <a:rPr lang="es-ES_tradnl" dirty="0" err="1"/>
              <a:t>five</a:t>
            </a:r>
            <a:r>
              <a:rPr lang="es-ES_tradnl" dirty="0"/>
              <a:t> </a:t>
            </a:r>
            <a:r>
              <a:rPr lang="es-ES_tradnl" dirty="0" err="1"/>
              <a:t>regions</a:t>
            </a:r>
            <a:r>
              <a:rPr lang="es-ES_tradnl" dirty="0"/>
              <a:t> = 942 </a:t>
            </a:r>
            <a:r>
              <a:rPr lang="es-ES_tradnl" dirty="0" err="1"/>
              <a:t>sentences</a:t>
            </a:r>
            <a:r>
              <a:rPr lang="es-ES_tradnl" dirty="0"/>
              <a:t> total</a:t>
            </a:r>
          </a:p>
        </p:txBody>
      </p:sp>
    </p:spTree>
    <p:extLst>
      <p:ext uri="{BB962C8B-B14F-4D97-AF65-F5344CB8AC3E}">
        <p14:creationId xmlns:p14="http://schemas.microsoft.com/office/powerpoint/2010/main" val="303641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1279-077A-9E44-BFBA-6CE80D13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8E78-65DF-9441-B618-CA4D54802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_tradnl" dirty="0" err="1"/>
              <a:t>Participant</a:t>
            </a:r>
            <a:r>
              <a:rPr lang="es-ES_tradnl" dirty="0"/>
              <a:t> 19 </a:t>
            </a:r>
            <a:r>
              <a:rPr lang="es-ES_tradnl" dirty="0" err="1"/>
              <a:t>excluded</a:t>
            </a:r>
            <a:r>
              <a:rPr lang="es-ES_tradnl" dirty="0"/>
              <a:t> as </a:t>
            </a:r>
            <a:r>
              <a:rPr lang="es-ES_tradnl" dirty="0" err="1"/>
              <a:t>an</a:t>
            </a:r>
            <a:r>
              <a:rPr lang="es-ES_tradnl" dirty="0"/>
              <a:t> </a:t>
            </a:r>
            <a:r>
              <a:rPr lang="es-ES_tradnl" dirty="0" err="1"/>
              <a:t>outlier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multiple</a:t>
            </a:r>
            <a:r>
              <a:rPr lang="es-ES_tradnl" dirty="0"/>
              <a:t> </a:t>
            </a:r>
            <a:r>
              <a:rPr lang="es-ES_tradnl" dirty="0" err="1"/>
              <a:t>reasons</a:t>
            </a:r>
            <a:r>
              <a:rPr lang="es-ES_tradnl" dirty="0"/>
              <a:t>, </a:t>
            </a:r>
            <a:r>
              <a:rPr lang="es-ES_tradnl" dirty="0" err="1"/>
              <a:t>leaving</a:t>
            </a:r>
            <a:r>
              <a:rPr lang="es-ES_tradnl" dirty="0"/>
              <a:t> 2 </a:t>
            </a:r>
            <a:r>
              <a:rPr lang="es-ES_tradnl" dirty="0" err="1"/>
              <a:t>intermediate</a:t>
            </a:r>
            <a:r>
              <a:rPr lang="es-ES_tradnl" dirty="0"/>
              <a:t> </a:t>
            </a:r>
            <a:r>
              <a:rPr lang="es-ES_tradnl" dirty="0" err="1"/>
              <a:t>students</a:t>
            </a:r>
            <a:endParaRPr lang="es-ES_tradnl" dirty="0"/>
          </a:p>
          <a:p>
            <a:r>
              <a:rPr lang="es-ES_tradnl" dirty="0" err="1"/>
              <a:t>Participants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PercentCorrect</a:t>
            </a:r>
            <a:r>
              <a:rPr lang="es-ES_tradnl" dirty="0"/>
              <a:t> &lt; 60% </a:t>
            </a:r>
            <a:r>
              <a:rPr lang="es-ES_tradnl" dirty="0" err="1"/>
              <a:t>excluded</a:t>
            </a:r>
            <a:r>
              <a:rPr lang="es-ES_tradnl" dirty="0"/>
              <a:t> – </a:t>
            </a:r>
            <a:r>
              <a:rPr lang="es-ES_tradnl" dirty="0" err="1"/>
              <a:t>did</a:t>
            </a:r>
            <a:r>
              <a:rPr lang="es-ES_tradnl" dirty="0"/>
              <a:t>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understand</a:t>
            </a:r>
            <a:r>
              <a:rPr lang="es-ES_tradnl" dirty="0"/>
              <a:t> </a:t>
            </a:r>
            <a:r>
              <a:rPr lang="es-ES_tradnl" dirty="0" err="1"/>
              <a:t>structures</a:t>
            </a:r>
            <a:r>
              <a:rPr lang="es-ES_tradnl" dirty="0"/>
              <a:t> (16 and 21) – </a:t>
            </a:r>
            <a:r>
              <a:rPr lang="es-ES_tradnl" dirty="0" err="1"/>
              <a:t>these</a:t>
            </a:r>
            <a:endParaRPr lang="es-ES_tradnl" dirty="0"/>
          </a:p>
          <a:p>
            <a:pPr lvl="1"/>
            <a:r>
              <a:rPr lang="es-ES_tradnl" dirty="0"/>
              <a:t>60% </a:t>
            </a:r>
            <a:r>
              <a:rPr lang="es-ES_tradnl" dirty="0" err="1"/>
              <a:t>threshold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Marijuan</a:t>
            </a:r>
            <a:r>
              <a:rPr lang="es-ES_tradnl" dirty="0"/>
              <a:t> </a:t>
            </a:r>
            <a:r>
              <a:rPr lang="es-ES_tradnl" dirty="0" err="1"/>
              <a:t>dissertation</a:t>
            </a:r>
            <a:endParaRPr lang="es-ES_tradnl" dirty="0"/>
          </a:p>
          <a:p>
            <a:pPr lvl="1"/>
            <a:r>
              <a:rPr lang="es-ES_tradnl" dirty="0" err="1"/>
              <a:t>Comprehension</a:t>
            </a:r>
            <a:r>
              <a:rPr lang="es-ES_tradnl" dirty="0"/>
              <a:t> </a:t>
            </a:r>
            <a:r>
              <a:rPr lang="es-ES_tradnl" dirty="0" err="1"/>
              <a:t>questions</a:t>
            </a:r>
            <a:r>
              <a:rPr lang="es-ES_tradnl" dirty="0"/>
              <a:t> </a:t>
            </a:r>
            <a:r>
              <a:rPr lang="es-ES_tradnl" dirty="0" err="1"/>
              <a:t>were</a:t>
            </a:r>
            <a:r>
              <a:rPr lang="es-ES_tradnl" dirty="0"/>
              <a:t> </a:t>
            </a:r>
            <a:r>
              <a:rPr lang="es-ES_tradnl" dirty="0" err="1"/>
              <a:t>also</a:t>
            </a:r>
            <a:r>
              <a:rPr lang="es-ES_tradnl" dirty="0"/>
              <a:t> </a:t>
            </a:r>
            <a:r>
              <a:rPr lang="es-ES_tradnl" dirty="0" err="1"/>
              <a:t>difficult</a:t>
            </a:r>
            <a:r>
              <a:rPr lang="es-ES_tradnl" dirty="0"/>
              <a:t> in </a:t>
            </a:r>
            <a:r>
              <a:rPr lang="es-ES_tradnl" dirty="0" err="1"/>
              <a:t>select</a:t>
            </a:r>
            <a:r>
              <a:rPr lang="es-ES_tradnl" dirty="0"/>
              <a:t> </a:t>
            </a:r>
            <a:r>
              <a:rPr lang="es-ES_tradnl" dirty="0" err="1"/>
              <a:t>distractors</a:t>
            </a:r>
            <a:r>
              <a:rPr lang="es-ES_tradnl" dirty="0"/>
              <a:t>, so </a:t>
            </a:r>
            <a:r>
              <a:rPr lang="es-ES_tradnl" dirty="0" err="1"/>
              <a:t>any</a:t>
            </a:r>
            <a:r>
              <a:rPr lang="es-ES_tradnl" dirty="0"/>
              <a:t> </a:t>
            </a:r>
            <a:r>
              <a:rPr lang="es-ES_tradnl" dirty="0" err="1"/>
              <a:t>close</a:t>
            </a:r>
            <a:r>
              <a:rPr lang="es-ES_tradnl" dirty="0"/>
              <a:t> cases </a:t>
            </a:r>
            <a:r>
              <a:rPr lang="es-ES_tradnl" dirty="0" err="1"/>
              <a:t>were</a:t>
            </a:r>
            <a:r>
              <a:rPr lang="es-ES_tradnl" dirty="0"/>
              <a:t> </a:t>
            </a:r>
            <a:r>
              <a:rPr lang="es-ES_tradnl" dirty="0" err="1"/>
              <a:t>considered</a:t>
            </a:r>
            <a:r>
              <a:rPr lang="es-ES_tradnl" dirty="0"/>
              <a:t> </a:t>
            </a:r>
            <a:r>
              <a:rPr lang="es-ES_tradnl" dirty="0" err="1"/>
              <a:t>individually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reason</a:t>
            </a:r>
            <a:endParaRPr lang="es-ES_tradnl" dirty="0"/>
          </a:p>
          <a:p>
            <a:r>
              <a:rPr lang="es-ES_tradnl" dirty="0" err="1"/>
              <a:t>Items</a:t>
            </a:r>
            <a:r>
              <a:rPr lang="es-ES_tradnl" dirty="0"/>
              <a:t>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completed</a:t>
            </a:r>
            <a:endParaRPr lang="es-ES_tradnl" dirty="0"/>
          </a:p>
          <a:p>
            <a:r>
              <a:rPr lang="es-ES_tradnl" dirty="0" err="1"/>
              <a:t>Items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ComprehensionCheck</a:t>
            </a:r>
            <a:r>
              <a:rPr lang="es-ES_tradnl" dirty="0"/>
              <a:t> </a:t>
            </a:r>
            <a:r>
              <a:rPr lang="es-ES_tradnl" dirty="0" err="1"/>
              <a:t>Correct</a:t>
            </a:r>
            <a:r>
              <a:rPr lang="es-ES_tradnl" dirty="0"/>
              <a:t> = 0</a:t>
            </a:r>
          </a:p>
          <a:p>
            <a:pPr lvl="1"/>
            <a:r>
              <a:rPr lang="es-ES_tradnl" dirty="0"/>
              <a:t>8800 ítems – 800 ítems (</a:t>
            </a:r>
            <a:r>
              <a:rPr lang="es-ES_tradnl" dirty="0" err="1"/>
              <a:t>participants</a:t>
            </a:r>
            <a:r>
              <a:rPr lang="es-ES_tradnl" dirty="0"/>
              <a:t> 16, 21) – 2200 (100 ítems x 22 </a:t>
            </a:r>
            <a:r>
              <a:rPr lang="es-ES_tradnl" dirty="0" err="1"/>
              <a:t>participants</a:t>
            </a:r>
            <a:r>
              <a:rPr lang="es-ES_tradnl" dirty="0"/>
              <a:t>) – 1090 ítems = 4710 data </a:t>
            </a:r>
            <a:r>
              <a:rPr lang="es-ES_tradnl" dirty="0" err="1"/>
              <a:t>points</a:t>
            </a:r>
            <a:r>
              <a:rPr lang="es-ES_tradnl" dirty="0"/>
              <a:t> </a:t>
            </a:r>
          </a:p>
          <a:p>
            <a:pPr lvl="1"/>
            <a:r>
              <a:rPr lang="es-ES_tradnl" dirty="0"/>
              <a:t>4710 data </a:t>
            </a:r>
            <a:r>
              <a:rPr lang="es-ES_tradnl" dirty="0" err="1"/>
              <a:t>points</a:t>
            </a:r>
            <a:r>
              <a:rPr lang="es-ES_tradnl" dirty="0"/>
              <a:t> – New </a:t>
            </a:r>
            <a:r>
              <a:rPr lang="es-ES_tradnl" dirty="0" err="1"/>
              <a:t>stimuli</a:t>
            </a:r>
            <a:r>
              <a:rPr lang="es-ES_tradnl" dirty="0"/>
              <a:t> = 2395     2395 / </a:t>
            </a:r>
            <a:r>
              <a:rPr lang="es-ES_tradnl" dirty="0" err="1"/>
              <a:t>five</a:t>
            </a:r>
            <a:r>
              <a:rPr lang="es-ES_tradnl" dirty="0"/>
              <a:t> </a:t>
            </a:r>
            <a:r>
              <a:rPr lang="es-ES_tradnl" dirty="0" err="1"/>
              <a:t>regions</a:t>
            </a:r>
            <a:r>
              <a:rPr lang="es-ES_tradnl" dirty="0"/>
              <a:t> = 479 </a:t>
            </a:r>
            <a:r>
              <a:rPr lang="es-ES_tradnl" dirty="0" err="1"/>
              <a:t>sentences</a:t>
            </a:r>
            <a:r>
              <a:rPr lang="es-ES_tradnl" dirty="0"/>
              <a:t> total 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Participants</a:t>
            </a:r>
            <a:r>
              <a:rPr lang="es-ES_tradnl" dirty="0">
                <a:solidFill>
                  <a:srgbClr val="FF0000"/>
                </a:solidFill>
              </a:rPr>
              <a:t> 8 and 5 </a:t>
            </a:r>
            <a:r>
              <a:rPr lang="es-ES_tradnl" dirty="0" err="1">
                <a:solidFill>
                  <a:srgbClr val="FF0000"/>
                </a:solidFill>
              </a:rPr>
              <a:t>excluded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upon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analysis</a:t>
            </a:r>
            <a:r>
              <a:rPr lang="es-ES_tradnl" dirty="0">
                <a:solidFill>
                  <a:srgbClr val="FF0000"/>
                </a:solidFill>
              </a:rPr>
              <a:t> of </a:t>
            </a:r>
            <a:r>
              <a:rPr lang="es-ES_tradnl" dirty="0" err="1">
                <a:solidFill>
                  <a:srgbClr val="FF0000"/>
                </a:solidFill>
              </a:rPr>
              <a:t>Flanker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residuals</a:t>
            </a:r>
            <a:r>
              <a:rPr lang="es-ES_tradnl" dirty="0">
                <a:solidFill>
                  <a:srgbClr val="FF0000"/>
                </a:solidFill>
              </a:rPr>
              <a:t> – </a:t>
            </a:r>
          </a:p>
          <a:p>
            <a:pPr lvl="1"/>
            <a:r>
              <a:rPr lang="es-ES_tradnl" dirty="0" err="1">
                <a:solidFill>
                  <a:srgbClr val="FF0000"/>
                </a:solidFill>
              </a:rPr>
              <a:t>Participant</a:t>
            </a:r>
            <a:r>
              <a:rPr lang="es-ES_tradnl" dirty="0">
                <a:solidFill>
                  <a:srgbClr val="FF0000"/>
                </a:solidFill>
              </a:rPr>
              <a:t> 5 </a:t>
            </a:r>
            <a:r>
              <a:rPr lang="es-ES_tradnl" dirty="0" err="1">
                <a:solidFill>
                  <a:srgbClr val="FF0000"/>
                </a:solidFill>
              </a:rPr>
              <a:t>was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also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borderline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sequential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bilingual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compared</a:t>
            </a:r>
            <a:r>
              <a:rPr lang="es-ES_tradnl" dirty="0">
                <a:solidFill>
                  <a:srgbClr val="FF0000"/>
                </a:solidFill>
              </a:rPr>
              <a:t> to </a:t>
            </a:r>
            <a:r>
              <a:rPr lang="es-ES_tradnl" dirty="0" err="1">
                <a:solidFill>
                  <a:srgbClr val="FF0000"/>
                </a:solidFill>
              </a:rPr>
              <a:t>other</a:t>
            </a:r>
            <a:r>
              <a:rPr lang="es-ES_tradnl" dirty="0">
                <a:solidFill>
                  <a:srgbClr val="FF0000"/>
                </a:solidFill>
              </a:rPr>
              <a:t> 4 </a:t>
            </a:r>
            <a:r>
              <a:rPr lang="es-ES_tradnl" dirty="0" err="1">
                <a:solidFill>
                  <a:srgbClr val="FF0000"/>
                </a:solidFill>
              </a:rPr>
              <a:t>native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bilinguals</a:t>
            </a:r>
            <a:r>
              <a:rPr lang="es-ES_tradnl" dirty="0">
                <a:solidFill>
                  <a:srgbClr val="FF0000"/>
                </a:solidFill>
              </a:rPr>
              <a:t> and </a:t>
            </a:r>
            <a:r>
              <a:rPr lang="es-ES_tradnl" dirty="0" err="1">
                <a:solidFill>
                  <a:srgbClr val="FF0000"/>
                </a:solidFill>
              </a:rPr>
              <a:t>had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much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higher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residuals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than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other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native</a:t>
            </a:r>
            <a:r>
              <a:rPr lang="es-ES_tradnl" dirty="0">
                <a:solidFill>
                  <a:srgbClr val="FF0000"/>
                </a:solidFill>
              </a:rPr>
              <a:t> speaker </a:t>
            </a:r>
            <a:r>
              <a:rPr lang="es-ES_tradnl" dirty="0" err="1">
                <a:solidFill>
                  <a:srgbClr val="FF0000"/>
                </a:solidFill>
              </a:rPr>
              <a:t>bilinguals</a:t>
            </a:r>
            <a:r>
              <a:rPr lang="es-ES_tradnl" dirty="0">
                <a:solidFill>
                  <a:srgbClr val="FF0000"/>
                </a:solidFill>
              </a:rPr>
              <a:t> – no </a:t>
            </a:r>
            <a:r>
              <a:rPr lang="es-ES_tradnl" dirty="0" err="1">
                <a:solidFill>
                  <a:srgbClr val="FF0000"/>
                </a:solidFill>
              </a:rPr>
              <a:t>longer</a:t>
            </a:r>
            <a:r>
              <a:rPr lang="es-ES_tradnl" dirty="0">
                <a:solidFill>
                  <a:srgbClr val="FF0000"/>
                </a:solidFill>
              </a:rPr>
              <a:t> true, </a:t>
            </a:r>
            <a:r>
              <a:rPr lang="es-ES_tradnl" dirty="0" err="1">
                <a:solidFill>
                  <a:srgbClr val="FF0000"/>
                </a:solidFill>
              </a:rPr>
              <a:t>after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finishing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cleaning</a:t>
            </a:r>
            <a:r>
              <a:rPr lang="es-ES_tradnl" dirty="0">
                <a:solidFill>
                  <a:srgbClr val="FF0000"/>
                </a:solidFill>
              </a:rPr>
              <a:t> data, </a:t>
            </a:r>
            <a:r>
              <a:rPr lang="es-ES_tradnl" dirty="0" err="1">
                <a:solidFill>
                  <a:srgbClr val="FF0000"/>
                </a:solidFill>
              </a:rPr>
              <a:t>follow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same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pattern</a:t>
            </a:r>
            <a:r>
              <a:rPr lang="es-ES_tradnl" dirty="0">
                <a:solidFill>
                  <a:srgbClr val="FF0000"/>
                </a:solidFill>
              </a:rPr>
              <a:t> and 5 </a:t>
            </a:r>
            <a:r>
              <a:rPr lang="es-ES_tradnl" dirty="0" err="1">
                <a:solidFill>
                  <a:srgbClr val="FF0000"/>
                </a:solidFill>
              </a:rPr>
              <a:t>was</a:t>
            </a:r>
            <a:r>
              <a:rPr lang="es-ES_tradnl" dirty="0">
                <a:solidFill>
                  <a:srgbClr val="FF0000"/>
                </a:solidFill>
              </a:rPr>
              <a:t> NOT </a:t>
            </a:r>
            <a:r>
              <a:rPr lang="es-ES_tradnl" dirty="0" err="1">
                <a:solidFill>
                  <a:srgbClr val="FF0000"/>
                </a:solidFill>
              </a:rPr>
              <a:t>Leidy</a:t>
            </a:r>
            <a:r>
              <a:rPr lang="es-ES_tradnl" dirty="0">
                <a:solidFill>
                  <a:srgbClr val="FF0000"/>
                </a:solidFill>
              </a:rPr>
              <a:t> (</a:t>
            </a:r>
            <a:r>
              <a:rPr lang="es-ES_tradnl" dirty="0" err="1">
                <a:solidFill>
                  <a:srgbClr val="FF0000"/>
                </a:solidFill>
              </a:rPr>
              <a:t>who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grew</a:t>
            </a:r>
            <a:r>
              <a:rPr lang="es-ES_tradnl" dirty="0">
                <a:solidFill>
                  <a:srgbClr val="FF0000"/>
                </a:solidFill>
              </a:rPr>
              <a:t> up in Colombia). </a:t>
            </a:r>
            <a:r>
              <a:rPr lang="es-ES_tradnl" dirty="0" err="1">
                <a:solidFill>
                  <a:srgbClr val="FF0000"/>
                </a:solidFill>
              </a:rPr>
              <a:t>Leidy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behaves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like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other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natives</a:t>
            </a:r>
            <a:endParaRPr lang="es-ES_trad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2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0886-D463-CD4C-9586-0568274D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Analyses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72D6-3EDD-1C48-8307-41A0735F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Repeated</a:t>
            </a:r>
            <a:r>
              <a:rPr lang="es-ES_tradnl" dirty="0"/>
              <a:t> </a:t>
            </a:r>
            <a:r>
              <a:rPr lang="es-ES_tradnl" dirty="0" err="1"/>
              <a:t>measures</a:t>
            </a:r>
            <a:r>
              <a:rPr lang="es-ES_tradnl" dirty="0"/>
              <a:t> ANOVA 3 x 5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862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D7E4-A52A-7244-89E0-3F8642BD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Results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A1B6-ABAA-3741-B647-63A4530D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998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D7E4-A52A-7244-89E0-3F8642BD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Results</a:t>
            </a:r>
            <a:endParaRPr lang="es-ES_trad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A93F9-5809-3A46-B756-08F1672BB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319" y="1825625"/>
            <a:ext cx="609536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9ADCA3-D137-3C4C-9F80-BDE091CD5065}"/>
              </a:ext>
            </a:extLst>
          </p:cNvPr>
          <p:cNvSpPr txBox="1"/>
          <p:nvPr/>
        </p:nvSpPr>
        <p:spPr>
          <a:xfrm>
            <a:off x="838200" y="3785937"/>
            <a:ext cx="2210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Participant</a:t>
            </a:r>
            <a:r>
              <a:rPr lang="es-ES_tradnl" dirty="0"/>
              <a:t> 8 </a:t>
            </a:r>
            <a:r>
              <a:rPr lang="es-ES_tradnl" dirty="0" err="1"/>
              <a:t>actually</a:t>
            </a:r>
            <a:r>
              <a:rPr lang="es-ES_tradnl" dirty="0"/>
              <a:t> </a:t>
            </a:r>
            <a:r>
              <a:rPr lang="es-ES_tradnl" dirty="0" err="1"/>
              <a:t>had</a:t>
            </a:r>
            <a:r>
              <a:rPr lang="es-ES_tradnl" dirty="0"/>
              <a:t> a </a:t>
            </a:r>
            <a:r>
              <a:rPr lang="es-ES_tradnl" dirty="0" err="1"/>
              <a:t>negative</a:t>
            </a:r>
            <a:r>
              <a:rPr lang="es-ES_tradnl" dirty="0"/>
              <a:t> residual, </a:t>
            </a:r>
            <a:r>
              <a:rPr lang="es-ES_tradnl" dirty="0" err="1"/>
              <a:t>bringing</a:t>
            </a:r>
            <a:r>
              <a:rPr lang="es-ES_tradnl" dirty="0"/>
              <a:t> </a:t>
            </a:r>
            <a:r>
              <a:rPr lang="es-ES_tradnl" dirty="0" err="1"/>
              <a:t>down</a:t>
            </a:r>
            <a:r>
              <a:rPr lang="es-ES_tradnl" dirty="0"/>
              <a:t> </a:t>
            </a:r>
            <a:r>
              <a:rPr lang="es-ES_tradnl" dirty="0" err="1"/>
              <a:t>average</a:t>
            </a:r>
            <a:r>
              <a:rPr lang="es-ES_tradnl" dirty="0"/>
              <a:t> of </a:t>
            </a:r>
            <a:r>
              <a:rPr lang="es-ES_tradnl" dirty="0" err="1"/>
              <a:t>Group</a:t>
            </a:r>
            <a:r>
              <a:rPr lang="es-ES_tradnl" dirty="0"/>
              <a:t> 3, as </a:t>
            </a:r>
            <a:r>
              <a:rPr lang="es-ES_tradnl" dirty="0" err="1"/>
              <a:t>indicated</a:t>
            </a:r>
            <a:r>
              <a:rPr lang="es-ES_tradnl" dirty="0"/>
              <a:t> in bar chart.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DA371-14C5-DC44-B935-F82195860892}"/>
              </a:ext>
            </a:extLst>
          </p:cNvPr>
          <p:cNvSpPr txBox="1"/>
          <p:nvPr/>
        </p:nvSpPr>
        <p:spPr>
          <a:xfrm>
            <a:off x="9268326" y="3785937"/>
            <a:ext cx="2210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Participant</a:t>
            </a:r>
            <a:r>
              <a:rPr lang="es-ES_tradnl" dirty="0"/>
              <a:t> 5 </a:t>
            </a:r>
            <a:r>
              <a:rPr lang="es-ES_tradnl" dirty="0" err="1"/>
              <a:t>was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only</a:t>
            </a:r>
            <a:r>
              <a:rPr lang="es-ES_tradnl" dirty="0"/>
              <a:t> </a:t>
            </a:r>
            <a:r>
              <a:rPr lang="es-ES_tradnl" dirty="0" err="1"/>
              <a:t>native</a:t>
            </a:r>
            <a:r>
              <a:rPr lang="es-ES_tradnl" dirty="0"/>
              <a:t> in </a:t>
            </a:r>
            <a:r>
              <a:rPr lang="es-ES_tradnl" dirty="0" err="1"/>
              <a:t>Group</a:t>
            </a:r>
            <a:r>
              <a:rPr lang="es-ES_tradnl" dirty="0"/>
              <a:t> 4 and </a:t>
            </a:r>
            <a:r>
              <a:rPr lang="es-ES_tradnl" dirty="0" err="1"/>
              <a:t>was</a:t>
            </a:r>
            <a:r>
              <a:rPr lang="es-ES_tradnl" dirty="0"/>
              <a:t> </a:t>
            </a:r>
            <a:r>
              <a:rPr lang="es-ES_tradnl" dirty="0" err="1"/>
              <a:t>drastically</a:t>
            </a:r>
            <a:r>
              <a:rPr lang="es-ES_tradnl" dirty="0"/>
              <a:t> </a:t>
            </a:r>
            <a:r>
              <a:rPr lang="es-ES_tradnl" dirty="0" err="1"/>
              <a:t>different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other</a:t>
            </a:r>
            <a:r>
              <a:rPr lang="es-ES_tradnl" dirty="0"/>
              <a:t> </a:t>
            </a:r>
            <a:r>
              <a:rPr lang="es-ES_tradnl" dirty="0" err="1"/>
              <a:t>native</a:t>
            </a:r>
            <a:r>
              <a:rPr lang="es-ES_tradnl" dirty="0"/>
              <a:t> </a:t>
            </a:r>
            <a:r>
              <a:rPr lang="es-ES_tradnl" dirty="0" err="1"/>
              <a:t>bilinguals</a:t>
            </a:r>
            <a:r>
              <a:rPr lang="es-ES_tradnl" dirty="0"/>
              <a:t>’ </a:t>
            </a:r>
            <a:r>
              <a:rPr lang="es-ES_tradnl" dirty="0" err="1"/>
              <a:t>residuals</a:t>
            </a:r>
            <a:r>
              <a:rPr lang="es-ES_tradnl" dirty="0"/>
              <a:t>. </a:t>
            </a:r>
            <a:r>
              <a:rPr lang="es-ES_tradnl" dirty="0" err="1"/>
              <a:t>Participant</a:t>
            </a:r>
            <a:r>
              <a:rPr lang="es-ES_tradnl" dirty="0"/>
              <a:t> 5 </a:t>
            </a:r>
            <a:r>
              <a:rPr lang="es-ES_tradnl" dirty="0" err="1"/>
              <a:t>was</a:t>
            </a:r>
            <a:r>
              <a:rPr lang="es-ES_tradnl" dirty="0"/>
              <a:t> </a:t>
            </a:r>
            <a:r>
              <a:rPr lang="es-ES_tradnl" dirty="0" err="1"/>
              <a:t>also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950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04"/>
          <a:stretch/>
        </p:blipFill>
        <p:spPr>
          <a:xfrm>
            <a:off x="0" y="914398"/>
            <a:ext cx="9988554" cy="558981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357811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Native</a:t>
            </a:r>
            <a:r>
              <a:rPr lang="es-ES_tradnl" dirty="0"/>
              <a:t> </a:t>
            </a:r>
            <a:r>
              <a:rPr lang="es-ES_tradnl" dirty="0" err="1"/>
              <a:t>bilinguals</a:t>
            </a:r>
            <a:r>
              <a:rPr lang="es-ES_tradnl" dirty="0"/>
              <a:t> (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regions</a:t>
            </a:r>
            <a:r>
              <a:rPr lang="es-ES_tradnl" dirty="0"/>
              <a:t>, </a:t>
            </a:r>
            <a:r>
              <a:rPr lang="es-ES_tradnl" dirty="0" err="1"/>
              <a:t>with</a:t>
            </a:r>
            <a:r>
              <a:rPr lang="es-ES_tradnl" dirty="0"/>
              <a:t> P5)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1A3986-987F-D44B-AE0E-CA4525A4A37E}"/>
              </a:ext>
            </a:extLst>
          </p:cNvPr>
          <p:cNvSpPr txBox="1">
            <a:spLocks/>
          </p:cNvSpPr>
          <p:nvPr/>
        </p:nvSpPr>
        <p:spPr>
          <a:xfrm>
            <a:off x="8297778" y="1906026"/>
            <a:ext cx="3894222" cy="4783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800" dirty="0" err="1"/>
              <a:t>Preceding</a:t>
            </a:r>
            <a:r>
              <a:rPr lang="es-ES_tradnl" sz="1800" dirty="0"/>
              <a:t> </a:t>
            </a:r>
            <a:r>
              <a:rPr lang="es-ES_tradnl" sz="1800" dirty="0" err="1"/>
              <a:t>conflict</a:t>
            </a:r>
            <a:r>
              <a:rPr lang="es-ES_tradnl" sz="1800" dirty="0"/>
              <a:t> </a:t>
            </a:r>
            <a:r>
              <a:rPr lang="es-ES_tradnl" sz="1800" dirty="0" err="1"/>
              <a:t>helps</a:t>
            </a:r>
            <a:r>
              <a:rPr lang="es-ES_tradnl" sz="1800" dirty="0"/>
              <a:t> </a:t>
            </a:r>
            <a:r>
              <a:rPr lang="es-ES_tradnl" sz="1800" dirty="0" err="1"/>
              <a:t>process</a:t>
            </a:r>
            <a:r>
              <a:rPr lang="es-ES_tradnl" sz="1800" dirty="0"/>
              <a:t> </a:t>
            </a:r>
            <a:r>
              <a:rPr lang="es-ES_tradnl" sz="1800" dirty="0" err="1"/>
              <a:t>ambiguity</a:t>
            </a:r>
            <a:r>
              <a:rPr lang="es-ES_tradnl" sz="1800" dirty="0"/>
              <a:t> at </a:t>
            </a:r>
            <a:r>
              <a:rPr lang="es-ES_tradnl" sz="1800" dirty="0" err="1"/>
              <a:t>Region</a:t>
            </a:r>
            <a:r>
              <a:rPr lang="es-ES_tradnl" sz="1800" dirty="0"/>
              <a:t> 3, </a:t>
            </a:r>
            <a:r>
              <a:rPr lang="es-ES_tradnl" sz="1800" dirty="0" err="1"/>
              <a:t>then</a:t>
            </a:r>
            <a:r>
              <a:rPr lang="es-ES_tradnl" sz="1800" dirty="0"/>
              <a:t> </a:t>
            </a:r>
            <a:r>
              <a:rPr lang="es-ES_tradnl" sz="1800" dirty="0" err="1"/>
              <a:t>the</a:t>
            </a:r>
            <a:r>
              <a:rPr lang="es-ES_tradnl" sz="1800" dirty="0"/>
              <a:t> [+/- conflicto </a:t>
            </a:r>
            <a:r>
              <a:rPr lang="es-ES_tradnl" sz="1800" dirty="0" err="1"/>
              <a:t>effect</a:t>
            </a:r>
            <a:r>
              <a:rPr lang="es-ES_tradnl" sz="1800" dirty="0"/>
              <a:t> </a:t>
            </a:r>
            <a:r>
              <a:rPr lang="es-ES_tradnl" sz="1800" dirty="0" err="1"/>
              <a:t>dissipates</a:t>
            </a:r>
            <a:r>
              <a:rPr lang="es-ES_tradnl" sz="1800" dirty="0"/>
              <a:t>].</a:t>
            </a:r>
          </a:p>
          <a:p>
            <a:endParaRPr lang="es-ES_tradnl" sz="1800" dirty="0"/>
          </a:p>
          <a:p>
            <a:r>
              <a:rPr lang="es-ES_tradnl" sz="1800" dirty="0" err="1"/>
              <a:t>The</a:t>
            </a:r>
            <a:r>
              <a:rPr lang="es-ES_tradnl" sz="1800" dirty="0"/>
              <a:t> 3rd </a:t>
            </a:r>
            <a:r>
              <a:rPr lang="es-ES_tradnl" sz="1800" dirty="0" err="1"/>
              <a:t>condition</a:t>
            </a:r>
            <a:r>
              <a:rPr lang="es-ES_tradnl" sz="1800" dirty="0"/>
              <a:t>, </a:t>
            </a:r>
            <a:r>
              <a:rPr lang="es-ES_tradnl" sz="1800" dirty="0" err="1"/>
              <a:t>unambig</a:t>
            </a:r>
            <a:r>
              <a:rPr lang="es-ES_tradnl" sz="1800" dirty="0"/>
              <a:t>/</a:t>
            </a:r>
            <a:r>
              <a:rPr lang="es-ES_tradnl" sz="1800" dirty="0" err="1"/>
              <a:t>conflict</a:t>
            </a:r>
            <a:r>
              <a:rPr lang="es-ES_tradnl" sz="1800" dirty="0"/>
              <a:t>, </a:t>
            </a:r>
            <a:r>
              <a:rPr lang="es-ES_tradnl" sz="1800" dirty="0" err="1"/>
              <a:t>sees</a:t>
            </a:r>
            <a:r>
              <a:rPr lang="es-ES_tradnl" sz="1800" dirty="0"/>
              <a:t> a </a:t>
            </a:r>
            <a:r>
              <a:rPr lang="es-ES_tradnl" sz="1800" dirty="0" err="1"/>
              <a:t>slowing</a:t>
            </a:r>
            <a:r>
              <a:rPr lang="es-ES_tradnl" sz="1800" dirty="0"/>
              <a:t> </a:t>
            </a:r>
            <a:r>
              <a:rPr lang="es-ES_tradnl" sz="1800" dirty="0" err="1"/>
              <a:t>down</a:t>
            </a:r>
            <a:r>
              <a:rPr lang="es-ES_tradnl" sz="1800" dirty="0"/>
              <a:t> at región 2 – </a:t>
            </a:r>
            <a:r>
              <a:rPr lang="es-ES_tradnl" sz="1800" dirty="0" err="1"/>
              <a:t>I’ll</a:t>
            </a:r>
            <a:r>
              <a:rPr lang="es-ES_tradnl" sz="1800" dirty="0"/>
              <a:t> </a:t>
            </a:r>
            <a:r>
              <a:rPr lang="es-ES_tradnl" sz="1800" dirty="0" err="1"/>
              <a:t>argue</a:t>
            </a:r>
            <a:r>
              <a:rPr lang="es-ES_tradnl" sz="1800" dirty="0"/>
              <a:t> </a:t>
            </a:r>
            <a:r>
              <a:rPr lang="es-ES_tradnl" sz="1800" dirty="0" err="1"/>
              <a:t>that’s</a:t>
            </a:r>
            <a:r>
              <a:rPr lang="es-ES_tradnl" sz="1800" dirty="0"/>
              <a:t> a mental </a:t>
            </a:r>
            <a:r>
              <a:rPr lang="es-ES_tradnl" sz="1800" dirty="0" err="1"/>
              <a:t>comma</a:t>
            </a:r>
            <a:r>
              <a:rPr lang="es-ES_tradnl" sz="1800" dirty="0"/>
              <a:t> </a:t>
            </a:r>
            <a:r>
              <a:rPr lang="es-ES_tradnl" sz="1800" dirty="0" err="1"/>
              <a:t>after</a:t>
            </a:r>
            <a:r>
              <a:rPr lang="es-ES_tradnl" sz="1800" dirty="0"/>
              <a:t> </a:t>
            </a:r>
            <a:r>
              <a:rPr lang="es-ES_tradnl" sz="1800" dirty="0" err="1"/>
              <a:t>the</a:t>
            </a:r>
            <a:r>
              <a:rPr lang="es-ES_tradnl" sz="1800" dirty="0"/>
              <a:t> </a:t>
            </a:r>
            <a:r>
              <a:rPr lang="es-ES_tradnl" sz="1800" dirty="0" err="1"/>
              <a:t>intransitive</a:t>
            </a:r>
            <a:r>
              <a:rPr lang="es-ES_tradnl" sz="1800" dirty="0"/>
              <a:t> </a:t>
            </a:r>
            <a:r>
              <a:rPr lang="es-ES_tradnl" sz="1800" dirty="0" err="1"/>
              <a:t>verbs</a:t>
            </a:r>
            <a:endParaRPr lang="es-ES_tradnl" sz="1800" dirty="0"/>
          </a:p>
          <a:p>
            <a:endParaRPr lang="es-ES_tradnl" sz="1800" dirty="0"/>
          </a:p>
          <a:p>
            <a:endParaRPr lang="es-ES_tradnl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010917-0483-6E41-9535-E43C8E61A3D1}"/>
              </a:ext>
            </a:extLst>
          </p:cNvPr>
          <p:cNvSpPr txBox="1">
            <a:spLocks/>
          </p:cNvSpPr>
          <p:nvPr/>
        </p:nvSpPr>
        <p:spPr>
          <a:xfrm>
            <a:off x="1848852" y="4106779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Faster</a:t>
            </a:r>
            <a:r>
              <a:rPr lang="es-ES_tradnl" sz="1600" dirty="0"/>
              <a:t>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FDF33A-C175-0B49-AE2E-49AA331B622C}"/>
              </a:ext>
            </a:extLst>
          </p:cNvPr>
          <p:cNvSpPr txBox="1">
            <a:spLocks/>
          </p:cNvSpPr>
          <p:nvPr/>
        </p:nvSpPr>
        <p:spPr>
          <a:xfrm>
            <a:off x="1848852" y="1052830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Slower</a:t>
            </a:r>
            <a:r>
              <a:rPr lang="es-ES_tradnl" sz="1600" dirty="0"/>
              <a:t> 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62170E-BA4F-D841-B1F7-7985A7F55D2E}"/>
              </a:ext>
            </a:extLst>
          </p:cNvPr>
          <p:cNvSpPr txBox="1">
            <a:spLocks/>
          </p:cNvSpPr>
          <p:nvPr/>
        </p:nvSpPr>
        <p:spPr>
          <a:xfrm>
            <a:off x="9208506" y="914398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_tradnl" sz="1800" dirty="0" err="1">
                <a:solidFill>
                  <a:schemeClr val="accent1"/>
                </a:solidFill>
              </a:rPr>
              <a:t>Ambiguous</a:t>
            </a:r>
            <a:r>
              <a:rPr lang="es-ES_tradnl" sz="1800" dirty="0">
                <a:solidFill>
                  <a:schemeClr val="accent1"/>
                </a:solidFill>
              </a:rPr>
              <a:t>/</a:t>
            </a:r>
            <a:r>
              <a:rPr lang="es-ES_tradnl" sz="1800" dirty="0" err="1">
                <a:solidFill>
                  <a:schemeClr val="accent1"/>
                </a:solidFill>
              </a:rPr>
              <a:t>Conflict</a:t>
            </a:r>
            <a:endParaRPr lang="es-ES_tradnl" sz="1800" dirty="0">
              <a:solidFill>
                <a:schemeClr val="accent1"/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_tradnl" sz="1800" dirty="0" err="1">
                <a:solidFill>
                  <a:srgbClr val="FF0000"/>
                </a:solidFill>
              </a:rPr>
              <a:t>Ambiguous</a:t>
            </a:r>
            <a:r>
              <a:rPr lang="es-ES_tradnl" sz="1800" dirty="0">
                <a:solidFill>
                  <a:srgbClr val="FF0000"/>
                </a:solidFill>
              </a:rPr>
              <a:t>/No </a:t>
            </a:r>
            <a:r>
              <a:rPr lang="es-ES_tradnl" sz="1800" dirty="0" err="1">
                <a:solidFill>
                  <a:srgbClr val="FF0000"/>
                </a:solidFill>
              </a:rPr>
              <a:t>conflict</a:t>
            </a:r>
            <a:endParaRPr lang="es-ES_tradnl" sz="1800" dirty="0">
              <a:solidFill>
                <a:srgbClr val="FF0000"/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_tradnl" sz="1800" dirty="0" err="1">
                <a:solidFill>
                  <a:schemeClr val="accent6"/>
                </a:solidFill>
              </a:rPr>
              <a:t>Unambiguous</a:t>
            </a:r>
            <a:r>
              <a:rPr lang="es-ES_tradnl" sz="1800" dirty="0">
                <a:solidFill>
                  <a:schemeClr val="accent6"/>
                </a:solidFill>
              </a:rPr>
              <a:t>/</a:t>
            </a:r>
            <a:r>
              <a:rPr lang="es-ES_tradnl" sz="1800" dirty="0" err="1">
                <a:solidFill>
                  <a:schemeClr val="accent6"/>
                </a:solidFill>
              </a:rPr>
              <a:t>Conflict</a:t>
            </a:r>
            <a:endParaRPr lang="es-ES_tradnl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911" b="12578"/>
          <a:stretch/>
        </p:blipFill>
        <p:spPr>
          <a:xfrm>
            <a:off x="150057" y="866272"/>
            <a:ext cx="13646153" cy="585537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47622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Native</a:t>
            </a:r>
            <a:r>
              <a:rPr lang="es-ES_tradnl" dirty="0"/>
              <a:t> </a:t>
            </a:r>
            <a:r>
              <a:rPr lang="es-ES_tradnl" dirty="0" err="1"/>
              <a:t>bilinguals</a:t>
            </a:r>
            <a:r>
              <a:rPr lang="es-ES_tradnl" dirty="0"/>
              <a:t> (</a:t>
            </a:r>
            <a:r>
              <a:rPr lang="es-ES_tradnl" dirty="0" err="1"/>
              <a:t>regions</a:t>
            </a:r>
            <a:r>
              <a:rPr lang="es-ES_tradnl" dirty="0"/>
              <a:t> 2, 3, 4, </a:t>
            </a:r>
            <a:r>
              <a:rPr lang="es-ES_tradnl" dirty="0" err="1"/>
              <a:t>with</a:t>
            </a:r>
            <a:r>
              <a:rPr lang="es-ES_tradnl" dirty="0"/>
              <a:t> P5)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375FCA-87E5-E446-AEA7-450BE76B64C9}"/>
              </a:ext>
            </a:extLst>
          </p:cNvPr>
          <p:cNvSpPr txBox="1">
            <a:spLocks/>
          </p:cNvSpPr>
          <p:nvPr/>
        </p:nvSpPr>
        <p:spPr>
          <a:xfrm>
            <a:off x="9877926" y="1026693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_tradnl" sz="1800" dirty="0" err="1">
                <a:solidFill>
                  <a:schemeClr val="accent1"/>
                </a:solidFill>
              </a:rPr>
              <a:t>Ambiguous</a:t>
            </a:r>
            <a:r>
              <a:rPr lang="es-ES_tradnl" sz="1800" dirty="0">
                <a:solidFill>
                  <a:schemeClr val="accent1"/>
                </a:solidFill>
              </a:rPr>
              <a:t>/</a:t>
            </a:r>
            <a:r>
              <a:rPr lang="es-ES_tradnl" sz="1800" dirty="0" err="1">
                <a:solidFill>
                  <a:schemeClr val="accent1"/>
                </a:solidFill>
              </a:rPr>
              <a:t>Conflict</a:t>
            </a:r>
            <a:endParaRPr lang="es-ES_tradnl" sz="1800" dirty="0">
              <a:solidFill>
                <a:schemeClr val="accent1"/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_tradnl" sz="1800" dirty="0" err="1">
                <a:solidFill>
                  <a:srgbClr val="FF0000"/>
                </a:solidFill>
              </a:rPr>
              <a:t>Ambiguous</a:t>
            </a:r>
            <a:r>
              <a:rPr lang="es-ES_tradnl" sz="1800" dirty="0">
                <a:solidFill>
                  <a:srgbClr val="FF0000"/>
                </a:solidFill>
              </a:rPr>
              <a:t>/No </a:t>
            </a:r>
            <a:r>
              <a:rPr lang="es-ES_tradnl" sz="1800" dirty="0" err="1">
                <a:solidFill>
                  <a:srgbClr val="FF0000"/>
                </a:solidFill>
              </a:rPr>
              <a:t>conflict</a:t>
            </a:r>
            <a:endParaRPr lang="es-ES_tradnl" sz="1800" dirty="0">
              <a:solidFill>
                <a:srgbClr val="FF0000"/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_tradnl" sz="1800" dirty="0" err="1">
                <a:solidFill>
                  <a:schemeClr val="accent6"/>
                </a:solidFill>
              </a:rPr>
              <a:t>Unambiguous</a:t>
            </a:r>
            <a:r>
              <a:rPr lang="es-ES_tradnl" sz="1800" dirty="0">
                <a:solidFill>
                  <a:schemeClr val="accent6"/>
                </a:solidFill>
              </a:rPr>
              <a:t>/</a:t>
            </a:r>
            <a:r>
              <a:rPr lang="es-ES_tradnl" sz="1800" dirty="0" err="1">
                <a:solidFill>
                  <a:schemeClr val="accent6"/>
                </a:solidFill>
              </a:rPr>
              <a:t>Conflict</a:t>
            </a:r>
            <a:endParaRPr lang="es-ES_tradnl" sz="1800" dirty="0">
              <a:solidFill>
                <a:schemeClr val="accent6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9ACDEF-0936-6141-8E60-393FBB1AA847}"/>
              </a:ext>
            </a:extLst>
          </p:cNvPr>
          <p:cNvSpPr txBox="1">
            <a:spLocks/>
          </p:cNvSpPr>
          <p:nvPr/>
        </p:nvSpPr>
        <p:spPr>
          <a:xfrm>
            <a:off x="4263188" y="6186285"/>
            <a:ext cx="6388769" cy="3428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400" dirty="0"/>
              <a:t>2		         3		  	    4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E3C40-0669-9047-8BCF-CBD97D946F62}"/>
              </a:ext>
            </a:extLst>
          </p:cNvPr>
          <p:cNvSpPr txBox="1">
            <a:spLocks/>
          </p:cNvSpPr>
          <p:nvPr/>
        </p:nvSpPr>
        <p:spPr>
          <a:xfrm>
            <a:off x="2779294" y="4341496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Faster</a:t>
            </a:r>
            <a:r>
              <a:rPr lang="es-ES_tradnl" sz="1600" dirty="0"/>
              <a:t>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171023E-E86D-C146-98BF-CF2551C95392}"/>
              </a:ext>
            </a:extLst>
          </p:cNvPr>
          <p:cNvSpPr txBox="1">
            <a:spLocks/>
          </p:cNvSpPr>
          <p:nvPr/>
        </p:nvSpPr>
        <p:spPr>
          <a:xfrm>
            <a:off x="2779294" y="1287547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Slower</a:t>
            </a:r>
            <a:r>
              <a:rPr lang="es-ES_tradnl" sz="1600" dirty="0"/>
              <a:t> 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410598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0886-D463-CD4C-9586-0568274D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Background</a:t>
            </a:r>
            <a:r>
              <a:rPr lang="es-ES_tradnl" dirty="0"/>
              <a:t> &amp; </a:t>
            </a:r>
            <a:r>
              <a:rPr lang="es-ES_tradnl" dirty="0" err="1"/>
              <a:t>Motivation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72D6-3EDD-1C48-8307-41A0735F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791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915"/>
          <a:stretch/>
        </p:blipFill>
        <p:spPr>
          <a:xfrm>
            <a:off x="0" y="978567"/>
            <a:ext cx="9301722" cy="61280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41768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Group</a:t>
            </a:r>
            <a:r>
              <a:rPr lang="es-ES_tradnl" dirty="0"/>
              <a:t> 2 </a:t>
            </a:r>
            <a:r>
              <a:rPr lang="es-ES_tradnl" dirty="0" err="1"/>
              <a:t>learners</a:t>
            </a:r>
            <a:r>
              <a:rPr lang="es-ES_tradnl" dirty="0"/>
              <a:t> (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regions</a:t>
            </a:r>
            <a:r>
              <a:rPr lang="es-ES_tradnl" dirty="0"/>
              <a:t>, </a:t>
            </a:r>
            <a:r>
              <a:rPr lang="es-ES_tradnl" dirty="0" err="1"/>
              <a:t>with</a:t>
            </a:r>
            <a:r>
              <a:rPr lang="es-ES_tradnl" dirty="0"/>
              <a:t> P8)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1A3986-987F-D44B-AE0E-CA4525A4A37E}"/>
              </a:ext>
            </a:extLst>
          </p:cNvPr>
          <p:cNvSpPr txBox="1">
            <a:spLocks/>
          </p:cNvSpPr>
          <p:nvPr/>
        </p:nvSpPr>
        <p:spPr>
          <a:xfrm>
            <a:off x="8297778" y="1906026"/>
            <a:ext cx="3894222" cy="495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800" dirty="0" err="1"/>
              <a:t>Interpretation</a:t>
            </a:r>
            <a:r>
              <a:rPr lang="es-ES_tradnl" sz="1800" dirty="0"/>
              <a:t>: </a:t>
            </a:r>
            <a:r>
              <a:rPr lang="es-ES_tradnl" sz="1800" dirty="0" err="1"/>
              <a:t>Learners</a:t>
            </a:r>
            <a:r>
              <a:rPr lang="es-ES_tradnl" sz="1800" dirty="0"/>
              <a:t> are </a:t>
            </a:r>
            <a:r>
              <a:rPr lang="es-ES_tradnl" sz="1800" dirty="0" err="1"/>
              <a:t>slowed</a:t>
            </a:r>
            <a:r>
              <a:rPr lang="es-ES_tradnl" sz="1800" dirty="0"/>
              <a:t> </a:t>
            </a:r>
            <a:r>
              <a:rPr lang="es-ES_tradnl" sz="1800" dirty="0" err="1"/>
              <a:t>down</a:t>
            </a:r>
            <a:r>
              <a:rPr lang="es-ES_tradnl" sz="1800" dirty="0"/>
              <a:t> </a:t>
            </a:r>
            <a:r>
              <a:rPr lang="es-ES_tradnl" sz="1800" dirty="0" err="1"/>
              <a:t>by</a:t>
            </a:r>
            <a:r>
              <a:rPr lang="es-ES_tradnl" sz="1800" dirty="0"/>
              <a:t> </a:t>
            </a:r>
            <a:r>
              <a:rPr lang="es-ES_tradnl" sz="1800" dirty="0" err="1"/>
              <a:t>the</a:t>
            </a:r>
            <a:r>
              <a:rPr lang="es-ES_tradnl" sz="1800" dirty="0"/>
              <a:t> </a:t>
            </a:r>
            <a:r>
              <a:rPr lang="es-ES_tradnl" sz="1800" dirty="0" err="1"/>
              <a:t>mere</a:t>
            </a:r>
            <a:r>
              <a:rPr lang="es-ES_tradnl" sz="1800" dirty="0"/>
              <a:t> </a:t>
            </a:r>
            <a:r>
              <a:rPr lang="es-ES_tradnl" sz="1800" dirty="0" err="1"/>
              <a:t>conflict</a:t>
            </a:r>
            <a:r>
              <a:rPr lang="es-ES_tradnl" sz="1800" dirty="0"/>
              <a:t>. </a:t>
            </a:r>
          </a:p>
          <a:p>
            <a:endParaRPr lang="es-ES_tradnl" sz="1800" dirty="0"/>
          </a:p>
          <a:p>
            <a:r>
              <a:rPr lang="es-ES_tradnl" sz="1800" dirty="0"/>
              <a:t>Are </a:t>
            </a:r>
            <a:r>
              <a:rPr lang="es-ES_tradnl" sz="1800" dirty="0" err="1"/>
              <a:t>they</a:t>
            </a:r>
            <a:r>
              <a:rPr lang="es-ES_tradnl" sz="1800" dirty="0"/>
              <a:t> </a:t>
            </a:r>
            <a:r>
              <a:rPr lang="es-ES_tradnl" sz="1800" dirty="0" err="1"/>
              <a:t>understanding</a:t>
            </a:r>
            <a:r>
              <a:rPr lang="es-ES_tradnl" sz="1800" dirty="0"/>
              <a:t> </a:t>
            </a:r>
            <a:r>
              <a:rPr lang="es-ES_tradnl" sz="1800" dirty="0" err="1"/>
              <a:t>that</a:t>
            </a:r>
            <a:r>
              <a:rPr lang="es-ES_tradnl" sz="1800" dirty="0"/>
              <a:t> </a:t>
            </a:r>
            <a:r>
              <a:rPr lang="es-ES_tradnl" sz="1800" dirty="0" err="1"/>
              <a:t>the</a:t>
            </a:r>
            <a:r>
              <a:rPr lang="es-ES_tradnl" sz="1800" dirty="0"/>
              <a:t> </a:t>
            </a:r>
            <a:r>
              <a:rPr lang="es-ES_tradnl" sz="1800" dirty="0" err="1"/>
              <a:t>ambiguity</a:t>
            </a:r>
            <a:r>
              <a:rPr lang="es-ES_tradnl" sz="1800" dirty="0"/>
              <a:t> </a:t>
            </a:r>
            <a:r>
              <a:rPr lang="es-ES_tradnl" sz="1800" dirty="0" err="1"/>
              <a:t>exists</a:t>
            </a:r>
            <a:r>
              <a:rPr lang="es-ES_tradnl" sz="1800" dirty="0"/>
              <a:t>? </a:t>
            </a:r>
            <a:r>
              <a:rPr lang="es-ES_tradnl" sz="1800" dirty="0" err="1"/>
              <a:t>Why</a:t>
            </a:r>
            <a:r>
              <a:rPr lang="es-ES_tradnl" sz="1800" dirty="0"/>
              <a:t> </a:t>
            </a:r>
            <a:r>
              <a:rPr lang="es-ES_tradnl" sz="1800" dirty="0" err="1"/>
              <a:t>does</a:t>
            </a:r>
            <a:r>
              <a:rPr lang="es-ES_tradnl" sz="1800" dirty="0"/>
              <a:t> </a:t>
            </a:r>
            <a:r>
              <a:rPr lang="es-ES_tradnl" sz="1800" dirty="0" err="1"/>
              <a:t>Region</a:t>
            </a:r>
            <a:r>
              <a:rPr lang="es-ES_tradnl" sz="1800" dirty="0"/>
              <a:t> 3 </a:t>
            </a:r>
            <a:r>
              <a:rPr lang="es-ES_tradnl" sz="1800" dirty="0" err="1"/>
              <a:t>ambig</a:t>
            </a:r>
            <a:r>
              <a:rPr lang="es-ES_tradnl" sz="1800" dirty="0"/>
              <a:t>/</a:t>
            </a:r>
            <a:r>
              <a:rPr lang="es-ES_tradnl" sz="1800" dirty="0" err="1"/>
              <a:t>unambig</a:t>
            </a:r>
            <a:r>
              <a:rPr lang="es-ES_tradnl" sz="1800" dirty="0"/>
              <a:t> </a:t>
            </a:r>
            <a:r>
              <a:rPr lang="es-ES_tradnl" sz="1800" dirty="0" err="1"/>
              <a:t>map</a:t>
            </a:r>
            <a:r>
              <a:rPr lang="es-ES_tradnl" sz="1800" dirty="0"/>
              <a:t> </a:t>
            </a:r>
            <a:r>
              <a:rPr lang="es-ES_tradnl" sz="1800" dirty="0" err="1"/>
              <a:t>together</a:t>
            </a:r>
            <a:r>
              <a:rPr lang="es-ES_tradnl" sz="1800" dirty="0"/>
              <a:t> in conflicto </a:t>
            </a:r>
            <a:r>
              <a:rPr lang="es-ES_tradnl" sz="1800" dirty="0" err="1"/>
              <a:t>condition</a:t>
            </a:r>
            <a:r>
              <a:rPr lang="es-ES_tradnl" sz="1800" dirty="0"/>
              <a:t>, and </a:t>
            </a:r>
            <a:r>
              <a:rPr lang="es-ES_tradnl" sz="1800" dirty="0" err="1"/>
              <a:t>then</a:t>
            </a:r>
            <a:r>
              <a:rPr lang="es-ES_tradnl" sz="1800" dirty="0"/>
              <a:t> </a:t>
            </a:r>
            <a:r>
              <a:rPr lang="es-ES_tradnl" sz="1800" dirty="0" err="1"/>
              <a:t>ambiguous</a:t>
            </a:r>
            <a:r>
              <a:rPr lang="es-ES_tradnl" sz="1800" dirty="0"/>
              <a:t> </a:t>
            </a:r>
            <a:r>
              <a:rPr lang="es-ES_tradnl" sz="1800" dirty="0" err="1"/>
              <a:t>speeds</a:t>
            </a:r>
            <a:r>
              <a:rPr lang="es-ES_tradnl" sz="1800" dirty="0"/>
              <a:t> up? </a:t>
            </a:r>
          </a:p>
          <a:p>
            <a:endParaRPr lang="es-ES_tradnl" sz="1800" dirty="0"/>
          </a:p>
          <a:p>
            <a:r>
              <a:rPr lang="es-ES_tradnl" sz="1800" dirty="0" err="1"/>
              <a:t>Resolution</a:t>
            </a:r>
            <a:r>
              <a:rPr lang="es-ES_tradnl" sz="1800" dirty="0"/>
              <a:t>: </a:t>
            </a:r>
            <a:r>
              <a:rPr lang="es-ES_tradnl" sz="1800" dirty="0" err="1"/>
              <a:t>Include</a:t>
            </a:r>
            <a:r>
              <a:rPr lang="es-ES_tradnl" sz="1800" dirty="0"/>
              <a:t> more </a:t>
            </a:r>
            <a:r>
              <a:rPr lang="es-ES_tradnl" sz="1800" dirty="0" err="1"/>
              <a:t>advanced</a:t>
            </a:r>
            <a:r>
              <a:rPr lang="es-ES_tradnl" sz="1800" dirty="0"/>
              <a:t> </a:t>
            </a:r>
            <a:r>
              <a:rPr lang="es-ES_tradnl" sz="1800" dirty="0" err="1"/>
              <a:t>learners</a:t>
            </a:r>
            <a:r>
              <a:rPr lang="es-ES_tradnl" sz="1800" dirty="0"/>
              <a:t>, </a:t>
            </a:r>
            <a:r>
              <a:rPr lang="es-ES_tradnl" sz="1800" dirty="0" err="1"/>
              <a:t>not</a:t>
            </a:r>
            <a:r>
              <a:rPr lang="es-ES_tradnl" sz="1800" dirty="0"/>
              <a:t> Oral </a:t>
            </a:r>
            <a:r>
              <a:rPr lang="es-ES_tradnl" sz="1800" dirty="0" err="1"/>
              <a:t>Review</a:t>
            </a:r>
            <a:r>
              <a:rPr lang="es-ES_tradnl" sz="1800" dirty="0"/>
              <a:t>, no </a:t>
            </a:r>
            <a:r>
              <a:rPr lang="es-ES_tradnl" sz="1800" dirty="0" err="1"/>
              <a:t>intermediate</a:t>
            </a:r>
            <a:r>
              <a:rPr lang="es-ES_tradnl" sz="1800" dirty="0"/>
              <a:t>.</a:t>
            </a:r>
          </a:p>
          <a:p>
            <a:endParaRPr lang="es-ES_tradnl" sz="1800" dirty="0"/>
          </a:p>
          <a:p>
            <a:r>
              <a:rPr lang="es-ES_tradnl" sz="1800" dirty="0"/>
              <a:t>Post-</a:t>
            </a:r>
            <a:r>
              <a:rPr lang="es-ES_tradnl" sz="1800" dirty="0" err="1"/>
              <a:t>study</a:t>
            </a:r>
            <a:r>
              <a:rPr lang="es-ES_tradnl" sz="1800" dirty="0"/>
              <a:t> </a:t>
            </a:r>
            <a:r>
              <a:rPr lang="es-ES_tradnl" sz="1800" dirty="0" err="1"/>
              <a:t>abroad</a:t>
            </a:r>
            <a:r>
              <a:rPr lang="es-ES_tradnl" sz="1800" dirty="0"/>
              <a:t>? And </a:t>
            </a:r>
            <a:r>
              <a:rPr lang="es-ES_tradnl" sz="1800" dirty="0" err="1"/>
              <a:t>graduates</a:t>
            </a:r>
            <a:r>
              <a:rPr lang="es-ES_tradnl" sz="1800" dirty="0"/>
              <a:t>?</a:t>
            </a:r>
          </a:p>
          <a:p>
            <a:endParaRPr lang="es-ES_tradnl" sz="1800" dirty="0"/>
          </a:p>
          <a:p>
            <a:endParaRPr lang="es-ES_tradnl" sz="1800" dirty="0"/>
          </a:p>
          <a:p>
            <a:endParaRPr lang="es-ES_tradnl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36ED82-A19C-B54A-93AE-732C43B84098}"/>
              </a:ext>
            </a:extLst>
          </p:cNvPr>
          <p:cNvSpPr txBox="1">
            <a:spLocks/>
          </p:cNvSpPr>
          <p:nvPr/>
        </p:nvSpPr>
        <p:spPr>
          <a:xfrm>
            <a:off x="1720515" y="4351008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Faster</a:t>
            </a:r>
            <a:r>
              <a:rPr lang="es-ES_tradnl" sz="1600" dirty="0"/>
              <a:t>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A30696-D92E-1A4A-9EF2-5691483060BD}"/>
              </a:ext>
            </a:extLst>
          </p:cNvPr>
          <p:cNvSpPr txBox="1">
            <a:spLocks/>
          </p:cNvSpPr>
          <p:nvPr/>
        </p:nvSpPr>
        <p:spPr>
          <a:xfrm>
            <a:off x="1720515" y="1297059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Slower</a:t>
            </a:r>
            <a:r>
              <a:rPr lang="es-ES_tradnl" sz="1600" dirty="0"/>
              <a:t> 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B2975B-AE69-0443-BC30-40DAF4DEF379}"/>
              </a:ext>
            </a:extLst>
          </p:cNvPr>
          <p:cNvSpPr txBox="1">
            <a:spLocks/>
          </p:cNvSpPr>
          <p:nvPr/>
        </p:nvSpPr>
        <p:spPr>
          <a:xfrm>
            <a:off x="8530390" y="953013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_tradnl" sz="1800" dirty="0" err="1">
                <a:solidFill>
                  <a:schemeClr val="accent1"/>
                </a:solidFill>
              </a:rPr>
              <a:t>Ambiguous</a:t>
            </a:r>
            <a:r>
              <a:rPr lang="es-ES_tradnl" sz="1800" dirty="0">
                <a:solidFill>
                  <a:schemeClr val="accent1"/>
                </a:solidFill>
              </a:rPr>
              <a:t>/</a:t>
            </a:r>
            <a:r>
              <a:rPr lang="es-ES_tradnl" sz="1800" dirty="0" err="1">
                <a:solidFill>
                  <a:schemeClr val="accent1"/>
                </a:solidFill>
              </a:rPr>
              <a:t>Conflict</a:t>
            </a:r>
            <a:endParaRPr lang="es-ES_tradnl" sz="1800" dirty="0">
              <a:solidFill>
                <a:schemeClr val="accent1"/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_tradnl" sz="1800" dirty="0" err="1">
                <a:solidFill>
                  <a:srgbClr val="FF0000"/>
                </a:solidFill>
              </a:rPr>
              <a:t>Ambiguous</a:t>
            </a:r>
            <a:r>
              <a:rPr lang="es-ES_tradnl" sz="1800" dirty="0">
                <a:solidFill>
                  <a:srgbClr val="FF0000"/>
                </a:solidFill>
              </a:rPr>
              <a:t>/No </a:t>
            </a:r>
            <a:r>
              <a:rPr lang="es-ES_tradnl" sz="1800" dirty="0" err="1">
                <a:solidFill>
                  <a:srgbClr val="FF0000"/>
                </a:solidFill>
              </a:rPr>
              <a:t>conflict</a:t>
            </a:r>
            <a:endParaRPr lang="es-ES_tradnl" sz="1800" dirty="0">
              <a:solidFill>
                <a:srgbClr val="FF0000"/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_tradnl" sz="1800" dirty="0" err="1">
                <a:solidFill>
                  <a:schemeClr val="accent6"/>
                </a:solidFill>
              </a:rPr>
              <a:t>Unambiguous</a:t>
            </a:r>
            <a:r>
              <a:rPr lang="es-ES_tradnl" sz="1800" dirty="0">
                <a:solidFill>
                  <a:schemeClr val="accent6"/>
                </a:solidFill>
              </a:rPr>
              <a:t>/</a:t>
            </a:r>
            <a:r>
              <a:rPr lang="es-ES_tradnl" sz="1800" dirty="0" err="1">
                <a:solidFill>
                  <a:schemeClr val="accent6"/>
                </a:solidFill>
              </a:rPr>
              <a:t>Conflict</a:t>
            </a:r>
            <a:endParaRPr lang="es-ES_tradnl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11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78"/>
          <a:stretch/>
        </p:blipFill>
        <p:spPr>
          <a:xfrm>
            <a:off x="-1" y="978568"/>
            <a:ext cx="13539537" cy="6095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71158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Group</a:t>
            </a:r>
            <a:r>
              <a:rPr lang="es-ES_tradnl" dirty="0"/>
              <a:t> 2 </a:t>
            </a:r>
            <a:r>
              <a:rPr lang="es-ES_tradnl" dirty="0" err="1"/>
              <a:t>learners</a:t>
            </a:r>
            <a:r>
              <a:rPr lang="es-ES_tradnl" dirty="0"/>
              <a:t> (</a:t>
            </a:r>
            <a:r>
              <a:rPr lang="es-ES_tradnl" dirty="0" err="1"/>
              <a:t>regions</a:t>
            </a:r>
            <a:r>
              <a:rPr lang="es-ES_tradnl" dirty="0"/>
              <a:t> 2, 3, 4, </a:t>
            </a:r>
            <a:r>
              <a:rPr lang="es-ES_tradnl" dirty="0" err="1"/>
              <a:t>with</a:t>
            </a:r>
            <a:r>
              <a:rPr lang="es-ES_tradnl" dirty="0"/>
              <a:t> P8)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9ACDEF-0936-6141-8E60-393FBB1AA847}"/>
              </a:ext>
            </a:extLst>
          </p:cNvPr>
          <p:cNvSpPr txBox="1">
            <a:spLocks/>
          </p:cNvSpPr>
          <p:nvPr/>
        </p:nvSpPr>
        <p:spPr>
          <a:xfrm>
            <a:off x="3092114" y="5849400"/>
            <a:ext cx="6388769" cy="3428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800" dirty="0"/>
              <a:t>2		3		4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A9B7A5-251B-1A43-B4FA-7C5002BA50A2}"/>
              </a:ext>
            </a:extLst>
          </p:cNvPr>
          <p:cNvSpPr txBox="1">
            <a:spLocks/>
          </p:cNvSpPr>
          <p:nvPr/>
        </p:nvSpPr>
        <p:spPr>
          <a:xfrm>
            <a:off x="2761245" y="4395555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Faster</a:t>
            </a:r>
            <a:r>
              <a:rPr lang="es-ES_tradnl" sz="1600" dirty="0"/>
              <a:t>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690D4F-4B34-8B46-A808-4A3DBE73240B}"/>
              </a:ext>
            </a:extLst>
          </p:cNvPr>
          <p:cNvSpPr txBox="1">
            <a:spLocks/>
          </p:cNvSpPr>
          <p:nvPr/>
        </p:nvSpPr>
        <p:spPr>
          <a:xfrm>
            <a:off x="2761245" y="1341606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Slower</a:t>
            </a:r>
            <a:r>
              <a:rPr lang="es-ES_tradnl" sz="1600" dirty="0"/>
              <a:t> 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2EB0A3-691A-D243-A39E-AD1C83EAA0E9}"/>
              </a:ext>
            </a:extLst>
          </p:cNvPr>
          <p:cNvSpPr txBox="1">
            <a:spLocks/>
          </p:cNvSpPr>
          <p:nvPr/>
        </p:nvSpPr>
        <p:spPr>
          <a:xfrm>
            <a:off x="8867274" y="946483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_tradnl" sz="1800" dirty="0" err="1">
                <a:solidFill>
                  <a:schemeClr val="accent1"/>
                </a:solidFill>
              </a:rPr>
              <a:t>Ambiguous</a:t>
            </a:r>
            <a:r>
              <a:rPr lang="es-ES_tradnl" sz="1800" dirty="0">
                <a:solidFill>
                  <a:schemeClr val="accent1"/>
                </a:solidFill>
              </a:rPr>
              <a:t>/</a:t>
            </a:r>
            <a:r>
              <a:rPr lang="es-ES_tradnl" sz="1800" dirty="0" err="1">
                <a:solidFill>
                  <a:schemeClr val="accent1"/>
                </a:solidFill>
              </a:rPr>
              <a:t>Conflict</a:t>
            </a:r>
            <a:endParaRPr lang="es-ES_tradnl" sz="1800" dirty="0">
              <a:solidFill>
                <a:schemeClr val="accent1"/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_tradnl" sz="1800" dirty="0" err="1">
                <a:solidFill>
                  <a:srgbClr val="FF0000"/>
                </a:solidFill>
              </a:rPr>
              <a:t>Ambiguous</a:t>
            </a:r>
            <a:r>
              <a:rPr lang="es-ES_tradnl" sz="1800" dirty="0">
                <a:solidFill>
                  <a:srgbClr val="FF0000"/>
                </a:solidFill>
              </a:rPr>
              <a:t>/No </a:t>
            </a:r>
            <a:r>
              <a:rPr lang="es-ES_tradnl" sz="1800" dirty="0" err="1">
                <a:solidFill>
                  <a:srgbClr val="FF0000"/>
                </a:solidFill>
              </a:rPr>
              <a:t>conflict</a:t>
            </a:r>
            <a:endParaRPr lang="es-ES_tradnl" sz="1800" dirty="0">
              <a:solidFill>
                <a:srgbClr val="FF0000"/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_tradnl" sz="1800" dirty="0" err="1">
                <a:solidFill>
                  <a:schemeClr val="accent6"/>
                </a:solidFill>
              </a:rPr>
              <a:t>Unambiguous</a:t>
            </a:r>
            <a:r>
              <a:rPr lang="es-ES_tradnl" sz="1800" dirty="0">
                <a:solidFill>
                  <a:schemeClr val="accent6"/>
                </a:solidFill>
              </a:rPr>
              <a:t>/</a:t>
            </a:r>
            <a:r>
              <a:rPr lang="es-ES_tradnl" sz="1800" dirty="0" err="1">
                <a:solidFill>
                  <a:schemeClr val="accent6"/>
                </a:solidFill>
              </a:rPr>
              <a:t>Conflict</a:t>
            </a:r>
            <a:endParaRPr lang="es-ES_tradnl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21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786" y="978568"/>
            <a:ext cx="8829962" cy="6095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9074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Native</a:t>
            </a:r>
            <a:r>
              <a:rPr lang="es-ES_tradnl" dirty="0"/>
              <a:t> </a:t>
            </a:r>
            <a:r>
              <a:rPr lang="es-ES_tradnl" dirty="0" err="1"/>
              <a:t>bilinguals</a:t>
            </a:r>
            <a:r>
              <a:rPr lang="es-ES_tradnl" dirty="0"/>
              <a:t>, </a:t>
            </a:r>
            <a:r>
              <a:rPr lang="es-ES_tradnl" dirty="0" err="1"/>
              <a:t>unambiguous</a:t>
            </a:r>
            <a:r>
              <a:rPr lang="es-ES_tradnl" dirty="0"/>
              <a:t> </a:t>
            </a:r>
            <a:r>
              <a:rPr lang="es-ES_tradnl" dirty="0" err="1"/>
              <a:t>items</a:t>
            </a:r>
            <a:endParaRPr lang="es-ES_trad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A9B7A5-251B-1A43-B4FA-7C5002BA50A2}"/>
              </a:ext>
            </a:extLst>
          </p:cNvPr>
          <p:cNvSpPr txBox="1">
            <a:spLocks/>
          </p:cNvSpPr>
          <p:nvPr/>
        </p:nvSpPr>
        <p:spPr>
          <a:xfrm>
            <a:off x="1700460" y="4379512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Faster</a:t>
            </a:r>
            <a:r>
              <a:rPr lang="es-ES_tradnl" sz="1600" dirty="0"/>
              <a:t>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690D4F-4B34-8B46-A808-4A3DBE73240B}"/>
              </a:ext>
            </a:extLst>
          </p:cNvPr>
          <p:cNvSpPr txBox="1">
            <a:spLocks/>
          </p:cNvSpPr>
          <p:nvPr/>
        </p:nvSpPr>
        <p:spPr>
          <a:xfrm>
            <a:off x="1700460" y="1325563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Slower</a:t>
            </a:r>
            <a:r>
              <a:rPr lang="es-ES_tradnl" sz="1600" dirty="0"/>
              <a:t> 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051514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799" y="978568"/>
            <a:ext cx="8561936" cy="6095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9074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Native</a:t>
            </a:r>
            <a:r>
              <a:rPr lang="es-ES_tradnl" dirty="0"/>
              <a:t> </a:t>
            </a:r>
            <a:r>
              <a:rPr lang="es-ES_tradnl" dirty="0" err="1"/>
              <a:t>bilinguals</a:t>
            </a:r>
            <a:r>
              <a:rPr lang="es-ES_tradnl" dirty="0"/>
              <a:t>, </a:t>
            </a:r>
            <a:r>
              <a:rPr lang="es-ES_tradnl" dirty="0" err="1"/>
              <a:t>unambiguous</a:t>
            </a:r>
            <a:r>
              <a:rPr lang="es-ES_tradnl" dirty="0"/>
              <a:t> </a:t>
            </a:r>
            <a:r>
              <a:rPr lang="es-ES_tradnl" dirty="0" err="1"/>
              <a:t>items</a:t>
            </a:r>
            <a:endParaRPr lang="es-ES_trad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A9B7A5-251B-1A43-B4FA-7C5002BA50A2}"/>
              </a:ext>
            </a:extLst>
          </p:cNvPr>
          <p:cNvSpPr txBox="1">
            <a:spLocks/>
          </p:cNvSpPr>
          <p:nvPr/>
        </p:nvSpPr>
        <p:spPr>
          <a:xfrm>
            <a:off x="1700460" y="4379512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Faster</a:t>
            </a:r>
            <a:r>
              <a:rPr lang="es-ES_tradnl" sz="1600" dirty="0"/>
              <a:t>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690D4F-4B34-8B46-A808-4A3DBE73240B}"/>
              </a:ext>
            </a:extLst>
          </p:cNvPr>
          <p:cNvSpPr txBox="1">
            <a:spLocks/>
          </p:cNvSpPr>
          <p:nvPr/>
        </p:nvSpPr>
        <p:spPr>
          <a:xfrm>
            <a:off x="1700460" y="1325563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Slower</a:t>
            </a:r>
            <a:r>
              <a:rPr lang="es-ES_tradnl" sz="1600" dirty="0"/>
              <a:t> 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298347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970" y="417338"/>
            <a:ext cx="5744456" cy="593509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9074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Native</a:t>
            </a:r>
            <a:r>
              <a:rPr lang="es-ES_tradnl" dirty="0"/>
              <a:t> </a:t>
            </a:r>
            <a:r>
              <a:rPr lang="es-ES_tradnl" dirty="0" err="1"/>
              <a:t>bilinguals</a:t>
            </a:r>
            <a:r>
              <a:rPr lang="es-ES_tradnl" dirty="0"/>
              <a:t>, </a:t>
            </a:r>
            <a:r>
              <a:rPr lang="es-ES_tradnl" dirty="0" err="1"/>
              <a:t>unambiguous</a:t>
            </a:r>
            <a:r>
              <a:rPr lang="es-ES_tradnl" dirty="0"/>
              <a:t> </a:t>
            </a:r>
            <a:r>
              <a:rPr lang="es-ES_tradnl" dirty="0" err="1"/>
              <a:t>items</a:t>
            </a:r>
            <a:endParaRPr lang="es-ES_trad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A9B7A5-251B-1A43-B4FA-7C5002BA50A2}"/>
              </a:ext>
            </a:extLst>
          </p:cNvPr>
          <p:cNvSpPr txBox="1">
            <a:spLocks/>
          </p:cNvSpPr>
          <p:nvPr/>
        </p:nvSpPr>
        <p:spPr>
          <a:xfrm>
            <a:off x="1700460" y="4379512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Faster</a:t>
            </a:r>
            <a:r>
              <a:rPr lang="es-ES_tradnl" sz="1600" dirty="0"/>
              <a:t>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690D4F-4B34-8B46-A808-4A3DBE73240B}"/>
              </a:ext>
            </a:extLst>
          </p:cNvPr>
          <p:cNvSpPr txBox="1">
            <a:spLocks/>
          </p:cNvSpPr>
          <p:nvPr/>
        </p:nvSpPr>
        <p:spPr>
          <a:xfrm>
            <a:off x="1700460" y="1325563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Slower</a:t>
            </a:r>
            <a:r>
              <a:rPr lang="es-ES_tradnl" sz="1600" dirty="0"/>
              <a:t> 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252644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970" y="1067518"/>
            <a:ext cx="5744456" cy="463473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9074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Native</a:t>
            </a:r>
            <a:r>
              <a:rPr lang="es-ES_tradnl" dirty="0"/>
              <a:t> </a:t>
            </a:r>
            <a:r>
              <a:rPr lang="es-ES_tradnl" dirty="0" err="1"/>
              <a:t>bilinguals</a:t>
            </a:r>
            <a:r>
              <a:rPr lang="es-ES_tradnl" dirty="0"/>
              <a:t>, </a:t>
            </a:r>
            <a:r>
              <a:rPr lang="es-ES_tradnl" dirty="0" err="1"/>
              <a:t>ambiguous</a:t>
            </a:r>
            <a:r>
              <a:rPr lang="es-ES_tradnl" dirty="0"/>
              <a:t> </a:t>
            </a:r>
            <a:r>
              <a:rPr lang="es-ES_tradnl" dirty="0" err="1"/>
              <a:t>items</a:t>
            </a:r>
            <a:endParaRPr lang="es-ES_trad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A9B7A5-251B-1A43-B4FA-7C5002BA50A2}"/>
              </a:ext>
            </a:extLst>
          </p:cNvPr>
          <p:cNvSpPr txBox="1">
            <a:spLocks/>
          </p:cNvSpPr>
          <p:nvPr/>
        </p:nvSpPr>
        <p:spPr>
          <a:xfrm>
            <a:off x="1700460" y="4379512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Faster</a:t>
            </a:r>
            <a:r>
              <a:rPr lang="es-ES_tradnl" sz="1600" dirty="0"/>
              <a:t>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690D4F-4B34-8B46-A808-4A3DBE73240B}"/>
              </a:ext>
            </a:extLst>
          </p:cNvPr>
          <p:cNvSpPr txBox="1">
            <a:spLocks/>
          </p:cNvSpPr>
          <p:nvPr/>
        </p:nvSpPr>
        <p:spPr>
          <a:xfrm>
            <a:off x="1700460" y="1325563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Slower</a:t>
            </a:r>
            <a:r>
              <a:rPr lang="es-ES_tradnl" sz="1600" dirty="0"/>
              <a:t> 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2699386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130" y="662781"/>
            <a:ext cx="8712095" cy="6095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9074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Native</a:t>
            </a:r>
            <a:r>
              <a:rPr lang="es-ES_tradnl" dirty="0"/>
              <a:t> </a:t>
            </a:r>
            <a:r>
              <a:rPr lang="es-ES_tradnl" dirty="0" err="1"/>
              <a:t>bilinguals</a:t>
            </a:r>
            <a:r>
              <a:rPr lang="es-ES_tradnl" dirty="0"/>
              <a:t>, </a:t>
            </a:r>
            <a:r>
              <a:rPr lang="es-ES_tradnl" dirty="0" err="1"/>
              <a:t>ambiguous</a:t>
            </a:r>
            <a:r>
              <a:rPr lang="es-ES_tradnl" dirty="0"/>
              <a:t> </a:t>
            </a:r>
            <a:r>
              <a:rPr lang="es-ES_tradnl" dirty="0" err="1"/>
              <a:t>items</a:t>
            </a:r>
            <a:endParaRPr lang="es-ES_trad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A9B7A5-251B-1A43-B4FA-7C5002BA50A2}"/>
              </a:ext>
            </a:extLst>
          </p:cNvPr>
          <p:cNvSpPr txBox="1">
            <a:spLocks/>
          </p:cNvSpPr>
          <p:nvPr/>
        </p:nvSpPr>
        <p:spPr>
          <a:xfrm>
            <a:off x="1527393" y="4379512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Faster</a:t>
            </a:r>
            <a:r>
              <a:rPr lang="es-ES_tradnl" sz="1600" dirty="0"/>
              <a:t>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690D4F-4B34-8B46-A808-4A3DBE73240B}"/>
              </a:ext>
            </a:extLst>
          </p:cNvPr>
          <p:cNvSpPr txBox="1">
            <a:spLocks/>
          </p:cNvSpPr>
          <p:nvPr/>
        </p:nvSpPr>
        <p:spPr>
          <a:xfrm>
            <a:off x="1527393" y="1325563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Slower</a:t>
            </a:r>
            <a:r>
              <a:rPr lang="es-ES_tradnl" sz="1600" dirty="0"/>
              <a:t> 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4106214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786" y="1119846"/>
            <a:ext cx="8829962" cy="58134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9074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Native</a:t>
            </a:r>
            <a:r>
              <a:rPr lang="es-ES_tradnl" dirty="0"/>
              <a:t> </a:t>
            </a:r>
            <a:r>
              <a:rPr lang="es-ES_tradnl" dirty="0" err="1"/>
              <a:t>bilinguals</a:t>
            </a:r>
            <a:r>
              <a:rPr lang="es-ES_tradnl" dirty="0"/>
              <a:t>, </a:t>
            </a:r>
            <a:r>
              <a:rPr lang="es-ES_tradnl" dirty="0" err="1"/>
              <a:t>ambiguous</a:t>
            </a:r>
            <a:r>
              <a:rPr lang="es-ES_tradnl" dirty="0"/>
              <a:t> </a:t>
            </a:r>
            <a:r>
              <a:rPr lang="es-ES_tradnl" dirty="0" err="1"/>
              <a:t>items</a:t>
            </a:r>
            <a:endParaRPr lang="es-ES_trad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A9B7A5-251B-1A43-B4FA-7C5002BA50A2}"/>
              </a:ext>
            </a:extLst>
          </p:cNvPr>
          <p:cNvSpPr txBox="1">
            <a:spLocks/>
          </p:cNvSpPr>
          <p:nvPr/>
        </p:nvSpPr>
        <p:spPr>
          <a:xfrm>
            <a:off x="1542045" y="4572018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Faster</a:t>
            </a:r>
            <a:r>
              <a:rPr lang="es-ES_tradnl" sz="1600" dirty="0"/>
              <a:t>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690D4F-4B34-8B46-A808-4A3DBE73240B}"/>
              </a:ext>
            </a:extLst>
          </p:cNvPr>
          <p:cNvSpPr txBox="1">
            <a:spLocks/>
          </p:cNvSpPr>
          <p:nvPr/>
        </p:nvSpPr>
        <p:spPr>
          <a:xfrm>
            <a:off x="1542045" y="1518069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Slower</a:t>
            </a:r>
            <a:r>
              <a:rPr lang="es-ES_tradnl" sz="1600" dirty="0"/>
              <a:t> 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2819002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461" y="1119846"/>
            <a:ext cx="8218612" cy="58134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9074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Native</a:t>
            </a:r>
            <a:r>
              <a:rPr lang="es-ES_tradnl" dirty="0"/>
              <a:t> </a:t>
            </a:r>
            <a:r>
              <a:rPr lang="es-ES_tradnl" dirty="0" err="1"/>
              <a:t>bilinguals</a:t>
            </a:r>
            <a:r>
              <a:rPr lang="es-ES_tradnl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212808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786" y="1059022"/>
            <a:ext cx="8829962" cy="593509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9074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Group</a:t>
            </a:r>
            <a:r>
              <a:rPr lang="es-ES_tradnl" dirty="0"/>
              <a:t> 2 </a:t>
            </a:r>
            <a:r>
              <a:rPr lang="es-ES_tradnl" dirty="0" err="1"/>
              <a:t>learners</a:t>
            </a:r>
            <a:r>
              <a:rPr lang="es-ES_tradnl" dirty="0"/>
              <a:t>, </a:t>
            </a:r>
            <a:r>
              <a:rPr lang="es-ES_tradnl" dirty="0" err="1"/>
              <a:t>unambiguous</a:t>
            </a:r>
            <a:r>
              <a:rPr lang="es-ES_tradnl" dirty="0"/>
              <a:t> </a:t>
            </a:r>
            <a:r>
              <a:rPr lang="es-ES_tradnl" dirty="0" err="1"/>
              <a:t>items</a:t>
            </a:r>
            <a:endParaRPr lang="es-ES_trad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A9B7A5-251B-1A43-B4FA-7C5002BA50A2}"/>
              </a:ext>
            </a:extLst>
          </p:cNvPr>
          <p:cNvSpPr txBox="1">
            <a:spLocks/>
          </p:cNvSpPr>
          <p:nvPr/>
        </p:nvSpPr>
        <p:spPr>
          <a:xfrm>
            <a:off x="1700460" y="4379512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Faster</a:t>
            </a:r>
            <a:r>
              <a:rPr lang="es-ES_tradnl" sz="1600" dirty="0"/>
              <a:t>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690D4F-4B34-8B46-A808-4A3DBE73240B}"/>
              </a:ext>
            </a:extLst>
          </p:cNvPr>
          <p:cNvSpPr txBox="1">
            <a:spLocks/>
          </p:cNvSpPr>
          <p:nvPr/>
        </p:nvSpPr>
        <p:spPr>
          <a:xfrm>
            <a:off x="1700460" y="1325563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Slower</a:t>
            </a:r>
            <a:r>
              <a:rPr lang="es-ES_tradnl" sz="1600" dirty="0"/>
              <a:t> 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209008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0886-D463-CD4C-9586-0568274D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Research</a:t>
            </a:r>
            <a:r>
              <a:rPr lang="es-ES_tradnl" dirty="0"/>
              <a:t> </a:t>
            </a:r>
            <a:r>
              <a:rPr lang="es-ES_tradnl" dirty="0" err="1"/>
              <a:t>Questions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72D6-3EDD-1C48-8307-41A0735F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How does dynamic cognitive control engagement affect ambiguity resolution in native bilinguals (i.e. trained language switchers, [+ cognitive control practice])?</a:t>
            </a:r>
          </a:p>
          <a:p>
            <a:r>
              <a:rPr lang="en-US" dirty="0"/>
              <a:t>2) How does dynamic cognitive control engagement affect ambiguity resolution in advanced learners (i.e. non-native, non-highly proficient language)?</a:t>
            </a:r>
          </a:p>
        </p:txBody>
      </p:sp>
    </p:spTree>
    <p:extLst>
      <p:ext uri="{BB962C8B-B14F-4D97-AF65-F5344CB8AC3E}">
        <p14:creationId xmlns:p14="http://schemas.microsoft.com/office/powerpoint/2010/main" val="2976168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799" y="1118301"/>
            <a:ext cx="8561936" cy="581653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9074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Group</a:t>
            </a:r>
            <a:r>
              <a:rPr lang="es-ES_tradnl" dirty="0"/>
              <a:t> 2 </a:t>
            </a:r>
            <a:r>
              <a:rPr lang="es-ES_tradnl" dirty="0" err="1"/>
              <a:t>learners</a:t>
            </a:r>
            <a:r>
              <a:rPr lang="es-ES_tradnl" dirty="0"/>
              <a:t>, </a:t>
            </a:r>
            <a:r>
              <a:rPr lang="es-ES_tradnl" dirty="0" err="1"/>
              <a:t>unambiguous</a:t>
            </a:r>
            <a:r>
              <a:rPr lang="es-ES_tradnl" dirty="0"/>
              <a:t> </a:t>
            </a:r>
            <a:r>
              <a:rPr lang="es-ES_tradnl" dirty="0" err="1"/>
              <a:t>items</a:t>
            </a:r>
            <a:endParaRPr lang="es-ES_trad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A9B7A5-251B-1A43-B4FA-7C5002BA50A2}"/>
              </a:ext>
            </a:extLst>
          </p:cNvPr>
          <p:cNvSpPr txBox="1">
            <a:spLocks/>
          </p:cNvSpPr>
          <p:nvPr/>
        </p:nvSpPr>
        <p:spPr>
          <a:xfrm>
            <a:off x="1700460" y="4379512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Faster</a:t>
            </a:r>
            <a:r>
              <a:rPr lang="es-ES_tradnl" sz="1600" dirty="0"/>
              <a:t>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690D4F-4B34-8B46-A808-4A3DBE73240B}"/>
              </a:ext>
            </a:extLst>
          </p:cNvPr>
          <p:cNvSpPr txBox="1">
            <a:spLocks/>
          </p:cNvSpPr>
          <p:nvPr/>
        </p:nvSpPr>
        <p:spPr>
          <a:xfrm>
            <a:off x="1700460" y="1325563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Slower</a:t>
            </a:r>
            <a:r>
              <a:rPr lang="es-ES_tradnl" sz="1600" dirty="0"/>
              <a:t> 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53832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130" y="736652"/>
            <a:ext cx="8712095" cy="59482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9074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Group</a:t>
            </a:r>
            <a:r>
              <a:rPr lang="es-ES_tradnl" dirty="0"/>
              <a:t> 2 </a:t>
            </a:r>
            <a:r>
              <a:rPr lang="es-ES_tradnl" dirty="0" err="1"/>
              <a:t>learners</a:t>
            </a:r>
            <a:r>
              <a:rPr lang="es-ES_tradnl" dirty="0"/>
              <a:t>, </a:t>
            </a:r>
            <a:r>
              <a:rPr lang="es-ES_tradnl" dirty="0" err="1"/>
              <a:t>ambiguous</a:t>
            </a:r>
            <a:r>
              <a:rPr lang="es-ES_tradnl" dirty="0"/>
              <a:t> </a:t>
            </a:r>
            <a:r>
              <a:rPr lang="es-ES_tradnl" dirty="0" err="1"/>
              <a:t>items</a:t>
            </a:r>
            <a:endParaRPr lang="es-ES_trad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A9B7A5-251B-1A43-B4FA-7C5002BA50A2}"/>
              </a:ext>
            </a:extLst>
          </p:cNvPr>
          <p:cNvSpPr txBox="1">
            <a:spLocks/>
          </p:cNvSpPr>
          <p:nvPr/>
        </p:nvSpPr>
        <p:spPr>
          <a:xfrm>
            <a:off x="1527393" y="4379512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Faster</a:t>
            </a:r>
            <a:r>
              <a:rPr lang="es-ES_tradnl" sz="1600" dirty="0"/>
              <a:t>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690D4F-4B34-8B46-A808-4A3DBE73240B}"/>
              </a:ext>
            </a:extLst>
          </p:cNvPr>
          <p:cNvSpPr txBox="1">
            <a:spLocks/>
          </p:cNvSpPr>
          <p:nvPr/>
        </p:nvSpPr>
        <p:spPr>
          <a:xfrm>
            <a:off x="1527393" y="1325563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Slower</a:t>
            </a:r>
            <a:r>
              <a:rPr lang="es-ES_tradnl" sz="1600" dirty="0"/>
              <a:t> 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4239051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051" y="1119846"/>
            <a:ext cx="8319432" cy="58134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9074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Group</a:t>
            </a:r>
            <a:r>
              <a:rPr lang="es-ES_tradnl" dirty="0"/>
              <a:t> 2 </a:t>
            </a:r>
            <a:r>
              <a:rPr lang="es-ES_tradnl" dirty="0" err="1"/>
              <a:t>learners</a:t>
            </a:r>
            <a:r>
              <a:rPr lang="es-ES_tradnl" dirty="0"/>
              <a:t>, </a:t>
            </a:r>
            <a:r>
              <a:rPr lang="es-ES_tradnl" dirty="0" err="1"/>
              <a:t>ambiguous</a:t>
            </a:r>
            <a:r>
              <a:rPr lang="es-ES_tradnl" dirty="0"/>
              <a:t> </a:t>
            </a:r>
            <a:r>
              <a:rPr lang="es-ES_tradnl" dirty="0" err="1"/>
              <a:t>items</a:t>
            </a:r>
            <a:endParaRPr lang="es-ES_trad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A9B7A5-251B-1A43-B4FA-7C5002BA50A2}"/>
              </a:ext>
            </a:extLst>
          </p:cNvPr>
          <p:cNvSpPr txBox="1">
            <a:spLocks/>
          </p:cNvSpPr>
          <p:nvPr/>
        </p:nvSpPr>
        <p:spPr>
          <a:xfrm>
            <a:off x="1542045" y="4572018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Faster</a:t>
            </a:r>
            <a:r>
              <a:rPr lang="es-ES_tradnl" sz="1600" dirty="0"/>
              <a:t>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690D4F-4B34-8B46-A808-4A3DBE73240B}"/>
              </a:ext>
            </a:extLst>
          </p:cNvPr>
          <p:cNvSpPr txBox="1">
            <a:spLocks/>
          </p:cNvSpPr>
          <p:nvPr/>
        </p:nvSpPr>
        <p:spPr>
          <a:xfrm>
            <a:off x="1542045" y="1518069"/>
            <a:ext cx="661737" cy="112593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600" dirty="0" err="1"/>
              <a:t>Slower</a:t>
            </a:r>
            <a:r>
              <a:rPr lang="es-ES_tradnl" sz="1600" dirty="0"/>
              <a:t>  </a:t>
            </a:r>
            <a:r>
              <a:rPr lang="es-ES_tradnl" sz="1600" dirty="0" err="1"/>
              <a:t>than</a:t>
            </a:r>
            <a:r>
              <a:rPr lang="es-ES_tradnl" sz="1600" dirty="0"/>
              <a:t> </a:t>
            </a:r>
            <a:r>
              <a:rPr lang="es-ES_tradnl" sz="1600" dirty="0" err="1"/>
              <a:t>expected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446746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16" y="320842"/>
            <a:ext cx="11566358" cy="66941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58" y="4443663"/>
            <a:ext cx="11839074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Group</a:t>
            </a:r>
            <a:r>
              <a:rPr lang="es-ES_tradnl" dirty="0"/>
              <a:t> 2 </a:t>
            </a:r>
            <a:r>
              <a:rPr lang="es-ES_tradnl" dirty="0" err="1"/>
              <a:t>learners</a:t>
            </a:r>
            <a:r>
              <a:rPr lang="es-ES_tradnl" dirty="0"/>
              <a:t>, </a:t>
            </a:r>
            <a:r>
              <a:rPr lang="es-ES_tradnl" dirty="0" err="1"/>
              <a:t>unambiguous</a:t>
            </a:r>
            <a:r>
              <a:rPr lang="es-ES_tradnl" dirty="0"/>
              <a:t> </a:t>
            </a:r>
            <a:r>
              <a:rPr lang="es-ES_tradnl" dirty="0" err="1"/>
              <a:t>items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66629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18564-0E4F-A64F-98B8-C2C3D0A6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11" y="0"/>
            <a:ext cx="1180698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6D834-0724-F948-82E0-6EE1BBC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26" y="4940968"/>
            <a:ext cx="11839074" cy="1325563"/>
          </a:xfrm>
        </p:spPr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– </a:t>
            </a:r>
            <a:r>
              <a:rPr lang="es-ES_tradnl" dirty="0" err="1"/>
              <a:t>Group</a:t>
            </a:r>
            <a:r>
              <a:rPr lang="es-ES_tradnl" dirty="0"/>
              <a:t> 2 </a:t>
            </a:r>
            <a:r>
              <a:rPr lang="es-ES_tradnl" dirty="0" err="1"/>
              <a:t>learners</a:t>
            </a:r>
            <a:r>
              <a:rPr lang="es-ES_tradnl" dirty="0"/>
              <a:t>, </a:t>
            </a:r>
            <a:r>
              <a:rPr lang="es-ES_tradnl" dirty="0" err="1"/>
              <a:t>ambiguous</a:t>
            </a:r>
            <a:r>
              <a:rPr lang="es-ES_tradnl" dirty="0"/>
              <a:t> </a:t>
            </a:r>
            <a:r>
              <a:rPr lang="es-ES_tradnl" dirty="0" err="1"/>
              <a:t>items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09798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0BF6-F171-6849-9DC4-35160058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Results</a:t>
            </a:r>
            <a:r>
              <a:rPr lang="es-ES_tradnl" dirty="0"/>
              <a:t> </a:t>
            </a:r>
            <a:r>
              <a:rPr lang="es-ES_tradnl" dirty="0" err="1"/>
              <a:t>Summary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424D-C234-D641-9CE2-F2BE2CDA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0315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4668-A42D-AE4C-BF61-0753641A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Discussion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C900-9202-AB42-BD05-4C116457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6438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7876-DE41-F840-830D-BB1D5F75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Conclusions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E1EF-6223-564D-BF0B-7FCE0B86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6750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4856-82A0-4E4B-B268-5FC66940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Thank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E842-7D62-0D41-9E32-A422FBFC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605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0886-D463-CD4C-9586-0568274D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Procedure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72D6-3EDD-1C48-8307-41A0735F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4087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0886-D463-CD4C-9586-0568274D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Target </a:t>
            </a:r>
            <a:r>
              <a:rPr lang="es-ES_tradnl" dirty="0" err="1"/>
              <a:t>Structures</a:t>
            </a:r>
            <a:r>
              <a:rPr lang="es-ES_tradnl" dirty="0"/>
              <a:t>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72D6-3EDD-1C48-8307-41A0735F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123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0886-D463-CD4C-9586-0568274D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Experiment</a:t>
            </a:r>
            <a:r>
              <a:rPr lang="es-ES_tradnl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72D6-3EDD-1C48-8307-41A0735F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282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0886-D463-CD4C-9586-0568274D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Participants</a:t>
            </a:r>
            <a:r>
              <a:rPr lang="es-ES_tradnl" dirty="0"/>
              <a:t> (</a:t>
            </a:r>
            <a:r>
              <a:rPr lang="es-ES_tradnl" dirty="0" err="1"/>
              <a:t>Experiment</a:t>
            </a:r>
            <a:r>
              <a:rPr lang="es-ES_tradnl" dirty="0"/>
              <a:t>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72D6-3EDD-1C48-8307-41A0735F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32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0886-D463-CD4C-9586-0568274D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Materials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72D6-3EDD-1C48-8307-41A0735F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808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0886-D463-CD4C-9586-0568274D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Materials</a:t>
            </a:r>
            <a:r>
              <a:rPr lang="es-ES_tradnl" dirty="0"/>
              <a:t>: </a:t>
            </a:r>
            <a:r>
              <a:rPr lang="es-ES_tradnl" dirty="0" err="1"/>
              <a:t>Other</a:t>
            </a:r>
            <a:r>
              <a:rPr lang="es-ES_tradnl" dirty="0"/>
              <a:t> </a:t>
            </a:r>
            <a:r>
              <a:rPr lang="es-ES_tradnl" dirty="0" err="1"/>
              <a:t>stuff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72D6-3EDD-1C48-8307-41A0735F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979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27168</TotalTime>
  <Words>923</Words>
  <Application>Microsoft Macintosh PowerPoint</Application>
  <PresentationFormat>Widescreen</PresentationFormat>
  <Paragraphs>122</Paragraphs>
  <Slides>38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 Theme</vt:lpstr>
      <vt:lpstr>Title</vt:lpstr>
      <vt:lpstr>Background &amp; Motivation</vt:lpstr>
      <vt:lpstr>Research Questions</vt:lpstr>
      <vt:lpstr>Procedure</vt:lpstr>
      <vt:lpstr>Target Structures (?)</vt:lpstr>
      <vt:lpstr>Experiment 1</vt:lpstr>
      <vt:lpstr>Participants (Experiment 1)</vt:lpstr>
      <vt:lpstr>Materials</vt:lpstr>
      <vt:lpstr>Materials: Other stuff</vt:lpstr>
      <vt:lpstr>Coding &amp; Scoring</vt:lpstr>
      <vt:lpstr>PowerPoint Presentation</vt:lpstr>
      <vt:lpstr>PowerPoint Presentation</vt:lpstr>
      <vt:lpstr>PowerPoint Presentation</vt:lpstr>
      <vt:lpstr>PowerPoint Presentation</vt:lpstr>
      <vt:lpstr>Analyses</vt:lpstr>
      <vt:lpstr>Results</vt:lpstr>
      <vt:lpstr>Results</vt:lpstr>
      <vt:lpstr>Results – Native bilinguals (All regions, with P5)</vt:lpstr>
      <vt:lpstr>Results – Native bilinguals (regions 2, 3, 4, with P5)</vt:lpstr>
      <vt:lpstr>Results – Group 2 learners (All regions, with P8)</vt:lpstr>
      <vt:lpstr>Results – Group 2 learners (regions 2, 3, 4, with P8)</vt:lpstr>
      <vt:lpstr>Results – Native bilinguals, unambiguous items</vt:lpstr>
      <vt:lpstr>Results – Native bilinguals, unambiguous items</vt:lpstr>
      <vt:lpstr>Results – Native bilinguals, unambiguous items</vt:lpstr>
      <vt:lpstr>Results – Native bilinguals, ambiguous items</vt:lpstr>
      <vt:lpstr>Results – Native bilinguals, ambiguous items</vt:lpstr>
      <vt:lpstr>Results – Native bilinguals, ambiguous items</vt:lpstr>
      <vt:lpstr>Results – Native bilinguals, </vt:lpstr>
      <vt:lpstr>Results – Group 2 learners, unambiguous items</vt:lpstr>
      <vt:lpstr>Results – Group 2 learners, unambiguous items</vt:lpstr>
      <vt:lpstr>Results – Group 2 learners, ambiguous items</vt:lpstr>
      <vt:lpstr>Results – Group 2 learners, ambiguous items</vt:lpstr>
      <vt:lpstr>Results – Group 2 learners, unambiguous items</vt:lpstr>
      <vt:lpstr>Results – Group 2 learners, ambiguous items</vt:lpstr>
      <vt:lpstr>Results Summary</vt:lpstr>
      <vt:lpstr>Discussion</vt:lpstr>
      <vt:lpstr>Conclusions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Timothy McCormick</cp:lastModifiedBy>
  <cp:revision>24</cp:revision>
  <dcterms:created xsi:type="dcterms:W3CDTF">2019-01-17T16:51:12Z</dcterms:created>
  <dcterms:modified xsi:type="dcterms:W3CDTF">2019-02-05T15:03:53Z</dcterms:modified>
</cp:coreProperties>
</file>