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0" r:id="rId3"/>
    <p:sldId id="262" r:id="rId4"/>
    <p:sldId id="263" r:id="rId5"/>
    <p:sldId id="265" r:id="rId6"/>
    <p:sldId id="264" r:id="rId7"/>
    <p:sldId id="272" r:id="rId8"/>
    <p:sldId id="273" r:id="rId9"/>
    <p:sldId id="274" r:id="rId10"/>
    <p:sldId id="269" r:id="rId11"/>
    <p:sldId id="271"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08"/>
    <p:restoredTop sz="91733"/>
  </p:normalViewPr>
  <p:slideViewPr>
    <p:cSldViewPr snapToGrid="0" snapToObjects="1">
      <p:cViewPr varScale="1">
        <p:scale>
          <a:sx n="78" d="100"/>
          <a:sy n="78" d="100"/>
        </p:scale>
        <p:origin x="176"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730090-9525-3A4B-9031-B96BCEEB1BE0}" type="datetimeFigureOut">
              <a:rPr lang="en-US" smtClean="0"/>
              <a:t>5/9/16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EF6082-ADB4-4A40-B9AD-4C534A2B9DDF}" type="slidenum">
              <a:rPr lang="en-US" smtClean="0"/>
              <a:t>‹#›</a:t>
            </a:fld>
            <a:endParaRPr lang="en-US"/>
          </a:p>
        </p:txBody>
      </p:sp>
    </p:spTree>
    <p:extLst>
      <p:ext uri="{BB962C8B-B14F-4D97-AF65-F5344CB8AC3E}">
        <p14:creationId xmlns:p14="http://schemas.microsoft.com/office/powerpoint/2010/main" val="1899304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Several potential ways</a:t>
            </a:r>
            <a:r>
              <a:rPr lang="en-US" baseline="0" dirty="0" smtClean="0"/>
              <a:t> to interpret data.. </a:t>
            </a:r>
            <a:r>
              <a:rPr lang="en-US" dirty="0" smtClean="0"/>
              <a:t>Not really clear</a:t>
            </a:r>
            <a:r>
              <a:rPr lang="en-US" baseline="0" dirty="0" smtClean="0"/>
              <a:t> because there’s only one proficiency level used – it may be the case that use of L2 depletes Executive function abilities, and revision still relates to non-adult EF levels (whether because underdeveloped or depleted). </a:t>
            </a:r>
          </a:p>
          <a:p>
            <a:endParaRPr lang="en-US" baseline="0" dirty="0" smtClean="0"/>
          </a:p>
          <a:p>
            <a:r>
              <a:rPr lang="en-US" baseline="0" dirty="0" smtClean="0"/>
              <a:t>So how do we test this?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seems to us that a more promising line of inquiry would be to integrate the present findings with existing accounts linking garden- path recovery and domain-general cognitive abilities. A way to do so is to capitalize on the proposal that brain structures related to cognitive control (i.e., LIFG and other prefrontal structures) are recruited during the processing of a non-native, non-fully-proficient language system to a larger extent than processing an L1 or a highly proficient L2 (e.g., </a:t>
            </a:r>
            <a:r>
              <a:rPr lang="en-US" dirty="0" err="1" smtClean="0"/>
              <a:t>Abutalebi</a:t>
            </a:r>
            <a:r>
              <a:rPr lang="en-US" dirty="0" smtClean="0"/>
              <a:t>, 2008).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FBEF6082-ADB4-4A40-B9AD-4C534A2B9DDF}" type="slidenum">
              <a:rPr lang="en-US" smtClean="0"/>
              <a:t>3</a:t>
            </a:fld>
            <a:endParaRPr lang="en-US"/>
          </a:p>
        </p:txBody>
      </p:sp>
    </p:spTree>
    <p:extLst>
      <p:ext uri="{BB962C8B-B14F-4D97-AF65-F5344CB8AC3E}">
        <p14:creationId xmlns:p14="http://schemas.microsoft.com/office/powerpoint/2010/main" val="1227808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t>
            </a:r>
            <a:r>
              <a:rPr lang="en-US" dirty="0" err="1" smtClean="0"/>
              <a:t>imporant</a:t>
            </a:r>
            <a:r>
              <a:rPr lang="en-US" dirty="0" smtClean="0"/>
              <a:t> insight into the similarities and differences between L1</a:t>
            </a:r>
            <a:r>
              <a:rPr lang="en-US" baseline="0" dirty="0" smtClean="0"/>
              <a:t> and L2 acquisition</a:t>
            </a:r>
            <a:endParaRPr lang="en-US" dirty="0"/>
          </a:p>
        </p:txBody>
      </p:sp>
      <p:sp>
        <p:nvSpPr>
          <p:cNvPr id="4" name="Slide Number Placeholder 3"/>
          <p:cNvSpPr>
            <a:spLocks noGrp="1"/>
          </p:cNvSpPr>
          <p:nvPr>
            <p:ph type="sldNum" sz="quarter" idx="10"/>
          </p:nvPr>
        </p:nvSpPr>
        <p:spPr/>
        <p:txBody>
          <a:bodyPr/>
          <a:lstStyle/>
          <a:p>
            <a:fld id="{FBEF6082-ADB4-4A40-B9AD-4C534A2B9DDF}" type="slidenum">
              <a:rPr lang="en-US" smtClean="0"/>
              <a:t>5</a:t>
            </a:fld>
            <a:endParaRPr lang="en-US"/>
          </a:p>
        </p:txBody>
      </p:sp>
    </p:spTree>
    <p:extLst>
      <p:ext uri="{BB962C8B-B14F-4D97-AF65-F5344CB8AC3E}">
        <p14:creationId xmlns:p14="http://schemas.microsoft.com/office/powerpoint/2010/main" val="1458812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Spanish because,</a:t>
            </a:r>
            <a:r>
              <a:rPr lang="en-US" baseline="0" dirty="0" smtClean="0"/>
              <a:t> like Italian and English, same word order in commands, same PP-attachment ambiguity</a:t>
            </a:r>
            <a:endParaRPr lang="en-US" dirty="0"/>
          </a:p>
        </p:txBody>
      </p:sp>
      <p:sp>
        <p:nvSpPr>
          <p:cNvPr id="4" name="Slide Number Placeholder 3"/>
          <p:cNvSpPr>
            <a:spLocks noGrp="1"/>
          </p:cNvSpPr>
          <p:nvPr>
            <p:ph type="sldNum" sz="quarter" idx="10"/>
          </p:nvPr>
        </p:nvSpPr>
        <p:spPr/>
        <p:txBody>
          <a:bodyPr/>
          <a:lstStyle/>
          <a:p>
            <a:fld id="{FBEF6082-ADB4-4A40-B9AD-4C534A2B9DDF}" type="slidenum">
              <a:rPr lang="en-US" smtClean="0"/>
              <a:t>6</a:t>
            </a:fld>
            <a:endParaRPr lang="en-US"/>
          </a:p>
        </p:txBody>
      </p:sp>
    </p:spTree>
    <p:extLst>
      <p:ext uri="{BB962C8B-B14F-4D97-AF65-F5344CB8AC3E}">
        <p14:creationId xmlns:p14="http://schemas.microsoft.com/office/powerpoint/2010/main" val="1903963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EF6082-ADB4-4A40-B9AD-4C534A2B9DDF}" type="slidenum">
              <a:rPr lang="en-US" smtClean="0"/>
              <a:t>7</a:t>
            </a:fld>
            <a:endParaRPr lang="en-US"/>
          </a:p>
        </p:txBody>
      </p:sp>
    </p:spTree>
    <p:extLst>
      <p:ext uri="{BB962C8B-B14F-4D97-AF65-F5344CB8AC3E}">
        <p14:creationId xmlns:p14="http://schemas.microsoft.com/office/powerpoint/2010/main" val="1737891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EF6082-ADB4-4A40-B9AD-4C534A2B9DDF}" type="slidenum">
              <a:rPr lang="en-US" smtClean="0"/>
              <a:t>10</a:t>
            </a:fld>
            <a:endParaRPr lang="en-US"/>
          </a:p>
        </p:txBody>
      </p:sp>
    </p:spTree>
    <p:extLst>
      <p:ext uri="{BB962C8B-B14F-4D97-AF65-F5344CB8AC3E}">
        <p14:creationId xmlns:p14="http://schemas.microsoft.com/office/powerpoint/2010/main" val="870648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5/9/16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5/9/16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5/9/16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a:t>
            </a:r>
            <a:r>
              <a:rPr lang="en-US" dirty="0" smtClean="0"/>
              <a:t>ffects of proficiency in the revision of garden-path sentences in the L2</a:t>
            </a:r>
            <a:endParaRPr lang="en-US" dirty="0"/>
          </a:p>
        </p:txBody>
      </p:sp>
      <p:sp>
        <p:nvSpPr>
          <p:cNvPr id="3" name="Subtitle 2"/>
          <p:cNvSpPr>
            <a:spLocks noGrp="1"/>
          </p:cNvSpPr>
          <p:nvPr>
            <p:ph type="subTitle" idx="1"/>
          </p:nvPr>
        </p:nvSpPr>
        <p:spPr/>
        <p:txBody>
          <a:bodyPr>
            <a:noAutofit/>
          </a:bodyPr>
          <a:lstStyle/>
          <a:p>
            <a:r>
              <a:rPr lang="en-US" sz="2000" dirty="0" smtClean="0"/>
              <a:t>Timothy McCormick</a:t>
            </a:r>
          </a:p>
          <a:p>
            <a:r>
              <a:rPr lang="en-US" sz="2000" dirty="0" smtClean="0"/>
              <a:t>Seminar in Language Processing</a:t>
            </a:r>
          </a:p>
          <a:p>
            <a:r>
              <a:rPr lang="en-US" sz="2000" dirty="0" smtClean="0"/>
              <a:t>4 May 2016</a:t>
            </a:r>
            <a:endParaRPr lang="en-US" sz="2000" dirty="0"/>
          </a:p>
        </p:txBody>
      </p:sp>
    </p:spTree>
    <p:extLst>
      <p:ext uri="{BB962C8B-B14F-4D97-AF65-F5344CB8AC3E}">
        <p14:creationId xmlns:p14="http://schemas.microsoft.com/office/powerpoint/2010/main" val="18635191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a:t>
            </a:r>
            <a:endParaRPr lang="en-US" dirty="0"/>
          </a:p>
        </p:txBody>
      </p:sp>
      <p:sp>
        <p:nvSpPr>
          <p:cNvPr id="6" name="Content Placeholder 5"/>
          <p:cNvSpPr>
            <a:spLocks noGrp="1"/>
          </p:cNvSpPr>
          <p:nvPr>
            <p:ph idx="1"/>
          </p:nvPr>
        </p:nvSpPr>
        <p:spPr>
          <a:xfrm>
            <a:off x="677334" y="1607127"/>
            <a:ext cx="8596668" cy="4880759"/>
          </a:xfrm>
        </p:spPr>
        <p:txBody>
          <a:bodyPr>
            <a:normAutofit/>
          </a:bodyPr>
          <a:lstStyle/>
          <a:p>
            <a:r>
              <a:rPr lang="en-US" sz="2400" dirty="0" smtClean="0"/>
              <a:t>If difficulties revising initial interpretations are due to cognitive overload, not only L2 proficiency level but, importantly, preceding task </a:t>
            </a:r>
            <a:r>
              <a:rPr lang="en-US" sz="2400" dirty="0" err="1" smtClean="0"/>
              <a:t>incongruency</a:t>
            </a:r>
            <a:r>
              <a:rPr lang="en-US" sz="2400" dirty="0" smtClean="0"/>
              <a:t> should result in more failures to revise</a:t>
            </a:r>
          </a:p>
          <a:p>
            <a:r>
              <a:rPr lang="en-US" sz="2400" dirty="0" smtClean="0"/>
              <a:t>If, on the other hand, difficulties revising an initial interpretation are better conceived as a learner phenomenon, potentially arising in response to the greater cognitive demands associated with processing a less proficient language, revision difficulties might exclusively reflect L2 proficiency.</a:t>
            </a:r>
            <a:endParaRPr lang="en-US" sz="2000" dirty="0" smtClean="0"/>
          </a:p>
          <a:p>
            <a:pPr lvl="1"/>
            <a:endParaRPr lang="en-US" sz="2200" dirty="0" smtClean="0"/>
          </a:p>
        </p:txBody>
      </p:sp>
    </p:spTree>
    <p:extLst>
      <p:ext uri="{BB962C8B-B14F-4D97-AF65-F5344CB8AC3E}">
        <p14:creationId xmlns:p14="http://schemas.microsoft.com/office/powerpoint/2010/main" val="164693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Comments? Questions?</a:t>
            </a:r>
            <a:endParaRPr lang="en-US" dirty="0"/>
          </a:p>
        </p:txBody>
      </p:sp>
      <p:sp>
        <p:nvSpPr>
          <p:cNvPr id="7" name="Text Placeholder 6"/>
          <p:cNvSpPr>
            <a:spLocks noGrp="1"/>
          </p:cNvSpPr>
          <p:nvPr>
            <p:ph type="body" idx="1"/>
          </p:nvPr>
        </p:nvSpPr>
        <p:spPr/>
        <p:txBody>
          <a:bodyPr/>
          <a:lstStyle/>
          <a:p>
            <a:r>
              <a:rPr lang="en-US" dirty="0" smtClean="0"/>
              <a:t>Thank you!</a:t>
            </a:r>
            <a:endParaRPr lang="en-US" dirty="0"/>
          </a:p>
        </p:txBody>
      </p:sp>
    </p:spTree>
    <p:extLst>
      <p:ext uri="{BB962C8B-B14F-4D97-AF65-F5344CB8AC3E}">
        <p14:creationId xmlns:p14="http://schemas.microsoft.com/office/powerpoint/2010/main" val="37400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a:t>It is certainly possible that revision difficulties have different causes in different populations, and hence that the low act-out accuracy associated with temporarily ambiguous sentences in adult L2 speakers simply reflect performance breakdowns associated with complex sentences. However, it seems to us that a more promising line of inquiry would be to integrate the present findings with existing accounts linking garden- path recovery and domain-general cognitive abilities. A way to do so is to capitalize on the proposal that brain structures related to cognitive control (i.e., LIFG and other prefrontal structures) are recruited during the processing of a non-native, non-fully-proficient language system to a larger extent than processing an L1 or a highly proficient L2 (e.g., </a:t>
            </a:r>
            <a:r>
              <a:rPr lang="en-US" dirty="0" err="1"/>
              <a:t>Abutalebi</a:t>
            </a:r>
            <a:r>
              <a:rPr lang="en-US" dirty="0"/>
              <a:t>, 2008). </a:t>
            </a:r>
            <a:br>
              <a:rPr lang="en-US" dirty="0"/>
            </a:br>
            <a:endParaRPr lang="en-US" dirty="0"/>
          </a:p>
          <a:p>
            <a:r>
              <a:rPr lang="en-US" dirty="0"/>
              <a:t/>
            </a:r>
            <a:br>
              <a:rPr lang="en-US" dirty="0"/>
            </a:br>
            <a:endParaRPr lang="en-US" dirty="0"/>
          </a:p>
        </p:txBody>
      </p:sp>
    </p:spTree>
    <p:extLst>
      <p:ext uri="{BB962C8B-B14F-4D97-AF65-F5344CB8AC3E}">
        <p14:creationId xmlns:p14="http://schemas.microsoft.com/office/powerpoint/2010/main" val="1857584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To do this, I was thinking I could incorporate two more independent measures: L2 proficiency and EF measures. If the low accuracy merely reflects proficiency (the first possibility they propose), there would be no interaction between EF and performance - instead, we would see improvements with L2 level alone. However, if it's the case that the EF plays a role in this garden-path recovery/revision, there should be an interaction. I still have to sit down and figure out what the executive function that would be at play here is, before I begin working on it, but does this seem like a possible paper? </a:t>
            </a:r>
          </a:p>
        </p:txBody>
      </p:sp>
    </p:spTree>
    <p:extLst>
      <p:ext uri="{BB962C8B-B14F-4D97-AF65-F5344CB8AC3E}">
        <p14:creationId xmlns:p14="http://schemas.microsoft.com/office/powerpoint/2010/main" val="1591547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a:t>Hi Tim,</a:t>
            </a:r>
            <a:br>
              <a:rPr lang="en-US" dirty="0"/>
            </a:br>
            <a:endParaRPr lang="en-US" dirty="0"/>
          </a:p>
          <a:p>
            <a:r>
              <a:rPr lang="en-US" dirty="0"/>
              <a:t>Yes, this definitely seems interesting, and feasible. I wonder if another way to test this issue (and circumvent individual differences) is by way of a conflict adaptation paradigm: does cognitive control engagement (e.g., flanker conflict) prior to a garden-path sentence for L2 listeners result in more (not fewer) interpretive errors, because the system is depleted? I'm not sure, but this also seems to follow from the authors' proposal. (And yes, whether any of this interacts with proficiency.) Some of us have been discussing such a project...</a:t>
            </a:r>
          </a:p>
          <a:p>
            <a:r>
              <a:rPr lang="en-US" dirty="0"/>
              <a:t/>
            </a:r>
            <a:br>
              <a:rPr lang="en-US" dirty="0"/>
            </a:br>
            <a:endParaRPr lang="en-US" dirty="0"/>
          </a:p>
          <a:p>
            <a:r>
              <a:rPr lang="en-US" dirty="0"/>
              <a:t>Best,</a:t>
            </a:r>
          </a:p>
          <a:p>
            <a:r>
              <a:rPr lang="en-US" dirty="0"/>
              <a:t>Jared</a:t>
            </a:r>
          </a:p>
          <a:p>
            <a:r>
              <a:rPr lang="en-US" dirty="0"/>
              <a:t/>
            </a:r>
            <a:br>
              <a:rPr lang="en-US" dirty="0"/>
            </a:br>
            <a:endParaRPr lang="en-US" dirty="0"/>
          </a:p>
          <a:p>
            <a:endParaRPr lang="en-US" dirty="0"/>
          </a:p>
        </p:txBody>
      </p:sp>
    </p:spTree>
    <p:extLst>
      <p:ext uri="{BB962C8B-B14F-4D97-AF65-F5344CB8AC3E}">
        <p14:creationId xmlns:p14="http://schemas.microsoft.com/office/powerpoint/2010/main" val="997396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the Stage</a:t>
            </a:r>
            <a:endParaRPr lang="en-US" dirty="0"/>
          </a:p>
        </p:txBody>
      </p:sp>
      <p:sp>
        <p:nvSpPr>
          <p:cNvPr id="6" name="Content Placeholder 5"/>
          <p:cNvSpPr>
            <a:spLocks noGrp="1"/>
          </p:cNvSpPr>
          <p:nvPr>
            <p:ph idx="1"/>
          </p:nvPr>
        </p:nvSpPr>
        <p:spPr>
          <a:xfrm>
            <a:off x="677334" y="1607127"/>
            <a:ext cx="8596668" cy="4880759"/>
          </a:xfrm>
        </p:spPr>
        <p:txBody>
          <a:bodyPr/>
          <a:lstStyle/>
          <a:p>
            <a:r>
              <a:rPr lang="en-US" dirty="0" smtClean="0"/>
              <a:t>Online language processing often requires the revision of initial interpretations in temporarily ambiguous structures (</a:t>
            </a:r>
            <a:r>
              <a:rPr lang="en-US" dirty="0" err="1" smtClean="0"/>
              <a:t>Pozzan</a:t>
            </a:r>
            <a:r>
              <a:rPr lang="en-US" dirty="0" smtClean="0"/>
              <a:t> &amp; </a:t>
            </a:r>
            <a:r>
              <a:rPr lang="en-US" dirty="0" err="1" smtClean="0"/>
              <a:t>Trueswell</a:t>
            </a:r>
            <a:r>
              <a:rPr lang="en-US" dirty="0" smtClean="0"/>
              <a:t>, 2015)</a:t>
            </a:r>
          </a:p>
          <a:p>
            <a:r>
              <a:rPr lang="en-US" dirty="0"/>
              <a:t>M</a:t>
            </a:r>
            <a:r>
              <a:rPr lang="en-US" dirty="0" smtClean="0"/>
              <a:t>ultiple cues (linguistic and nonlinguistic) are used to interpret sentences in real time (</a:t>
            </a:r>
            <a:r>
              <a:rPr lang="en-US" dirty="0" err="1" smtClean="0"/>
              <a:t>Hopp</a:t>
            </a:r>
            <a:r>
              <a:rPr lang="en-US" dirty="0" smtClean="0"/>
              <a:t>, 2010; </a:t>
            </a:r>
            <a:r>
              <a:rPr lang="en-US" dirty="0" err="1" smtClean="0"/>
              <a:t>Trueswell</a:t>
            </a:r>
            <a:r>
              <a:rPr lang="en-US" dirty="0" smtClean="0"/>
              <a:t> &amp; </a:t>
            </a:r>
            <a:r>
              <a:rPr lang="en-US" dirty="0" err="1" smtClean="0"/>
              <a:t>Gleitman</a:t>
            </a:r>
            <a:r>
              <a:rPr lang="en-US" dirty="0" smtClean="0"/>
              <a:t>, 2007)</a:t>
            </a:r>
          </a:p>
          <a:p>
            <a:pPr lvl="1"/>
            <a:r>
              <a:rPr lang="en-US" dirty="0" smtClean="0"/>
              <a:t>Referential context plays important role in adult L1 processing (</a:t>
            </a:r>
            <a:r>
              <a:rPr lang="en-US" dirty="0" err="1" smtClean="0"/>
              <a:t>Tanenhaus</a:t>
            </a:r>
            <a:r>
              <a:rPr lang="en-US" dirty="0" smtClean="0"/>
              <a:t>, Spivey-Knowlton, Eberhard &amp; </a:t>
            </a:r>
            <a:r>
              <a:rPr lang="en-US" dirty="0" err="1" smtClean="0"/>
              <a:t>Sedivy</a:t>
            </a:r>
            <a:r>
              <a:rPr lang="en-US" dirty="0" smtClean="0"/>
              <a:t>, 1995; Spivey, </a:t>
            </a:r>
            <a:r>
              <a:rPr lang="en-US" dirty="0" err="1" smtClean="0"/>
              <a:t>Tanenhaus</a:t>
            </a:r>
            <a:r>
              <a:rPr lang="en-US" dirty="0" smtClean="0"/>
              <a:t>, Eberhard, &amp; </a:t>
            </a:r>
            <a:r>
              <a:rPr lang="en-US" dirty="0" err="1" smtClean="0"/>
              <a:t>Sedivy</a:t>
            </a:r>
            <a:r>
              <a:rPr lang="en-US" dirty="0" smtClean="0"/>
              <a:t>, 2002)</a:t>
            </a:r>
          </a:p>
          <a:p>
            <a:pPr lvl="1"/>
            <a:r>
              <a:rPr lang="en-US" dirty="0" smtClean="0"/>
              <a:t>Referential cues are not reliable in child processing (</a:t>
            </a:r>
            <a:r>
              <a:rPr lang="en-US" dirty="0" err="1" smtClean="0"/>
              <a:t>Snedeker</a:t>
            </a:r>
            <a:r>
              <a:rPr lang="en-US" dirty="0" smtClean="0"/>
              <a:t> &amp; </a:t>
            </a:r>
            <a:r>
              <a:rPr lang="en-US" dirty="0" err="1" smtClean="0"/>
              <a:t>Trueswell</a:t>
            </a:r>
            <a:r>
              <a:rPr lang="en-US" dirty="0" smtClean="0"/>
              <a:t>, 2004; </a:t>
            </a:r>
            <a:r>
              <a:rPr lang="en-US" dirty="0" err="1" smtClean="0"/>
              <a:t>Trueswell</a:t>
            </a:r>
            <a:r>
              <a:rPr lang="en-US" dirty="0" smtClean="0"/>
              <a:t> &amp; </a:t>
            </a:r>
            <a:r>
              <a:rPr lang="en-US" dirty="0" err="1" smtClean="0"/>
              <a:t>Gleitman</a:t>
            </a:r>
            <a:r>
              <a:rPr lang="en-US" dirty="0" smtClean="0"/>
              <a:t>, 2007)</a:t>
            </a:r>
          </a:p>
          <a:p>
            <a:r>
              <a:rPr lang="en-US" dirty="0" smtClean="0"/>
              <a:t>Children’s inabilities to revise linked to immature cognitive control and EF skills (Choi &amp; </a:t>
            </a:r>
            <a:r>
              <a:rPr lang="en-US" dirty="0" err="1" smtClean="0"/>
              <a:t>Trueswell</a:t>
            </a:r>
            <a:r>
              <a:rPr lang="en-US" dirty="0" smtClean="0"/>
              <a:t>, 2010; </a:t>
            </a:r>
            <a:r>
              <a:rPr lang="en-US" dirty="0" err="1" smtClean="0"/>
              <a:t>Novick</a:t>
            </a:r>
            <a:r>
              <a:rPr lang="en-US" dirty="0" smtClean="0"/>
              <a:t>, </a:t>
            </a:r>
            <a:r>
              <a:rPr lang="en-US" dirty="0" err="1" smtClean="0"/>
              <a:t>Trueswell</a:t>
            </a:r>
            <a:r>
              <a:rPr lang="en-US" dirty="0" smtClean="0"/>
              <a:t> &amp; Thompson-</a:t>
            </a:r>
            <a:r>
              <a:rPr lang="en-US" dirty="0" err="1" smtClean="0"/>
              <a:t>Schill</a:t>
            </a:r>
            <a:r>
              <a:rPr lang="en-US" dirty="0" smtClean="0"/>
              <a:t>, 2005; Woodard, </a:t>
            </a:r>
            <a:r>
              <a:rPr lang="en-US" dirty="0" err="1" smtClean="0"/>
              <a:t>Pozzan</a:t>
            </a:r>
            <a:r>
              <a:rPr lang="en-US" dirty="0" smtClean="0"/>
              <a:t> &amp; </a:t>
            </a:r>
            <a:r>
              <a:rPr lang="en-US" dirty="0" err="1" smtClean="0"/>
              <a:t>Trueswell</a:t>
            </a:r>
            <a:r>
              <a:rPr lang="en-US" dirty="0" smtClean="0"/>
              <a:t>, 2016).</a:t>
            </a:r>
          </a:p>
        </p:txBody>
      </p:sp>
    </p:spTree>
    <p:extLst>
      <p:ext uri="{BB962C8B-B14F-4D97-AF65-F5344CB8AC3E}">
        <p14:creationId xmlns:p14="http://schemas.microsoft.com/office/powerpoint/2010/main" val="22562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500"/>
                                        <p:tgtEl>
                                          <p:spTgt spid="6">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blinds(horizontal)">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blinds(horizontal)">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the Stage</a:t>
            </a:r>
            <a:endParaRPr lang="en-US" dirty="0"/>
          </a:p>
        </p:txBody>
      </p:sp>
      <p:sp>
        <p:nvSpPr>
          <p:cNvPr id="6" name="Content Placeholder 5"/>
          <p:cNvSpPr>
            <a:spLocks noGrp="1"/>
          </p:cNvSpPr>
          <p:nvPr>
            <p:ph idx="1"/>
          </p:nvPr>
        </p:nvSpPr>
        <p:spPr>
          <a:xfrm>
            <a:off x="677334" y="1607127"/>
            <a:ext cx="8596668" cy="4880759"/>
          </a:xfrm>
        </p:spPr>
        <p:txBody>
          <a:bodyPr>
            <a:normAutofit fontScale="92500" lnSpcReduction="20000"/>
          </a:bodyPr>
          <a:lstStyle/>
          <a:p>
            <a:r>
              <a:rPr lang="en-US" sz="2100" dirty="0" err="1"/>
              <a:t>Pozzan</a:t>
            </a:r>
            <a:r>
              <a:rPr lang="en-US" sz="2100" dirty="0"/>
              <a:t> &amp; </a:t>
            </a:r>
            <a:r>
              <a:rPr lang="en-US" sz="2100" dirty="0" err="1"/>
              <a:t>Trueswell</a:t>
            </a:r>
            <a:r>
              <a:rPr lang="en-US" sz="2100" dirty="0"/>
              <a:t> (2015): If children’s difficulty with revising relates to immature executive function skills (rather than developing language skills), we shouldn’t see this same difficulty in adults learning a second </a:t>
            </a:r>
            <a:r>
              <a:rPr lang="en-US" sz="2100" dirty="0" smtClean="0"/>
              <a:t>language</a:t>
            </a:r>
            <a:endParaRPr lang="en-US" sz="1800" dirty="0"/>
          </a:p>
          <a:p>
            <a:r>
              <a:rPr lang="en-US" sz="2000" dirty="0" smtClean="0"/>
              <a:t>Results:</a:t>
            </a:r>
          </a:p>
          <a:p>
            <a:pPr lvl="1"/>
            <a:r>
              <a:rPr lang="en-US" sz="1800" dirty="0" smtClean="0"/>
              <a:t>Behavior: L2 learners were </a:t>
            </a:r>
            <a:r>
              <a:rPr lang="en-US" sz="1800" dirty="0"/>
              <a:t>less accurate than native adults, particularly in ambiguous </a:t>
            </a:r>
            <a:r>
              <a:rPr lang="en-US" sz="1800" dirty="0" smtClean="0"/>
              <a:t>contexts, but benefited </a:t>
            </a:r>
            <a:r>
              <a:rPr lang="en-US" sz="1800" dirty="0"/>
              <a:t>from referential cues, while children did </a:t>
            </a:r>
            <a:r>
              <a:rPr lang="en-US" sz="1800" dirty="0" smtClean="0"/>
              <a:t>not</a:t>
            </a:r>
          </a:p>
          <a:p>
            <a:pPr lvl="1"/>
            <a:r>
              <a:rPr lang="en-US" sz="1800" dirty="0" smtClean="0"/>
              <a:t>Eye-tracking:L2 learners are less able to abandon incorrect parse, but both groups of adults use referential information early in processing to help parsing</a:t>
            </a:r>
          </a:p>
          <a:p>
            <a:pPr lvl="1"/>
            <a:r>
              <a:rPr lang="en-US" sz="1800" dirty="0"/>
              <a:t>Propose that L2 difficulties stem from increased recruitment of cognitive control networks during processing of the L2</a:t>
            </a:r>
            <a:endParaRPr lang="en-US" sz="1800" dirty="0" smtClean="0"/>
          </a:p>
          <a:p>
            <a:r>
              <a:rPr lang="en-US" sz="2000" dirty="0" smtClean="0"/>
              <a:t>Brain </a:t>
            </a:r>
            <a:r>
              <a:rPr lang="en-US" sz="2000" dirty="0"/>
              <a:t>structures related to cognitive control (i.e., LIFG and other prefrontal structures) are recruited during the processing of a non-native, non-fully-proficient language system to a larger extent than processing an L1 or a highly proficient L2 (e.g., </a:t>
            </a:r>
            <a:r>
              <a:rPr lang="en-US" sz="2000" dirty="0" err="1"/>
              <a:t>Abutalebi</a:t>
            </a:r>
            <a:r>
              <a:rPr lang="en-US" sz="2000" dirty="0"/>
              <a:t>, 2008). </a:t>
            </a:r>
            <a:br>
              <a:rPr lang="en-US" sz="2000" dirty="0"/>
            </a:br>
            <a:endParaRPr lang="en-US" sz="2000" dirty="0" smtClean="0"/>
          </a:p>
        </p:txBody>
      </p:sp>
    </p:spTree>
    <p:extLst>
      <p:ext uri="{BB962C8B-B14F-4D97-AF65-F5344CB8AC3E}">
        <p14:creationId xmlns:p14="http://schemas.microsoft.com/office/powerpoint/2010/main" val="21670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500"/>
                                        <p:tgtEl>
                                          <p:spTgt spid="6">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blinds(horizontal)">
                                      <p:cBhvr>
                                        <p:cTn id="18" dur="500"/>
                                        <p:tgtEl>
                                          <p:spTgt spid="6">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blinds(horizontal)">
                                      <p:cBhvr>
                                        <p:cTn id="21" dur="500"/>
                                        <p:tgtEl>
                                          <p:spTgt spid="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blinds(horizontal)">
                                      <p:cBhvr>
                                        <p:cTn id="26"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a:t>
            </a:r>
            <a:endParaRPr lang="en-US" dirty="0"/>
          </a:p>
        </p:txBody>
      </p:sp>
      <p:sp>
        <p:nvSpPr>
          <p:cNvPr id="6" name="Content Placeholder 5"/>
          <p:cNvSpPr>
            <a:spLocks noGrp="1"/>
          </p:cNvSpPr>
          <p:nvPr>
            <p:ph idx="1"/>
          </p:nvPr>
        </p:nvSpPr>
        <p:spPr>
          <a:xfrm>
            <a:off x="677334" y="1607127"/>
            <a:ext cx="8596668" cy="4880759"/>
          </a:xfrm>
        </p:spPr>
        <p:txBody>
          <a:bodyPr>
            <a:normAutofit/>
          </a:bodyPr>
          <a:lstStyle/>
          <a:p>
            <a:r>
              <a:rPr lang="en-US" sz="2000" dirty="0"/>
              <a:t>Thus, what conclusions can we draw?</a:t>
            </a:r>
          </a:p>
          <a:p>
            <a:pPr lvl="1"/>
            <a:r>
              <a:rPr lang="en-US" sz="1800" dirty="0" smtClean="0"/>
              <a:t>It’s possible that revision difficulties reflect “performance breakdowns” (P&amp;T 2015), but it may be that the difficulties reflect domain-general cognitive abilities’ role in garden-path recovery.</a:t>
            </a:r>
            <a:endParaRPr lang="en-US" sz="1800" dirty="0"/>
          </a:p>
          <a:p>
            <a:r>
              <a:rPr lang="en-US" sz="2400" dirty="0" smtClean="0"/>
              <a:t>Follow </a:t>
            </a:r>
            <a:r>
              <a:rPr lang="en-US" sz="2400" dirty="0" err="1" smtClean="0"/>
              <a:t>Pozzan</a:t>
            </a:r>
            <a:r>
              <a:rPr lang="en-US" sz="2400" dirty="0" smtClean="0"/>
              <a:t> &amp; </a:t>
            </a:r>
            <a:r>
              <a:rPr lang="en-US" sz="2400" dirty="0" err="1" smtClean="0"/>
              <a:t>Trueswell</a:t>
            </a:r>
            <a:r>
              <a:rPr lang="en-US" sz="2400" dirty="0" smtClean="0"/>
              <a:t> (2015) with following adaptations:</a:t>
            </a:r>
          </a:p>
          <a:p>
            <a:pPr lvl="1"/>
            <a:r>
              <a:rPr lang="en-US" sz="2000" dirty="0" smtClean="0"/>
              <a:t>Since cognitive control is more involved in low to moderately-proficiency L2 processing than L1 or highly-proficient L2 (</a:t>
            </a:r>
            <a:r>
              <a:rPr lang="en-US" sz="2000" dirty="0" err="1"/>
              <a:t>Abutalebi</a:t>
            </a:r>
            <a:r>
              <a:rPr lang="en-US" sz="2000" dirty="0"/>
              <a:t>, </a:t>
            </a:r>
            <a:r>
              <a:rPr lang="en-US" sz="2000" dirty="0" smtClean="0"/>
              <a:t>2008), introduce proficiency to the design as an independent variable</a:t>
            </a:r>
          </a:p>
          <a:p>
            <a:pPr lvl="1"/>
            <a:r>
              <a:rPr lang="en-US" sz="2000" dirty="0" smtClean="0"/>
              <a:t>To control for the EF involvement, introduce conflict adaptation paradigm</a:t>
            </a:r>
          </a:p>
          <a:p>
            <a:endParaRPr lang="en-US" sz="1800" dirty="0" smtClean="0"/>
          </a:p>
        </p:txBody>
      </p:sp>
    </p:spTree>
    <p:extLst>
      <p:ext uri="{BB962C8B-B14F-4D97-AF65-F5344CB8AC3E}">
        <p14:creationId xmlns:p14="http://schemas.microsoft.com/office/powerpoint/2010/main" val="11603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500"/>
                                        <p:tgtEl>
                                          <p:spTgt spid="6">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blinds(horizontal)">
                                      <p:cBhvr>
                                        <p:cTn id="18" dur="500"/>
                                        <p:tgtEl>
                                          <p:spTgt spid="6">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blinds(horizontal)">
                                      <p:cBhvr>
                                        <p:cTn id="21"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a:t>
            </a:r>
            <a:endParaRPr lang="en-US" dirty="0"/>
          </a:p>
        </p:txBody>
      </p:sp>
      <p:sp>
        <p:nvSpPr>
          <p:cNvPr id="6" name="Content Placeholder 5"/>
          <p:cNvSpPr>
            <a:spLocks noGrp="1"/>
          </p:cNvSpPr>
          <p:nvPr>
            <p:ph idx="1"/>
          </p:nvPr>
        </p:nvSpPr>
        <p:spPr>
          <a:xfrm>
            <a:off x="677334" y="1607127"/>
            <a:ext cx="8596668" cy="4880759"/>
          </a:xfrm>
        </p:spPr>
        <p:txBody>
          <a:bodyPr>
            <a:normAutofit/>
          </a:bodyPr>
          <a:lstStyle/>
          <a:p>
            <a:r>
              <a:rPr lang="en-US" sz="2400" dirty="0" smtClean="0"/>
              <a:t>Does higher L2 proficiency relate to more native-like processing of temporarily ambiguous sentences?</a:t>
            </a:r>
          </a:p>
          <a:p>
            <a:pPr lvl="1"/>
            <a:r>
              <a:rPr lang="en-US" sz="2200" dirty="0" smtClean="0"/>
              <a:t>Increased accuracy?</a:t>
            </a:r>
          </a:p>
          <a:p>
            <a:pPr lvl="1"/>
            <a:r>
              <a:rPr lang="en-US" sz="2200" dirty="0" smtClean="0"/>
              <a:t>Increased abandonment of incorrect interpretations?</a:t>
            </a:r>
          </a:p>
          <a:p>
            <a:r>
              <a:rPr lang="en-US" sz="2400" dirty="0" smtClean="0"/>
              <a:t>Does </a:t>
            </a:r>
            <a:r>
              <a:rPr lang="en-US" sz="2400" dirty="0"/>
              <a:t>cognitive control engagement </a:t>
            </a:r>
            <a:r>
              <a:rPr lang="en-US" sz="2400" dirty="0" smtClean="0"/>
              <a:t>prior </a:t>
            </a:r>
            <a:r>
              <a:rPr lang="en-US" sz="2400" dirty="0"/>
              <a:t>to a garden-path sentence </a:t>
            </a:r>
            <a:r>
              <a:rPr lang="en-US" sz="2400" dirty="0" smtClean="0"/>
              <a:t>result </a:t>
            </a:r>
            <a:r>
              <a:rPr lang="en-US" sz="2400" dirty="0"/>
              <a:t>in more </a:t>
            </a:r>
            <a:r>
              <a:rPr lang="en-US" sz="2400" dirty="0" smtClean="0"/>
              <a:t>L2 interpretation errors? </a:t>
            </a:r>
          </a:p>
          <a:p>
            <a:pPr lvl="1"/>
            <a:r>
              <a:rPr lang="en-US" sz="2200" dirty="0" smtClean="0"/>
              <a:t>Do L2 speakers show more interpretation errors on temporarily ambiguous sentences following incongruent flanker trials than those following congruent flanker trials?</a:t>
            </a:r>
            <a:endParaRPr lang="en-US" sz="2400" dirty="0" smtClean="0"/>
          </a:p>
          <a:p>
            <a:endParaRPr lang="en-US" sz="2400" dirty="0" smtClean="0"/>
          </a:p>
        </p:txBody>
      </p:sp>
    </p:spTree>
    <p:extLst>
      <p:ext uri="{BB962C8B-B14F-4D97-AF65-F5344CB8AC3E}">
        <p14:creationId xmlns:p14="http://schemas.microsoft.com/office/powerpoint/2010/main" val="6392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blinds(horizontal)">
                                      <p:cBhvr>
                                        <p:cTn id="18" dur="500"/>
                                        <p:tgtEl>
                                          <p:spTgt spid="6">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blinds(horizontal)">
                                      <p:cBhvr>
                                        <p:cTn id="21"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6" name="Content Placeholder 5"/>
          <p:cNvSpPr>
            <a:spLocks noGrp="1"/>
          </p:cNvSpPr>
          <p:nvPr>
            <p:ph idx="1"/>
          </p:nvPr>
        </p:nvSpPr>
        <p:spPr>
          <a:xfrm>
            <a:off x="677334" y="1607127"/>
            <a:ext cx="8596668" cy="4880759"/>
          </a:xfrm>
        </p:spPr>
        <p:txBody>
          <a:bodyPr>
            <a:normAutofit/>
          </a:bodyPr>
          <a:lstStyle/>
          <a:p>
            <a:r>
              <a:rPr lang="en-US" sz="2400" dirty="0" smtClean="0"/>
              <a:t>Participants</a:t>
            </a:r>
            <a:endParaRPr lang="en-US" sz="1200" dirty="0"/>
          </a:p>
          <a:p>
            <a:pPr lvl="1"/>
            <a:r>
              <a:rPr lang="en-US" sz="2200" dirty="0" smtClean="0"/>
              <a:t>L2 Spanish learners</a:t>
            </a:r>
          </a:p>
          <a:p>
            <a:pPr lvl="2"/>
            <a:r>
              <a:rPr lang="en-US" sz="2000" dirty="0" smtClean="0"/>
              <a:t>3</a:t>
            </a:r>
            <a:r>
              <a:rPr lang="en-US" sz="2000" baseline="30000" dirty="0" smtClean="0"/>
              <a:t>rd</a:t>
            </a:r>
            <a:r>
              <a:rPr lang="en-US" sz="2000" dirty="0" smtClean="0"/>
              <a:t>-semester Spanish</a:t>
            </a:r>
          </a:p>
          <a:p>
            <a:pPr lvl="2"/>
            <a:r>
              <a:rPr lang="en-US" sz="2000" dirty="0" smtClean="0"/>
              <a:t>6</a:t>
            </a:r>
            <a:r>
              <a:rPr lang="en-US" sz="2000" baseline="30000" dirty="0" smtClean="0"/>
              <a:t>th</a:t>
            </a:r>
            <a:r>
              <a:rPr lang="en-US" sz="2000" dirty="0" smtClean="0"/>
              <a:t>-semester Spanish</a:t>
            </a:r>
          </a:p>
          <a:p>
            <a:pPr lvl="2"/>
            <a:r>
              <a:rPr lang="en-US" sz="2000" dirty="0"/>
              <a:t>N</a:t>
            </a:r>
            <a:r>
              <a:rPr lang="en-US" sz="2000" dirty="0" smtClean="0"/>
              <a:t>ear-natives</a:t>
            </a:r>
          </a:p>
          <a:p>
            <a:pPr lvl="1"/>
            <a:r>
              <a:rPr lang="en-US" sz="2200" dirty="0" smtClean="0"/>
              <a:t>Native Spanish speakers</a:t>
            </a:r>
          </a:p>
          <a:p>
            <a:pPr lvl="1"/>
            <a:endParaRPr lang="en-US" sz="2000" dirty="0" smtClean="0"/>
          </a:p>
          <a:p>
            <a:pPr lvl="1"/>
            <a:endParaRPr lang="en-US" sz="2200" dirty="0" smtClean="0"/>
          </a:p>
        </p:txBody>
      </p:sp>
    </p:spTree>
    <p:extLst>
      <p:ext uri="{BB962C8B-B14F-4D97-AF65-F5344CB8AC3E}">
        <p14:creationId xmlns:p14="http://schemas.microsoft.com/office/powerpoint/2010/main" val="112105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blinds(horizontal)">
                                      <p:cBhvr>
                                        <p:cTn id="16" dur="500"/>
                                        <p:tgtEl>
                                          <p:spTgt spid="6">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blinds(horizontal)">
                                      <p:cBhvr>
                                        <p:cTn id="19" dur="500"/>
                                        <p:tgtEl>
                                          <p:spTgt spid="6">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linds(horizontal)">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6" name="Content Placeholder 5"/>
          <p:cNvSpPr>
            <a:spLocks noGrp="1"/>
          </p:cNvSpPr>
          <p:nvPr>
            <p:ph idx="1"/>
          </p:nvPr>
        </p:nvSpPr>
        <p:spPr>
          <a:xfrm>
            <a:off x="677334" y="1607127"/>
            <a:ext cx="8596668" cy="4880759"/>
          </a:xfrm>
        </p:spPr>
        <p:txBody>
          <a:bodyPr>
            <a:normAutofit/>
          </a:bodyPr>
          <a:lstStyle/>
          <a:p>
            <a:r>
              <a:rPr lang="en-US" sz="2200" dirty="0" smtClean="0"/>
              <a:t>Materials</a:t>
            </a:r>
            <a:endParaRPr lang="en-US" sz="2200" dirty="0"/>
          </a:p>
          <a:p>
            <a:pPr lvl="1"/>
            <a:r>
              <a:rPr lang="en-US" sz="2000" dirty="0"/>
              <a:t>Visual World </a:t>
            </a:r>
            <a:r>
              <a:rPr lang="en-US" sz="2000" dirty="0" smtClean="0"/>
              <a:t>Paradigm following </a:t>
            </a:r>
            <a:r>
              <a:rPr lang="en-US" sz="2000" dirty="0" err="1" smtClean="0"/>
              <a:t>Pozzan</a:t>
            </a:r>
            <a:r>
              <a:rPr lang="en-US" sz="2000" dirty="0" smtClean="0"/>
              <a:t> &amp; </a:t>
            </a:r>
            <a:r>
              <a:rPr lang="en-US" sz="2000" dirty="0" err="1" smtClean="0"/>
              <a:t>Trueswell</a:t>
            </a:r>
            <a:r>
              <a:rPr lang="en-US" sz="2000" dirty="0" smtClean="0"/>
              <a:t> (2015)</a:t>
            </a:r>
            <a:endParaRPr lang="en-US" sz="2000" dirty="0"/>
          </a:p>
          <a:p>
            <a:pPr lvl="1"/>
            <a:r>
              <a:rPr lang="en-US" sz="2000" dirty="0" smtClean="0"/>
              <a:t>2x2x2 </a:t>
            </a:r>
            <a:r>
              <a:rPr lang="en-US" sz="2000" dirty="0"/>
              <a:t>design: {ambiguous vs unambiguous}; </a:t>
            </a:r>
            <a:r>
              <a:rPr lang="en-US" sz="2000" strike="sngStrike" dirty="0"/>
              <a:t>{1- vs. 2-referent</a:t>
            </a:r>
            <a:r>
              <a:rPr lang="en-US" sz="2000" strike="sngStrike" dirty="0" smtClean="0"/>
              <a:t>}; </a:t>
            </a:r>
            <a:r>
              <a:rPr lang="en-US" sz="2000" dirty="0" smtClean="0"/>
              <a:t>{trial n-1 congruent vs incongruent flanker trial}</a:t>
            </a:r>
          </a:p>
          <a:p>
            <a:pPr lvl="1"/>
            <a:r>
              <a:rPr lang="en-US" sz="2000" dirty="0"/>
              <a:t>Cognitive Control Engagement:	</a:t>
            </a:r>
          </a:p>
          <a:p>
            <a:pPr lvl="2"/>
            <a:r>
              <a:rPr lang="en-US" sz="1800" dirty="0"/>
              <a:t>Interleaved congruent and incongruent flanker tasks</a:t>
            </a:r>
          </a:p>
          <a:p>
            <a:pPr lvl="1"/>
            <a:endParaRPr lang="en-US" sz="2000" dirty="0"/>
          </a:p>
          <a:p>
            <a:pPr lvl="1"/>
            <a:endParaRPr lang="en-US" sz="2000" dirty="0" smtClean="0"/>
          </a:p>
          <a:p>
            <a:pPr lvl="1"/>
            <a:endParaRPr lang="en-US" sz="2200" dirty="0" smtClean="0"/>
          </a:p>
        </p:txBody>
      </p:sp>
    </p:spTree>
    <p:extLst>
      <p:ext uri="{BB962C8B-B14F-4D97-AF65-F5344CB8AC3E}">
        <p14:creationId xmlns:p14="http://schemas.microsoft.com/office/powerpoint/2010/main" val="465714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4490" y="996807"/>
            <a:ext cx="8342356" cy="3881437"/>
          </a:xfrm>
        </p:spPr>
      </p:pic>
    </p:spTree>
    <p:extLst>
      <p:ext uri="{BB962C8B-B14F-4D97-AF65-F5344CB8AC3E}">
        <p14:creationId xmlns:p14="http://schemas.microsoft.com/office/powerpoint/2010/main" val="758870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8415" y="1270000"/>
            <a:ext cx="6523933" cy="3881437"/>
          </a:xfrm>
        </p:spPr>
      </p:pic>
      <p:sp>
        <p:nvSpPr>
          <p:cNvPr id="5" name="Rectangle 4"/>
          <p:cNvSpPr/>
          <p:nvPr/>
        </p:nvSpPr>
        <p:spPr>
          <a:xfrm>
            <a:off x="2133600" y="5151437"/>
            <a:ext cx="6096000" cy="369332"/>
          </a:xfrm>
          <a:prstGeom prst="rect">
            <a:avLst/>
          </a:prstGeom>
        </p:spPr>
        <p:txBody>
          <a:bodyPr>
            <a:spAutoFit/>
          </a:bodyPr>
          <a:lstStyle/>
          <a:p>
            <a:r>
              <a:rPr lang="en-US" dirty="0" smtClean="0"/>
              <a:t>Hsu &amp; </a:t>
            </a:r>
            <a:r>
              <a:rPr lang="en-US" dirty="0" err="1" smtClean="0"/>
              <a:t>Novick</a:t>
            </a:r>
            <a:r>
              <a:rPr lang="en-US" dirty="0" smtClean="0"/>
              <a:t> (2016)</a:t>
            </a:r>
            <a:endParaRPr lang="en-US" dirty="0"/>
          </a:p>
        </p:txBody>
      </p:sp>
    </p:spTree>
    <p:extLst>
      <p:ext uri="{BB962C8B-B14F-4D97-AF65-F5344CB8AC3E}">
        <p14:creationId xmlns:p14="http://schemas.microsoft.com/office/powerpoint/2010/main" val="193030823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Custom 4">
      <a:dk1>
        <a:srgbClr val="000000"/>
      </a:dk1>
      <a:lt1>
        <a:srgbClr val="FFFFFF"/>
      </a:lt1>
      <a:dk2>
        <a:srgbClr val="455F51"/>
      </a:dk2>
      <a:lt2>
        <a:srgbClr val="E2DFCC"/>
      </a:lt2>
      <a:accent1>
        <a:srgbClr val="228DCE"/>
      </a:accent1>
      <a:accent2>
        <a:srgbClr val="17A57C"/>
      </a:accent2>
      <a:accent3>
        <a:srgbClr val="37A76F"/>
      </a:accent3>
      <a:accent4>
        <a:srgbClr val="44C1A3"/>
      </a:accent4>
      <a:accent5>
        <a:srgbClr val="3FC923"/>
      </a:accent5>
      <a:accent6>
        <a:srgbClr val="44C1A3"/>
      </a:accent6>
      <a:hlink>
        <a:srgbClr val="ECBF0D"/>
      </a:hlink>
      <a:folHlink>
        <a:srgbClr val="977B2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3557</TotalTime>
  <Words>1009</Words>
  <Application>Microsoft Macintosh PowerPoint</Application>
  <PresentationFormat>Widescreen</PresentationFormat>
  <Paragraphs>71</Paragraphs>
  <Slides>14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Trebuchet MS</vt:lpstr>
      <vt:lpstr>Wingdings 3</vt:lpstr>
      <vt:lpstr>Arial</vt:lpstr>
      <vt:lpstr>Facet</vt:lpstr>
      <vt:lpstr>Effects of proficiency in the revision of garden-path sentences in the L2</vt:lpstr>
      <vt:lpstr>Setting the Stage</vt:lpstr>
      <vt:lpstr>Setting the Stage</vt:lpstr>
      <vt:lpstr>Proposal</vt:lpstr>
      <vt:lpstr>Research Questions</vt:lpstr>
      <vt:lpstr>Method</vt:lpstr>
      <vt:lpstr>Method</vt:lpstr>
      <vt:lpstr>PowerPoint Presentation</vt:lpstr>
      <vt:lpstr>PowerPoint Presentation</vt:lpstr>
      <vt:lpstr>Prediction</vt:lpstr>
      <vt:lpstr>Comments? Questions?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timmccor@gmail.com</dc:creator>
  <cp:lastModifiedBy>timmccor@gmail.com</cp:lastModifiedBy>
  <cp:revision>24</cp:revision>
  <dcterms:created xsi:type="dcterms:W3CDTF">2016-05-03T15:28:38Z</dcterms:created>
  <dcterms:modified xsi:type="dcterms:W3CDTF">2016-05-11T22:50:59Z</dcterms:modified>
</cp:coreProperties>
</file>