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81" r:id="rId5"/>
    <p:sldId id="284" r:id="rId6"/>
    <p:sldId id="285" r:id="rId7"/>
    <p:sldId id="286" r:id="rId8"/>
    <p:sldId id="287" r:id="rId9"/>
    <p:sldId id="288"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879" autoAdjust="0"/>
  </p:normalViewPr>
  <p:slideViewPr>
    <p:cSldViewPr snapToGrid="0">
      <p:cViewPr varScale="1">
        <p:scale>
          <a:sx n="104" d="100"/>
          <a:sy n="104" d="100"/>
        </p:scale>
        <p:origin x="216" y="84"/>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McKenzie" userId="e445b2bb5825c1d8" providerId="LiveId" clId="{C661E70D-08F5-4715-A0DF-A0E6093D1D01}"/>
    <pc:docChg chg="modSld">
      <pc:chgData name="Todd McKenzie" userId="e445b2bb5825c1d8" providerId="LiveId" clId="{C661E70D-08F5-4715-A0DF-A0E6093D1D01}" dt="2025-05-06T22:47:33.488" v="51" actId="20577"/>
      <pc:docMkLst>
        <pc:docMk/>
      </pc:docMkLst>
      <pc:sldChg chg="modSp mod">
        <pc:chgData name="Todd McKenzie" userId="e445b2bb5825c1d8" providerId="LiveId" clId="{C661E70D-08F5-4715-A0DF-A0E6093D1D01}" dt="2025-05-06T22:47:33.488" v="51" actId="20577"/>
        <pc:sldMkLst>
          <pc:docMk/>
          <pc:sldMk cId="2741031951" sldId="285"/>
        </pc:sldMkLst>
        <pc:spChg chg="mod">
          <ac:chgData name="Todd McKenzie" userId="e445b2bb5825c1d8" providerId="LiveId" clId="{C661E70D-08F5-4715-A0DF-A0E6093D1D01}" dt="2025-05-06T22:47:33.488" v="51" actId="20577"/>
          <ac:spMkLst>
            <pc:docMk/>
            <pc:sldMk cId="2741031951" sldId="285"/>
            <ac:spMk id="6" creationId="{FDC4E8D5-75BB-8ECD-C692-C800C97CF1EB}"/>
          </ac:spMkLst>
        </pc:spChg>
      </pc:sldChg>
      <pc:sldChg chg="modSp mod">
        <pc:chgData name="Todd McKenzie" userId="e445b2bb5825c1d8" providerId="LiveId" clId="{C661E70D-08F5-4715-A0DF-A0E6093D1D01}" dt="2025-05-06T22:46:30.235" v="5" actId="20577"/>
        <pc:sldMkLst>
          <pc:docMk/>
          <pc:sldMk cId="2506642348" sldId="288"/>
        </pc:sldMkLst>
        <pc:spChg chg="mod">
          <ac:chgData name="Todd McKenzie" userId="e445b2bb5825c1d8" providerId="LiveId" clId="{C661E70D-08F5-4715-A0DF-A0E6093D1D01}" dt="2025-05-06T22:46:30.235" v="5" actId="20577"/>
          <ac:spMkLst>
            <pc:docMk/>
            <pc:sldMk cId="2506642348" sldId="288"/>
            <ac:spMk id="3" creationId="{D07F3C9D-C438-BFD1-698B-AB394864F2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5/6/2025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5/6/2025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5/6/2025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117600" y="762000"/>
            <a:ext cx="5066250" cy="2900680"/>
          </a:xfrm>
        </p:spPr>
        <p:txBody>
          <a:bodyPr anchor="b">
            <a:normAutofit/>
          </a:bodyPr>
          <a:lstStyle/>
          <a:p>
            <a:r>
              <a:rPr lang="en-US" b="1" dirty="0"/>
              <a:t>Sound Pressure Distribution Measurements in an Acoustic Box</a:t>
            </a:r>
            <a:endParaRPr lang="en-US" dirty="0"/>
          </a:p>
        </p:txBody>
      </p:sp>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35820" r="14624" b="-4"/>
          <a:stretch/>
        </p:blipFill>
        <p:spPr>
          <a:xfrm flipH="1">
            <a:off x="6086167" y="-22225"/>
            <a:ext cx="6080760" cy="6902450"/>
          </a:xfrm>
          <a:noFill/>
        </p:spPr>
      </p:pic>
      <p:sp>
        <p:nvSpPr>
          <p:cNvPr id="11" name="Text Placeholder 3">
            <a:extLst>
              <a:ext uri="{FF2B5EF4-FFF2-40B4-BE49-F238E27FC236}">
                <a16:creationId xmlns:a16="http://schemas.microsoft.com/office/drawing/2014/main" id="{4EEC6D60-3F95-E01C-8B16-5A0A3E5CC145}"/>
              </a:ext>
            </a:extLst>
          </p:cNvPr>
          <p:cNvSpPr>
            <a:spLocks noGrp="1"/>
          </p:cNvSpPr>
          <p:nvPr>
            <p:ph type="subTitle" idx="1"/>
          </p:nvPr>
        </p:nvSpPr>
        <p:spPr>
          <a:xfrm>
            <a:off x="1117600" y="4145280"/>
            <a:ext cx="5066250" cy="690880"/>
          </a:xfrm>
        </p:spPr>
        <p:txBody>
          <a:bodyPr anchor="ctr">
            <a:normAutofit/>
          </a:bodyPr>
          <a:lstStyle/>
          <a:p>
            <a:r>
              <a:rPr lang="en-US" dirty="0"/>
              <a:t>By: Todd McKenzie</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p:spPr>
        <p:txBody>
          <a:bodyPr anchor="b">
            <a:normAutofit/>
          </a:bodyPr>
          <a:lstStyle/>
          <a:p>
            <a:r>
              <a:rPr lang="en-US" dirty="0"/>
              <a:t>AGENDA</a:t>
            </a:r>
          </a:p>
        </p:txBody>
      </p:sp>
      <p:pic>
        <p:nvPicPr>
          <p:cNvPr id="7" name="Picture 6" descr="Financial graphs on a dark display">
            <a:extLst>
              <a:ext uri="{FF2B5EF4-FFF2-40B4-BE49-F238E27FC236}">
                <a16:creationId xmlns:a16="http://schemas.microsoft.com/office/drawing/2014/main" id="{1B146F14-B2B4-366F-37DD-AFE20E285165}"/>
              </a:ext>
            </a:extLst>
          </p:cNvPr>
          <p:cNvPicPr>
            <a:picLocks noChangeAspect="1"/>
          </p:cNvPicPr>
          <p:nvPr/>
        </p:nvPicPr>
        <p:blipFill>
          <a:blip r:embed="rId3"/>
          <a:srcRect l="19231" r="25040"/>
          <a:stretch/>
        </p:blipFill>
        <p:spPr>
          <a:xfrm>
            <a:off x="-28882" y="10"/>
            <a:ext cx="6115050" cy="6857990"/>
          </a:xfrm>
          <a:prstGeom prst="parallelogram">
            <a:avLst/>
          </a:prstGeom>
          <a:noFill/>
          <a:ln>
            <a:noFill/>
          </a:ln>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562818" y="2752344"/>
            <a:ext cx="4837174" cy="3136392"/>
          </a:xfrm>
        </p:spPr>
        <p:txBody>
          <a:bodyPr anchor="t">
            <a:normAutofit/>
          </a:bodyPr>
          <a:lstStyle/>
          <a:p>
            <a:r>
              <a:rPr lang="en-US" dirty="0"/>
              <a:t>INTRODUCTION</a:t>
            </a:r>
          </a:p>
          <a:p>
            <a:r>
              <a:rPr lang="en-US" dirty="0"/>
              <a:t>Acoustic Simulation</a:t>
            </a:r>
          </a:p>
          <a:p>
            <a:r>
              <a:rPr lang="en-US" dirty="0"/>
              <a:t>Experimental</a:t>
            </a:r>
          </a:p>
          <a:p>
            <a:r>
              <a:rPr lang="en-US" dirty="0"/>
              <a:t>Findings</a:t>
            </a:r>
          </a:p>
          <a:p>
            <a:r>
              <a:rPr lang="en-US" dirty="0"/>
              <a:t>Conclusions</a:t>
            </a:r>
          </a:p>
        </p:txBody>
      </p:sp>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775C9B-0353-E282-7CD4-9760E390A601}"/>
              </a:ext>
            </a:extLst>
          </p:cNvPr>
          <p:cNvSpPr>
            <a:spLocks noGrp="1"/>
          </p:cNvSpPr>
          <p:nvPr>
            <p:ph type="title"/>
          </p:nvPr>
        </p:nvSpPr>
        <p:spPr/>
        <p:txBody>
          <a:bodyPr/>
          <a:lstStyle/>
          <a:p>
            <a:r>
              <a:rPr lang="en-US" dirty="0"/>
              <a:t>Introduction</a:t>
            </a:r>
          </a:p>
        </p:txBody>
      </p:sp>
      <p:sp>
        <p:nvSpPr>
          <p:cNvPr id="6" name="Table Placeholder 5">
            <a:extLst>
              <a:ext uri="{FF2B5EF4-FFF2-40B4-BE49-F238E27FC236}">
                <a16:creationId xmlns:a16="http://schemas.microsoft.com/office/drawing/2014/main" id="{FDC4E8D5-75BB-8ECD-C692-C800C97CF1EB}"/>
              </a:ext>
            </a:extLst>
          </p:cNvPr>
          <p:cNvSpPr>
            <a:spLocks noGrp="1"/>
          </p:cNvSpPr>
          <p:nvPr>
            <p:ph type="tbl" sz="quarter" idx="13"/>
          </p:nvPr>
        </p:nvSpPr>
        <p:spPr/>
        <p:txBody>
          <a:bodyPr/>
          <a:lstStyle/>
          <a:p>
            <a:r>
              <a:rPr lang="en-US" dirty="0"/>
              <a:t>The goal of the experiment is to measure how different material types affect sound being block from exiting a box. </a:t>
            </a:r>
            <a:r>
              <a:rPr lang="en-US"/>
              <a:t>The </a:t>
            </a:r>
            <a:r>
              <a:rPr lang="en-US" dirty="0"/>
              <a:t>materials tried included cork and paper board. We tried increasing the number of layers which affected sound pressure levels with varying results. Absorption was also placed in the box to test how well it performed at reducing noise.</a:t>
            </a:r>
          </a:p>
          <a:p>
            <a:endParaRPr lang="en-US" dirty="0"/>
          </a:p>
        </p:txBody>
      </p:sp>
    </p:spTree>
    <p:extLst>
      <p:ext uri="{BB962C8B-B14F-4D97-AF65-F5344CB8AC3E}">
        <p14:creationId xmlns:p14="http://schemas.microsoft.com/office/powerpoint/2010/main" val="274103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346E-42AF-D3DC-35A8-C327FAFAC0D4}"/>
              </a:ext>
            </a:extLst>
          </p:cNvPr>
          <p:cNvSpPr>
            <a:spLocks noGrp="1"/>
          </p:cNvSpPr>
          <p:nvPr>
            <p:ph type="title"/>
          </p:nvPr>
        </p:nvSpPr>
        <p:spPr>
          <a:xfrm>
            <a:off x="838200" y="365760"/>
            <a:ext cx="10515600" cy="1325563"/>
          </a:xfrm>
        </p:spPr>
        <p:txBody>
          <a:bodyPr anchor="ctr">
            <a:normAutofit/>
          </a:bodyPr>
          <a:lstStyle/>
          <a:p>
            <a:r>
              <a:rPr lang="en-US" dirty="0"/>
              <a:t>Acoustic Simulation</a:t>
            </a:r>
          </a:p>
        </p:txBody>
      </p:sp>
      <p:sp>
        <p:nvSpPr>
          <p:cNvPr id="8" name="Content Placeholder 2">
            <a:extLst>
              <a:ext uri="{FF2B5EF4-FFF2-40B4-BE49-F238E27FC236}">
                <a16:creationId xmlns:a16="http://schemas.microsoft.com/office/drawing/2014/main" id="{2C7B0CDD-BEEE-D006-0919-282362FF991A}"/>
              </a:ext>
            </a:extLst>
          </p:cNvPr>
          <p:cNvSpPr>
            <a:spLocks noGrp="1"/>
          </p:cNvSpPr>
          <p:nvPr>
            <p:ph sz="quarter" idx="15"/>
          </p:nvPr>
        </p:nvSpPr>
        <p:spPr>
          <a:xfrm>
            <a:off x="838200" y="1790329"/>
            <a:ext cx="5134335" cy="4113054"/>
          </a:xfrm>
        </p:spPr>
        <p:txBody>
          <a:bodyPr>
            <a:normAutofit/>
          </a:bodyPr>
          <a:lstStyle/>
          <a:p>
            <a:r>
              <a:rPr lang="en-US" u="sng" dirty="0"/>
              <a:t>Monopole Setup:</a:t>
            </a:r>
          </a:p>
          <a:p>
            <a:pPr marL="285750" indent="-285750">
              <a:buFont typeface="Arial" panose="020B0604020202020204" pitchFamily="34" charset="0"/>
              <a:buChar char="•"/>
            </a:pPr>
            <a:r>
              <a:rPr lang="en-US" dirty="0"/>
              <a:t>The monopole is defined as the 2446H/J Compression Driver. </a:t>
            </a:r>
          </a:p>
          <a:p>
            <a:pPr lvl="1" indent="0">
              <a:buNone/>
            </a:pPr>
            <a:r>
              <a:rPr lang="en-US" u="sng" dirty="0"/>
              <a:t>Infinite Acoustic Source:</a:t>
            </a:r>
          </a:p>
          <a:p>
            <a:pPr marL="285750" lvl="1" indent="-285750">
              <a:buFont typeface="Arial" panose="020B0604020202020204" pitchFamily="34" charset="0"/>
              <a:buChar char="•"/>
            </a:pPr>
            <a:r>
              <a:rPr lang="en-US" dirty="0"/>
              <a:t>The infinite acoustic source is defined where is radiates out of the face of the box.</a:t>
            </a:r>
          </a:p>
          <a:p>
            <a:pPr lvl="1" indent="0">
              <a:buNone/>
            </a:pPr>
            <a:r>
              <a:rPr lang="en-US" u="sng" dirty="0"/>
              <a:t>Microphone:</a:t>
            </a:r>
          </a:p>
          <a:p>
            <a:pPr marL="285750" lvl="1" indent="-285750">
              <a:buFont typeface="Arial" panose="020B0604020202020204" pitchFamily="34" charset="0"/>
              <a:buChar char="•"/>
            </a:pPr>
            <a:r>
              <a:rPr lang="en-US" dirty="0"/>
              <a:t>A microphone is defined 1m away from the box.</a:t>
            </a:r>
            <a:br>
              <a:rPr lang="en-US" dirty="0"/>
            </a:br>
            <a:endParaRPr lang="en-US" dirty="0"/>
          </a:p>
          <a:p>
            <a:pPr marL="285750" lvl="1" indent="-285750">
              <a:buFont typeface="Arial" panose="020B0604020202020204" pitchFamily="34" charset="0"/>
              <a:buChar char="•"/>
            </a:pPr>
            <a:endParaRPr lang="en-US" dirty="0"/>
          </a:p>
          <a:p>
            <a:pPr marL="742950" lvl="2" indent="-285750">
              <a:buFont typeface="Arial" panose="020B0604020202020204" pitchFamily="34" charset="0"/>
              <a:buChar char="•"/>
            </a:pPr>
            <a:endParaRPr lang="en-US" dirty="0"/>
          </a:p>
          <a:p>
            <a:pPr marL="742950" lvl="2" indent="-285750">
              <a:buFont typeface="Arial" panose="020B0604020202020204" pitchFamily="34" charset="0"/>
              <a:buChar char="•"/>
            </a:pPr>
            <a:endParaRPr lang="en-US" dirty="0"/>
          </a:p>
        </p:txBody>
      </p:sp>
      <p:pic>
        <p:nvPicPr>
          <p:cNvPr id="11" name="Content Placeholder 10" descr="A computer generated image of a satellite&#10;&#10;AI-generated content may be incorrect.">
            <a:extLst>
              <a:ext uri="{FF2B5EF4-FFF2-40B4-BE49-F238E27FC236}">
                <a16:creationId xmlns:a16="http://schemas.microsoft.com/office/drawing/2014/main" id="{313474AD-0DCE-849B-4A16-34A3E34D74C0}"/>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rcRect l="1133" r="28025" b="-1"/>
          <a:stretch/>
        </p:blipFill>
        <p:spPr>
          <a:xfrm>
            <a:off x="6219464" y="1790329"/>
            <a:ext cx="5134335" cy="4113054"/>
          </a:xfrm>
          <a:noFill/>
        </p:spPr>
      </p:pic>
    </p:spTree>
    <p:extLst>
      <p:ext uri="{BB962C8B-B14F-4D97-AF65-F5344CB8AC3E}">
        <p14:creationId xmlns:p14="http://schemas.microsoft.com/office/powerpoint/2010/main" val="3921014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87E2-4FCA-F7C1-542E-30C2FD7F6F7E}"/>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27A0C609-106E-030F-FB91-E5C21640EDA5}"/>
              </a:ext>
            </a:extLst>
          </p:cNvPr>
          <p:cNvSpPr>
            <a:spLocks noGrp="1"/>
          </p:cNvSpPr>
          <p:nvPr>
            <p:ph sz="quarter" idx="15"/>
          </p:nvPr>
        </p:nvSpPr>
        <p:spPr/>
        <p:txBody>
          <a:bodyPr>
            <a:normAutofit fontScale="85000" lnSpcReduction="20000"/>
          </a:bodyPr>
          <a:lstStyle/>
          <a:p>
            <a:r>
              <a:rPr lang="en-US" u="sng" dirty="0"/>
              <a:t>Compression Driver Setup:</a:t>
            </a:r>
          </a:p>
          <a:p>
            <a:pPr marL="285750" lvl="1" indent="-285750">
              <a:buFont typeface="Arial" panose="020B0604020202020204" pitchFamily="34" charset="0"/>
              <a:buChar char="•"/>
            </a:pPr>
            <a:r>
              <a:rPr lang="en-US" dirty="0"/>
              <a:t>The compression driver was placed in the center of the box where it radiated sound outward</a:t>
            </a:r>
          </a:p>
          <a:p>
            <a:pPr lvl="1" indent="0">
              <a:buNone/>
            </a:pPr>
            <a:r>
              <a:rPr lang="en-US" u="sng" dirty="0"/>
              <a:t>Microphones:</a:t>
            </a:r>
          </a:p>
          <a:p>
            <a:pPr marL="342900" lvl="1" indent="-342900">
              <a:buFont typeface="Arial" panose="020B0604020202020204" pitchFamily="34" charset="0"/>
              <a:buChar char="•"/>
            </a:pPr>
            <a:r>
              <a:rPr lang="en-US" dirty="0"/>
              <a:t>Three microphones were set up, each placed 1m away from the box. </a:t>
            </a:r>
          </a:p>
          <a:p>
            <a:pPr lvl="1" indent="0">
              <a:buNone/>
            </a:pPr>
            <a:r>
              <a:rPr lang="en-US" u="sng" dirty="0"/>
              <a:t>Absorption:</a:t>
            </a:r>
          </a:p>
          <a:p>
            <a:pPr marL="285750" lvl="1" indent="-285750">
              <a:buFont typeface="Arial" panose="020B0604020202020204" pitchFamily="34" charset="0"/>
              <a:buChar char="•"/>
            </a:pPr>
            <a:r>
              <a:rPr lang="en-US" dirty="0"/>
              <a:t>Depending what we were testing absorptive foam was placed in the box.</a:t>
            </a:r>
          </a:p>
          <a:p>
            <a:pPr lvl="1" indent="0">
              <a:buNone/>
            </a:pPr>
            <a:r>
              <a:rPr lang="en-US" u="sng" dirty="0"/>
              <a:t>Covers:</a:t>
            </a:r>
          </a:p>
          <a:p>
            <a:pPr marL="285750" lvl="1" indent="-285750">
              <a:buFont typeface="Arial" panose="020B0604020202020204" pitchFamily="34" charset="0"/>
              <a:buChar char="•"/>
            </a:pPr>
            <a:r>
              <a:rPr lang="en-US" dirty="0"/>
              <a:t>Cork or paper was placed over the exit of the box. This was to test how much impact covering the opening like this made</a:t>
            </a:r>
          </a:p>
          <a:p>
            <a:pPr lvl="1" indent="0">
              <a:buNone/>
            </a:pPr>
            <a:endParaRPr lang="en-US" dirty="0"/>
          </a:p>
          <a:p>
            <a:pPr lvl="1" indent="0">
              <a:buNone/>
            </a:pPr>
            <a:endParaRPr lang="en-US" dirty="0"/>
          </a:p>
          <a:p>
            <a:pPr lvl="1" indent="0">
              <a:buNone/>
            </a:pPr>
            <a:endParaRPr lang="en-US" dirty="0"/>
          </a:p>
          <a:p>
            <a:pPr lvl="1" indent="0">
              <a:buNone/>
            </a:pPr>
            <a:endParaRPr lang="en-US" dirty="0"/>
          </a:p>
        </p:txBody>
      </p:sp>
      <p:pic>
        <p:nvPicPr>
          <p:cNvPr id="5" name="Content Placeholder 10" descr="A computer generated image of a satellite&#10;&#10;AI-generated content may be incorrect.">
            <a:extLst>
              <a:ext uri="{FF2B5EF4-FFF2-40B4-BE49-F238E27FC236}">
                <a16:creationId xmlns:a16="http://schemas.microsoft.com/office/drawing/2014/main" id="{A6822FC9-F2A7-4C94-9C65-1EA64A4B147B}"/>
              </a:ext>
            </a:extLst>
          </p:cNvPr>
          <p:cNvPicPr>
            <a:picLocks noChangeAspect="1"/>
          </p:cNvPicPr>
          <p:nvPr/>
        </p:nvPicPr>
        <p:blipFill>
          <a:blip r:embed="rId2">
            <a:extLst>
              <a:ext uri="{28A0092B-C50C-407E-A947-70E740481C1C}">
                <a14:useLocalDpi xmlns:a14="http://schemas.microsoft.com/office/drawing/2010/main" val="0"/>
              </a:ext>
            </a:extLst>
          </a:blip>
          <a:srcRect l="1133" r="28025" b="-1"/>
          <a:stretch/>
        </p:blipFill>
        <p:spPr>
          <a:xfrm>
            <a:off x="6500739" y="1931191"/>
            <a:ext cx="5134335" cy="4113054"/>
          </a:xfrm>
          <a:prstGeom prst="rect">
            <a:avLst/>
          </a:prstGeom>
          <a:noFill/>
        </p:spPr>
      </p:pic>
    </p:spTree>
    <p:extLst>
      <p:ext uri="{BB962C8B-B14F-4D97-AF65-F5344CB8AC3E}">
        <p14:creationId xmlns:p14="http://schemas.microsoft.com/office/powerpoint/2010/main" val="385304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432E-4658-0E5B-1533-1D27DB37A378}"/>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D07F3C9D-C438-BFD1-698B-AB394864F2FB}"/>
              </a:ext>
            </a:extLst>
          </p:cNvPr>
          <p:cNvSpPr>
            <a:spLocks noGrp="1"/>
          </p:cNvSpPr>
          <p:nvPr>
            <p:ph sz="quarter" idx="15"/>
          </p:nvPr>
        </p:nvSpPr>
        <p:spPr/>
        <p:txBody>
          <a:bodyPr/>
          <a:lstStyle/>
          <a:p>
            <a:r>
              <a:rPr lang="en-US" u="sng" dirty="0"/>
              <a:t>Experiment vs. Simulation:</a:t>
            </a:r>
          </a:p>
          <a:p>
            <a:pPr marL="742950" lvl="2" indent="-285750">
              <a:buFont typeface="Arial" panose="020B0604020202020204" pitchFamily="34" charset="0"/>
              <a:buChar char="•"/>
            </a:pPr>
            <a:r>
              <a:rPr lang="en-US" dirty="0"/>
              <a:t>We found that at frequencies 0 Hz to 500 Hz the data does not align. This makes sense because the compression driver is rated for 500 Hz to 20 KHz.</a:t>
            </a:r>
          </a:p>
          <a:p>
            <a:pPr marL="742950" lvl="2" indent="-285750">
              <a:buFont typeface="Arial" panose="020B0604020202020204" pitchFamily="34" charset="0"/>
              <a:buChar char="•"/>
            </a:pPr>
            <a:r>
              <a:rPr lang="en-US" dirty="0"/>
              <a:t>At frequencies 500 Hz to 4000 Hz, we can see some general trends where the data aligns at similar sound pressure levels.</a:t>
            </a:r>
          </a:p>
        </p:txBody>
      </p:sp>
      <p:pic>
        <p:nvPicPr>
          <p:cNvPr id="6" name="Content Placeholder 5" descr="A graph of a sound wave&#10;&#10;AI-generated content may be incorrect.">
            <a:extLst>
              <a:ext uri="{FF2B5EF4-FFF2-40B4-BE49-F238E27FC236}">
                <a16:creationId xmlns:a16="http://schemas.microsoft.com/office/drawing/2014/main" id="{4DED460F-E40E-36E0-0669-81982B018A41}"/>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219825" y="2509027"/>
            <a:ext cx="5133975" cy="2676559"/>
          </a:xfrm>
        </p:spPr>
      </p:pic>
    </p:spTree>
    <p:extLst>
      <p:ext uri="{BB962C8B-B14F-4D97-AF65-F5344CB8AC3E}">
        <p14:creationId xmlns:p14="http://schemas.microsoft.com/office/powerpoint/2010/main" val="250664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11C37-6985-121A-3A6D-DF8E2380801B}"/>
              </a:ext>
            </a:extLst>
          </p:cNvPr>
          <p:cNvSpPr>
            <a:spLocks noGrp="1"/>
          </p:cNvSpPr>
          <p:nvPr>
            <p:ph type="title"/>
          </p:nvPr>
        </p:nvSpPr>
        <p:spPr>
          <a:xfrm>
            <a:off x="838200" y="365760"/>
            <a:ext cx="10515600" cy="1325563"/>
          </a:xfrm>
        </p:spPr>
        <p:txBody>
          <a:bodyPr anchor="ctr">
            <a:normAutofit/>
          </a:bodyPr>
          <a:lstStyle/>
          <a:p>
            <a:r>
              <a:rPr lang="en-US" dirty="0"/>
              <a:t>Conclusions</a:t>
            </a:r>
          </a:p>
        </p:txBody>
      </p:sp>
      <p:sp>
        <p:nvSpPr>
          <p:cNvPr id="11" name="Text Placeholder 3">
            <a:extLst>
              <a:ext uri="{FF2B5EF4-FFF2-40B4-BE49-F238E27FC236}">
                <a16:creationId xmlns:a16="http://schemas.microsoft.com/office/drawing/2014/main" id="{DE6EB850-7138-F5B2-E665-FF68389CD6D8}"/>
              </a:ext>
            </a:extLst>
          </p:cNvPr>
          <p:cNvSpPr>
            <a:spLocks noGrp="1"/>
          </p:cNvSpPr>
          <p:nvPr>
            <p:ph sz="quarter" idx="15"/>
          </p:nvPr>
        </p:nvSpPr>
        <p:spPr>
          <a:xfrm>
            <a:off x="838200" y="1790329"/>
            <a:ext cx="5134335" cy="4113054"/>
          </a:xfrm>
        </p:spPr>
        <p:txBody>
          <a:bodyPr>
            <a:normAutofit/>
          </a:bodyPr>
          <a:lstStyle/>
          <a:p>
            <a:r>
              <a:rPr lang="en-US" dirty="0"/>
              <a:t>We found that the acoustic simulations closely align with our experimental set up. Further acoustic simulations will be needed to confirm the results of the experiments. Further experiments may need to be done as well to further fine tune results. </a:t>
            </a:r>
          </a:p>
        </p:txBody>
      </p:sp>
      <p:pic>
        <p:nvPicPr>
          <p:cNvPr id="3" name="Content Placeholder 5" descr="A graph of a sound wave&#10;&#10;AI-generated content may be incorrect.">
            <a:extLst>
              <a:ext uri="{FF2B5EF4-FFF2-40B4-BE49-F238E27FC236}">
                <a16:creationId xmlns:a16="http://schemas.microsoft.com/office/drawing/2014/main" id="{C3792F7A-4B60-60C4-B602-A254382BDEE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219464" y="2505510"/>
            <a:ext cx="5134335" cy="2682692"/>
          </a:xfrm>
          <a:noFill/>
        </p:spPr>
      </p:pic>
    </p:spTree>
    <p:extLst>
      <p:ext uri="{BB962C8B-B14F-4D97-AF65-F5344CB8AC3E}">
        <p14:creationId xmlns:p14="http://schemas.microsoft.com/office/powerpoint/2010/main" val="238012948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{89C791DF-7B9C-47EC-99D2-3703E0F080D6}tf55661986_win32</Template>
  <TotalTime>69</TotalTime>
  <Words>320</Words>
  <Application>Microsoft Office PowerPoint</Application>
  <PresentationFormat>Widescreen</PresentationFormat>
  <Paragraphs>36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Calibri Light</vt:lpstr>
      <vt:lpstr>Wingdings</vt:lpstr>
      <vt:lpstr>Custom</vt:lpstr>
      <vt:lpstr>Sound Pressure Distribution Measurements in an Acoustic Box</vt:lpstr>
      <vt:lpstr>AGENDA</vt:lpstr>
      <vt:lpstr>Introduction</vt:lpstr>
      <vt:lpstr>Acoustic Simulation</vt:lpstr>
      <vt:lpstr>Experiment</vt:lpstr>
      <vt:lpstr>Findings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Todd McKenzie</dc:creator>
  <cp:lastModifiedBy>Todd McKenzie</cp:lastModifiedBy>
  <cp:revision>3</cp:revision>
  <dcterms:created xsi:type="dcterms:W3CDTF">2025-05-06T16:22:37Z</dcterms:created>
  <dcterms:modified xsi:type="dcterms:W3CDTF">2025-05-06T22:47:40Z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