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sldIdLst>
    <p:sldId id="352" r:id="rId2"/>
    <p:sldId id="258" r:id="rId3"/>
    <p:sldId id="259" r:id="rId4"/>
    <p:sldId id="260" r:id="rId5"/>
    <p:sldId id="262" r:id="rId6"/>
    <p:sldId id="261" r:id="rId7"/>
    <p:sldId id="35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94" r:id="rId21"/>
    <p:sldId id="295" r:id="rId22"/>
    <p:sldId id="275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6" r:id="rId31"/>
    <p:sldId id="284" r:id="rId32"/>
    <p:sldId id="285" r:id="rId33"/>
    <p:sldId id="287" r:id="rId34"/>
    <p:sldId id="288" r:id="rId35"/>
    <p:sldId id="289" r:id="rId36"/>
    <p:sldId id="290" r:id="rId37"/>
    <p:sldId id="291" r:id="rId38"/>
    <p:sldId id="29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86B87F-E430-4849-9416-8B5769236B5F}">
          <p14:sldIdLst>
            <p14:sldId id="352"/>
            <p14:sldId id="258"/>
            <p14:sldId id="259"/>
            <p14:sldId id="260"/>
            <p14:sldId id="262"/>
            <p14:sldId id="261"/>
            <p14:sldId id="353"/>
            <p14:sldId id="264"/>
            <p14:sldId id="266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  <p14:sldId id="294"/>
            <p14:sldId id="295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6"/>
            <p14:sldId id="284"/>
            <p14:sldId id="285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AE2D332-6F36-8A96-99A5-72F8928752AA}" name="Gaythorpe, Katy" initials="KG" userId="S::kgaythor@ic.ac.uk::1f377bf9-38d5-4e55-b4ad-02f896dd2689" providerId="AD"/>
  <p188:author id="{AE7271AA-1BCE-977D-38C4-FE12FD3F2084}" name="Hartner, Anna-Maria" initials="AH" userId="S::ahartner@ic.ac.uk::60c25a0b-704a-42a8-a985-4c226d0f73e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Letchford" initials="NL" lastIdx="1" clrIdx="0"/>
  <p:cmAuthor id="2" name="Woodruff, Kim H" initials="WKH" lastIdx="3" clrIdx="1">
    <p:extLst>
      <p:ext uri="{19B8F6BF-5375-455C-9EA6-DF929625EA0E}">
        <p15:presenceInfo xmlns:p15="http://schemas.microsoft.com/office/powerpoint/2012/main" userId="S::kwoodruf@ic.ac.uk::ba3c178c-8fe7-44f4-a0b4-6b0060bb3f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578"/>
    <a:srgbClr val="FF99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914EE-2E59-4F14-86BE-31A792295939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1D3A5-64AC-4670-A5F0-91C6202D0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30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Introduce who we are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D3A5-64AC-4670-A5F0-91C6202D019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3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18208"/>
            <a:ext cx="9144000" cy="2033923"/>
          </a:xfrm>
        </p:spPr>
        <p:txBody>
          <a:bodyPr anchor="b">
            <a:normAutofit/>
          </a:bodyPr>
          <a:lstStyle>
            <a:lvl1pPr algn="ctr">
              <a:defRPr sz="4800" b="0"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99960"/>
            <a:ext cx="9144000" cy="917198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24CE58-9DEA-4267-ACA5-AF360DE083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658" y="4603111"/>
            <a:ext cx="1136342" cy="2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5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73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392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F091827-CAA9-436A-BE8F-1C7E61A297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5599"/>
            <a:ext cx="5181600" cy="4931363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>
                <a:latin typeface="+mn-lt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+mn-lt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+mn-lt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+mn-lt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EECEDFC-141C-400E-84C9-28BDF115E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7B0D2B-C5AB-4BAA-835D-B5A69D57EDF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2" y="1245598"/>
            <a:ext cx="5181600" cy="4931363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>
                <a:latin typeface="+mn-lt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+mn-lt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+mn-lt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+mn-lt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695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849B2A-B77E-46A8-9FC9-5DA7237F8F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45600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9512"/>
            <a:ext cx="5157787" cy="412015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45600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9512"/>
            <a:ext cx="5183188" cy="412015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97D3C65-0CFC-4CAE-9A7E-CC8C6B16F1C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33FE131-5015-4E7F-B97D-5E50747CE7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0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600"/>
            <a:ext cx="10515600" cy="480447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AB911-39D0-4B37-BCCD-3A59E2DC6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F3BA76-1354-4108-BA32-D6A850C0E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4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184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F091827-CAA9-436A-BE8F-1C7E61A297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5599"/>
            <a:ext cx="5181600" cy="4931363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5599"/>
            <a:ext cx="5181600" cy="493136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EECEDFC-141C-400E-84C9-28BDF115E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CFC048-DDC8-4138-8EA4-9195F35E08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9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849B2A-B77E-46A8-9FC9-5DA7237F8F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45600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9512"/>
            <a:ext cx="5157787" cy="412015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45600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9512"/>
            <a:ext cx="5183188" cy="412015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97D3C65-0CFC-4CAE-9A7E-CC8C6B16F1C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33FE131-5015-4E7F-B97D-5E50747CE7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81186-AB46-4D3D-8F92-30348EB172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464D4000-D12F-4928-9C26-15CAB0016B2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54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2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57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43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6909"/>
            <a:ext cx="10515600" cy="4930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69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6"/>
        </a:buBlip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6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9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0.png"/><Relationship Id="rId7" Type="http://schemas.openxmlformats.org/officeDocument/2006/relationships/image" Target="../media/image3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5143"/>
            <a:ext cx="9144000" cy="230508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6000" b="1" dirty="0"/>
              <a:t>Mathematical modelling for vaccine-preventable diseases</a:t>
            </a:r>
            <a:endParaRPr lang="en-GB" sz="13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F17472-9D49-4668-98DA-39B25188084E}"/>
              </a:ext>
            </a:extLst>
          </p:cNvPr>
          <p:cNvSpPr txBox="1"/>
          <p:nvPr/>
        </p:nvSpPr>
        <p:spPr>
          <a:xfrm>
            <a:off x="3866062" y="3720226"/>
            <a:ext cx="44598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latin typeface="Century Gothic" panose="020B0502020202020204" pitchFamily="34" charset="0"/>
              </a:rPr>
              <a:t>Dynamic models lecture 2</a:t>
            </a:r>
          </a:p>
          <a:p>
            <a:pPr algn="ctr"/>
            <a:r>
              <a:rPr lang="en-GB" sz="2400" dirty="0">
                <a:latin typeface="Century Gothic" panose="020B0502020202020204" pitchFamily="34" charset="0"/>
              </a:rPr>
              <a:t>Interacting populations</a:t>
            </a:r>
          </a:p>
          <a:p>
            <a:pPr algn="ctr"/>
            <a:endParaRPr lang="en-GB" sz="2400" dirty="0">
              <a:latin typeface="Century Gothic" panose="020B0502020202020204" pitchFamily="34" charset="0"/>
            </a:endParaRPr>
          </a:p>
          <a:p>
            <a:pPr algn="ctr"/>
            <a:r>
              <a:rPr lang="en-GB" sz="2400" dirty="0">
                <a:latin typeface="Century Gothic" panose="020B0502020202020204" pitchFamily="34" charset="0"/>
              </a:rPr>
              <a:t>Katy Gaythorpe</a:t>
            </a:r>
          </a:p>
          <a:p>
            <a:pPr algn="ctr"/>
            <a:r>
              <a:rPr lang="en-GB" sz="2400" dirty="0">
                <a:latin typeface="Century Gothic" panose="020B0502020202020204" pitchFamily="34" charset="0"/>
              </a:rPr>
              <a:t>School of Public Health </a:t>
            </a:r>
          </a:p>
          <a:p>
            <a:pPr algn="ctr"/>
            <a:r>
              <a:rPr lang="en-GB" sz="2400" dirty="0">
                <a:latin typeface="Century Gothic" panose="020B0502020202020204" pitchFamily="34" charset="0"/>
              </a:rPr>
              <a:t>Imperial College London</a:t>
            </a:r>
          </a:p>
          <a:p>
            <a:pPr algn="ctr"/>
            <a:r>
              <a:rPr lang="en-GB" sz="2400" dirty="0">
                <a:latin typeface="Century Gothic" panose="020B0502020202020204" pitchFamily="34" charset="0"/>
              </a:rPr>
              <a:t>k.gaythorpe@imperial.ac.uk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7E178-594B-D6C5-EE11-6D6E3D09B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49" y="4969132"/>
            <a:ext cx="28575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78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468809" y="4219329"/>
            <a:ext cx="725438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Interaction between amoeba and bacteria:</a:t>
            </a:r>
          </a:p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Bad for the bacteria/ prey: death</a:t>
            </a:r>
          </a:p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Good for the amoeba/ predator: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79793" y="1787283"/>
                <a:ext cx="4832413" cy="1869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𝑟𝑁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type m:val="skw"/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𝑎𝑁𝑃</m:t>
                      </m:r>
                    </m:oMath>
                  </m:oMathPara>
                </a14:m>
                <a:endParaRPr lang="en-GB" sz="3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𝑑𝑃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𝑏𝑁𝑃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793" y="1787283"/>
                <a:ext cx="4832413" cy="1869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423576" y="1991321"/>
            <a:ext cx="116183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chemeClr val="accent1"/>
                </a:solidFill>
                <a:latin typeface="+mn-lt"/>
              </a:rPr>
              <a:t>Bacteria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23575" y="2906442"/>
            <a:ext cx="116183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chemeClr val="accent3"/>
                </a:solidFill>
                <a:latin typeface="+mn-lt"/>
              </a:rPr>
              <a:t>Amoeba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165AE-D1F6-E675-F959-5369288238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b="1" dirty="0"/>
              <a:t>Joint dynamics</a:t>
            </a:r>
          </a:p>
        </p:txBody>
      </p:sp>
    </p:spTree>
    <p:extLst>
      <p:ext uri="{BB962C8B-B14F-4D97-AF65-F5344CB8AC3E}">
        <p14:creationId xmlns:p14="http://schemas.microsoft.com/office/powerpoint/2010/main" val="263958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468808" y="4219329"/>
            <a:ext cx="725438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Equations are </a:t>
            </a:r>
            <a:r>
              <a:rPr lang="en-US" altLang="en-US" sz="2000" b="1" dirty="0">
                <a:solidFill>
                  <a:srgbClr val="002060"/>
                </a:solidFill>
                <a:latin typeface="+mn-lt"/>
              </a:rPr>
              <a:t>coupled </a:t>
            </a: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 so they depend on each other</a:t>
            </a:r>
          </a:p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We cannot solve them independently</a:t>
            </a:r>
          </a:p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Therefore, we use other methods to </a:t>
            </a:r>
            <a:r>
              <a:rPr lang="en-US" altLang="en-US" sz="2000" dirty="0" err="1">
                <a:solidFill>
                  <a:srgbClr val="002060"/>
                </a:solidFill>
                <a:latin typeface="+mn-lt"/>
              </a:rPr>
              <a:t>analyse</a:t>
            </a: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 them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79793" y="1787283"/>
                <a:ext cx="4832413" cy="1869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𝑟𝑁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type m:val="skw"/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𝑎𝑁𝑃</m:t>
                      </m:r>
                    </m:oMath>
                  </m:oMathPara>
                </a14:m>
                <a:endParaRPr lang="en-GB" sz="3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𝑑𝑃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𝑏𝑁𝑃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793" y="1787283"/>
                <a:ext cx="4832413" cy="1869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423576" y="1991321"/>
            <a:ext cx="116183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chemeClr val="accent1"/>
                </a:solidFill>
                <a:latin typeface="+mn-lt"/>
              </a:rPr>
              <a:t>Bacteria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23575" y="2906442"/>
            <a:ext cx="116183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chemeClr val="accent3"/>
                </a:solidFill>
                <a:latin typeface="+mn-lt"/>
              </a:rPr>
              <a:t>Amoeba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964E0-E349-F85C-432E-AD35088E539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b="1" dirty="0"/>
              <a:t>Set of coupled differential equations</a:t>
            </a:r>
          </a:p>
        </p:txBody>
      </p:sp>
    </p:spTree>
    <p:extLst>
      <p:ext uri="{BB962C8B-B14F-4D97-AF65-F5344CB8AC3E}">
        <p14:creationId xmlns:p14="http://schemas.microsoft.com/office/powerpoint/2010/main" val="1554327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468809" y="1700718"/>
            <a:ext cx="7254381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A graph describing the population dynamics of the two species</a:t>
            </a:r>
          </a:p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endParaRPr lang="en-US" altLang="en-US" sz="2000" dirty="0">
              <a:solidFill>
                <a:srgbClr val="002060"/>
              </a:solidFill>
              <a:latin typeface="+mn-lt"/>
            </a:endParaRPr>
          </a:p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Curves of trajectories on the phase plane describe how the two species change over time with respect to each other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450" y="3915468"/>
            <a:ext cx="3581100" cy="2813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A37C772-8AC0-BB39-7260-7A7749B808D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b="1" dirty="0"/>
              <a:t>Phase diagrams</a:t>
            </a:r>
          </a:p>
        </p:txBody>
      </p:sp>
    </p:spTree>
    <p:extLst>
      <p:ext uri="{BB962C8B-B14F-4D97-AF65-F5344CB8AC3E}">
        <p14:creationId xmlns:p14="http://schemas.microsoft.com/office/powerpoint/2010/main" val="2115979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59013"/>
            <a:ext cx="3581100" cy="2813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968" y="1913512"/>
            <a:ext cx="3114000" cy="3104001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50494" y="5370253"/>
            <a:ext cx="10291011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Eventually, after oscillating around the equilibrium point, we reach steady state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E7F8BD2-3AF9-DEB4-9588-EB098998DDE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b="1" dirty="0"/>
              <a:t>Interpreting phase diagrams</a:t>
            </a:r>
          </a:p>
        </p:txBody>
      </p:sp>
    </p:spTree>
    <p:extLst>
      <p:ext uri="{BB962C8B-B14F-4D97-AF65-F5344CB8AC3E}">
        <p14:creationId xmlns:p14="http://schemas.microsoft.com/office/powerpoint/2010/main" val="1290348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50494" y="2649905"/>
            <a:ext cx="1029101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Approximations to phase diagrams can be constructed by hand</a:t>
            </a:r>
          </a:p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endParaRPr lang="en-US" altLang="en-US" sz="2000" dirty="0">
              <a:solidFill>
                <a:srgbClr val="002060"/>
              </a:solidFill>
              <a:latin typeface="+mn-lt"/>
            </a:endParaRPr>
          </a:p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These contain the key features but have less detail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19829-0E69-BB44-E4A4-52B6F3B96B2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b="1" dirty="0"/>
              <a:t>How to construct phase diagram curves</a:t>
            </a:r>
          </a:p>
        </p:txBody>
      </p:sp>
    </p:spTree>
    <p:extLst>
      <p:ext uri="{BB962C8B-B14F-4D97-AF65-F5344CB8AC3E}">
        <p14:creationId xmlns:p14="http://schemas.microsoft.com/office/powerpoint/2010/main" val="2003389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50494" y="1719463"/>
            <a:ext cx="10291011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Approximations to phase diagrams can be constructed by hand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50494" y="3140565"/>
            <a:ext cx="10291011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Find the equilibrium points</a:t>
            </a:r>
          </a:p>
        </p:txBody>
      </p:sp>
      <p:sp>
        <p:nvSpPr>
          <p:cNvPr id="2" name="Oval 1"/>
          <p:cNvSpPr/>
          <p:nvPr/>
        </p:nvSpPr>
        <p:spPr>
          <a:xfrm>
            <a:off x="2987841" y="2731027"/>
            <a:ext cx="1440000" cy="1440000"/>
          </a:xfrm>
          <a:prstGeom prst="ellipse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33119" y="2835065"/>
            <a:ext cx="54944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4400" b="1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3BAC70F-BFBD-FC78-0760-F607BC7828B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b="1" dirty="0"/>
              <a:t>How to construct phase diagram curves</a:t>
            </a:r>
          </a:p>
        </p:txBody>
      </p:sp>
    </p:spTree>
    <p:extLst>
      <p:ext uri="{BB962C8B-B14F-4D97-AF65-F5344CB8AC3E}">
        <p14:creationId xmlns:p14="http://schemas.microsoft.com/office/powerpoint/2010/main" val="2678940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50494" y="1719463"/>
            <a:ext cx="10291011" cy="324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An equilibrium is a steady state</a:t>
            </a:r>
          </a:p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endParaRPr lang="en-US" altLang="en-US" sz="2000" dirty="0">
              <a:solidFill>
                <a:srgbClr val="002060"/>
              </a:solidFill>
              <a:latin typeface="+mn-lt"/>
            </a:endParaRPr>
          </a:p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At this point, the system does not change</a:t>
            </a:r>
          </a:p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therefore the population sizes remain constant</a:t>
            </a:r>
          </a:p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endParaRPr lang="en-US" altLang="en-US" sz="2000" dirty="0">
              <a:solidFill>
                <a:srgbClr val="002060"/>
              </a:solidFill>
              <a:latin typeface="+mn-lt"/>
            </a:endParaRPr>
          </a:p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As such, the rate of change of each population is zero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17437" y="5550456"/>
                <a:ext cx="4957126" cy="105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GB" sz="360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GB" sz="360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GB" sz="36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360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lang="en-GB" sz="360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GB" sz="3600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f>
                        <m:fPr>
                          <m:ctrlPr>
                            <a:rPr lang="en-GB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GB" sz="36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GB" sz="360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60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437" y="5550456"/>
                <a:ext cx="4957126" cy="1051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1D55E89-0130-4070-1EEF-DDA4AF9FB22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b="1" dirty="0"/>
              <a:t>What is an equilibrium point?</a:t>
            </a:r>
          </a:p>
        </p:txBody>
      </p:sp>
    </p:spTree>
    <p:extLst>
      <p:ext uri="{BB962C8B-B14F-4D97-AF65-F5344CB8AC3E}">
        <p14:creationId xmlns:p14="http://schemas.microsoft.com/office/powerpoint/2010/main" val="3528808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50494" y="1719463"/>
            <a:ext cx="10291011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An equilibrium is a steady state</a:t>
            </a:r>
          </a:p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endParaRPr lang="en-US" altLang="en-US" sz="2000" dirty="0">
              <a:solidFill>
                <a:srgbClr val="002060"/>
              </a:solidFill>
              <a:latin typeface="+mn-lt"/>
            </a:endParaRPr>
          </a:p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At this point, the system does not change</a:t>
            </a:r>
          </a:p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therefore the population sizes remain constant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05449" y="3767498"/>
            <a:ext cx="3581100" cy="28130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5614737" y="4764506"/>
            <a:ext cx="128337" cy="120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33321E5-2DCA-8BB7-C385-7877C7D0EDA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b="1" dirty="0"/>
              <a:t>What is an equilibrium point?</a:t>
            </a:r>
          </a:p>
        </p:txBody>
      </p:sp>
    </p:spTree>
    <p:extLst>
      <p:ext uri="{BB962C8B-B14F-4D97-AF65-F5344CB8AC3E}">
        <p14:creationId xmlns:p14="http://schemas.microsoft.com/office/powerpoint/2010/main" val="2022392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79793" y="1787283"/>
                <a:ext cx="4832413" cy="1869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𝑟𝑁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type m:val="skw"/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𝑎𝑁𝑃</m:t>
                      </m:r>
                    </m:oMath>
                  </m:oMathPara>
                </a14:m>
                <a:endParaRPr lang="en-GB" sz="3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𝑑𝑃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𝑏𝑁𝑃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793" y="1787283"/>
                <a:ext cx="4832413" cy="1869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819792" y="4015291"/>
            <a:ext cx="4463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</a:rPr>
              <a:t>The rate of change of each population is zero: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72931" y="3907793"/>
                <a:ext cx="2756267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GB" sz="200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GB" sz="200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GB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lang="en-GB" sz="200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GB" sz="2000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f>
                        <m:f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GB" sz="20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GB" sz="200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931" y="3907793"/>
                <a:ext cx="2756267" cy="5843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46794" y="5247957"/>
                <a:ext cx="4498411" cy="1126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𝑟𝑁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type m:val="skw"/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𝑎𝑁𝑃</m:t>
                      </m:r>
                    </m:oMath>
                  </m:oMathPara>
                </a14:m>
                <a:endParaRPr lang="en-GB" sz="3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𝑑𝑃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𝑏𝑁𝑃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794" y="5247957"/>
                <a:ext cx="4498411" cy="11263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A706B46-D996-2565-9113-D3C88CF0458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b="1" dirty="0"/>
              <a:t>What is an equilibrium point?</a:t>
            </a:r>
          </a:p>
        </p:txBody>
      </p:sp>
    </p:spTree>
    <p:extLst>
      <p:ext uri="{BB962C8B-B14F-4D97-AF65-F5344CB8AC3E}">
        <p14:creationId xmlns:p14="http://schemas.microsoft.com/office/powerpoint/2010/main" val="4022277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46794" y="2023494"/>
                <a:ext cx="4498411" cy="1126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𝑟𝑁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type m:val="skw"/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𝑎𝑁𝑃</m:t>
                      </m:r>
                    </m:oMath>
                  </m:oMathPara>
                </a14:m>
                <a:endParaRPr lang="en-GB" sz="3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𝑑𝑃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𝑏𝑁𝑃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794" y="2023494"/>
                <a:ext cx="4498411" cy="11263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933770" y="3234680"/>
            <a:ext cx="8324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002060"/>
                </a:solidFill>
              </a:rPr>
              <a:t>We solve this simultaneously to arrive at three equilibrium points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832864" y="4582210"/>
                <a:ext cx="1162947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3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864" y="4582210"/>
                <a:ext cx="1162947" cy="984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478650" y="4582209"/>
                <a:ext cx="1234697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sz="3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650" y="4582209"/>
                <a:ext cx="1234697" cy="9848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20DA8B4-3F09-039F-3FF9-E3959C5B52D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b="1" dirty="0"/>
              <a:t>What is an equilibrium point?</a:t>
            </a:r>
          </a:p>
        </p:txBody>
      </p:sp>
    </p:spTree>
    <p:extLst>
      <p:ext uri="{BB962C8B-B14F-4D97-AF65-F5344CB8AC3E}">
        <p14:creationId xmlns:p14="http://schemas.microsoft.com/office/powerpoint/2010/main" val="269160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016000" y="1725613"/>
            <a:ext cx="2160000" cy="2160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768699" y="2338113"/>
                <a:ext cx="689676" cy="935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 smtClean="0">
                              <a:solidFill>
                                <a:schemeClr val="bg1"/>
                              </a:solidFill>
                            </a:rPr>
                          </m:ctrlPr>
                        </m:fPr>
                        <m:num>
                          <m:r>
                            <a:rPr lang="en-GB" sz="3200" i="1" smtClean="0">
                              <a:solidFill>
                                <a:schemeClr val="bg1"/>
                              </a:solidFill>
                            </a:rPr>
                            <m:t>ⅆ</m:t>
                          </m:r>
                          <m:r>
                            <a:rPr lang="en-GB" sz="3200" i="1" smtClean="0">
                              <a:solidFill>
                                <a:schemeClr val="bg1"/>
                              </a:solidFill>
                            </a:rPr>
                            <m:t>𝑁</m:t>
                          </m:r>
                        </m:num>
                        <m:den>
                          <m:r>
                            <a:rPr lang="en-GB" sz="3200" i="1" smtClean="0">
                              <a:solidFill>
                                <a:schemeClr val="bg1"/>
                              </a:solidFill>
                            </a:rPr>
                            <m:t>ⅆ</m:t>
                          </m:r>
                          <m:r>
                            <a:rPr lang="en-GB" sz="3200" i="1" smtClean="0">
                              <a:solidFill>
                                <a:schemeClr val="bg1"/>
                              </a:solidFill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699" y="2338113"/>
                <a:ext cx="689676" cy="935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607606" y="1725613"/>
            <a:ext cx="1069169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Births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515225" y="1746211"/>
            <a:ext cx="1069169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Deaths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727271" y="2528614"/>
            <a:ext cx="153603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Immigration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928699" y="2557115"/>
            <a:ext cx="1662976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Emigration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546723" y="3368019"/>
            <a:ext cx="153603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Predation</a:t>
            </a:r>
          </a:p>
        </p:txBody>
      </p:sp>
      <p:cxnSp>
        <p:nvCxnSpPr>
          <p:cNvPr id="15" name="Curved Connector 14"/>
          <p:cNvCxnSpPr>
            <a:stCxn id="10" idx="3"/>
            <a:endCxn id="8" idx="2"/>
          </p:cNvCxnSpPr>
          <p:nvPr/>
        </p:nvCxnSpPr>
        <p:spPr>
          <a:xfrm>
            <a:off x="4676775" y="1978759"/>
            <a:ext cx="339225" cy="826854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2" idx="3"/>
            <a:endCxn id="8" idx="2"/>
          </p:cNvCxnSpPr>
          <p:nvPr/>
        </p:nvCxnSpPr>
        <p:spPr>
          <a:xfrm>
            <a:off x="4263301" y="2781760"/>
            <a:ext cx="752699" cy="23853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8" idx="6"/>
            <a:endCxn id="11" idx="1"/>
          </p:cNvCxnSpPr>
          <p:nvPr/>
        </p:nvCxnSpPr>
        <p:spPr>
          <a:xfrm flipV="1">
            <a:off x="7176000" y="1999357"/>
            <a:ext cx="339225" cy="806256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6"/>
            <a:endCxn id="13" idx="1"/>
          </p:cNvCxnSpPr>
          <p:nvPr/>
        </p:nvCxnSpPr>
        <p:spPr>
          <a:xfrm>
            <a:off x="7176000" y="2805613"/>
            <a:ext cx="752699" cy="4648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8" idx="6"/>
            <a:endCxn id="14" idx="1"/>
          </p:cNvCxnSpPr>
          <p:nvPr/>
        </p:nvCxnSpPr>
        <p:spPr>
          <a:xfrm>
            <a:off x="7176000" y="2805613"/>
            <a:ext cx="370723" cy="815552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4164894" y="4221114"/>
                <a:ext cx="3897285" cy="935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</a:rPr>
                            <m:t>𝑁</m:t>
                          </m:r>
                        </m:num>
                        <m:den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</a:rPr>
                            <m:t>𝑡</m:t>
                          </m:r>
                        </m:den>
                      </m:f>
                      <m:r>
                        <a:rPr lang="en-GB" sz="3200" b="0" i="1" smtClean="0">
                          <a:solidFill>
                            <a:schemeClr val="tx1"/>
                          </a:solidFill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ea typeface="Cambria Math" panose="02040503050406030204" pitchFamily="18" charset="0"/>
                        </a:rPr>
                        <m:t>𝑁𝑀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894" y="4221114"/>
                <a:ext cx="3897285" cy="935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66482" y="5491615"/>
            <a:ext cx="8259036" cy="104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Add terms to describe mechanisms in your system</a:t>
            </a:r>
          </a:p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Consider </a:t>
            </a:r>
            <a:r>
              <a:rPr lang="en-US" altLang="en-US" sz="2000" b="1" dirty="0">
                <a:solidFill>
                  <a:srgbClr val="002060"/>
                </a:solidFill>
                <a:latin typeface="+mn-lt"/>
              </a:rPr>
              <a:t>how</a:t>
            </a: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 it will change your variable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ADCEA-2823-E291-6A29-AD7FAFCC102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b="1" dirty="0"/>
              <a:t>Single populations</a:t>
            </a:r>
          </a:p>
        </p:txBody>
      </p:sp>
    </p:spTree>
    <p:extLst>
      <p:ext uri="{BB962C8B-B14F-4D97-AF65-F5344CB8AC3E}">
        <p14:creationId xmlns:p14="http://schemas.microsoft.com/office/powerpoint/2010/main" val="298668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23038" y="2023494"/>
                <a:ext cx="4545924" cy="1126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type m:val="skw"/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𝑎𝑃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𝑏𝑁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038" y="2023494"/>
                <a:ext cx="4545924" cy="11263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933770" y="3234680"/>
            <a:ext cx="8324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002060"/>
                </a:solidFill>
              </a:rPr>
              <a:t>We solve this simultaneously to arrive at three equilibrium points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832864" y="4582210"/>
                <a:ext cx="1162947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3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864" y="4582210"/>
                <a:ext cx="1162947" cy="984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478650" y="4582209"/>
                <a:ext cx="1234697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sz="3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650" y="4582209"/>
                <a:ext cx="1234697" cy="9848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B595E3F-5817-D42A-C16B-D3878E5E399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b="1" dirty="0"/>
              <a:t>What is an equilibrium point?</a:t>
            </a:r>
          </a:p>
        </p:txBody>
      </p:sp>
    </p:spTree>
    <p:extLst>
      <p:ext uri="{BB962C8B-B14F-4D97-AF65-F5344CB8AC3E}">
        <p14:creationId xmlns:p14="http://schemas.microsoft.com/office/powerpoint/2010/main" val="738550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23038" y="2023494"/>
                <a:ext cx="4545924" cy="1126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GB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type m:val="skw"/>
                              <m:ctrlPr>
                                <a:rPr lang="en-GB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GB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GB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𝑎𝑃</m:t>
                      </m:r>
                      <m:r>
                        <a:rPr lang="en-GB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GB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GB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𝑏𝑁</m:t>
                      </m:r>
                      <m:r>
                        <a:rPr lang="en-GB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038" y="2023494"/>
                <a:ext cx="4545924" cy="11263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BBD179-9933-4C43-A2E1-1132985F8F21}"/>
                  </a:ext>
                </a:extLst>
              </p:cNvPr>
              <p:cNvSpPr txBox="1"/>
              <p:nvPr/>
            </p:nvSpPr>
            <p:spPr>
              <a:xfrm>
                <a:off x="688267" y="3157486"/>
                <a:ext cx="4234556" cy="1126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0=(</m:t>
                      </m:r>
                      <m:r>
                        <a:rPr lang="en-GB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type m:val="skw"/>
                              <m:ctrlPr>
                                <a:rPr lang="en-GB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GB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GB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𝑎𝑃</m:t>
                      </m:r>
                      <m:r>
                        <a:rPr lang="en-GB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GB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GB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𝑏𝑁</m:t>
                      </m:r>
                      <m:r>
                        <a:rPr lang="en-GB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BBD179-9933-4C43-A2E1-1132985F8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67" y="3157486"/>
                <a:ext cx="4234556" cy="11263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468138-69F2-4679-924A-6B2DE3B6A4CD}"/>
                  </a:ext>
                </a:extLst>
              </p:cNvPr>
              <p:cNvSpPr txBox="1"/>
              <p:nvPr/>
            </p:nvSpPr>
            <p:spPr>
              <a:xfrm>
                <a:off x="1419460" y="4717773"/>
                <a:ext cx="27721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GB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GB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𝑏𝑁</m:t>
                      </m:r>
                      <m:r>
                        <a:rPr lang="en-GB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468138-69F2-4679-924A-6B2DE3B6A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460" y="4717773"/>
                <a:ext cx="277216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F53C56-25C2-4CD0-9672-1D5B0D739EA2}"/>
                  </a:ext>
                </a:extLst>
              </p:cNvPr>
              <p:cNvSpPr txBox="1"/>
              <p:nvPr/>
            </p:nvSpPr>
            <p:spPr>
              <a:xfrm>
                <a:off x="1995033" y="5644169"/>
                <a:ext cx="162102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F53C56-25C2-4CD0-9672-1D5B0D739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033" y="5644169"/>
                <a:ext cx="162102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9B3C76-545E-47C6-9B97-F57746DC76B4}"/>
                  </a:ext>
                </a:extLst>
              </p:cNvPr>
              <p:cNvSpPr txBox="1"/>
              <p:nvPr/>
            </p:nvSpPr>
            <p:spPr>
              <a:xfrm>
                <a:off x="6621111" y="3157486"/>
                <a:ext cx="4234556" cy="633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0=(</m:t>
                      </m:r>
                      <m:r>
                        <a:rPr lang="en-GB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type m:val="skw"/>
                              <m:ctrlPr>
                                <a:rPr lang="en-GB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GB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GB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𝑎𝑃</m:t>
                      </m:r>
                      <m:r>
                        <a:rPr lang="en-GB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9B3C76-545E-47C6-9B97-F57746DC7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111" y="3157486"/>
                <a:ext cx="4234556" cy="6338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BDBED6-CC5D-4AA9-B9AF-CCE4462AD72B}"/>
                  </a:ext>
                </a:extLst>
              </p:cNvPr>
              <p:cNvSpPr txBox="1"/>
              <p:nvPr/>
            </p:nvSpPr>
            <p:spPr>
              <a:xfrm>
                <a:off x="6382873" y="4112497"/>
                <a:ext cx="4711033" cy="8708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0=(</m:t>
                      </m:r>
                      <m:r>
                        <a:rPr lang="en-GB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type m:val="skw"/>
                              <m:ctrlPr>
                                <a:rPr lang="en-GB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GB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GB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GB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GB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𝑎𝑃</m:t>
                      </m:r>
                      <m:r>
                        <a:rPr lang="en-GB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BDBED6-CC5D-4AA9-B9AF-CCE4462AD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873" y="4112497"/>
                <a:ext cx="4711033" cy="8708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EF5421-1697-4471-B357-412DECCA1151}"/>
                  </a:ext>
                </a:extLst>
              </p:cNvPr>
              <p:cNvSpPr txBox="1"/>
              <p:nvPr/>
            </p:nvSpPr>
            <p:spPr>
              <a:xfrm>
                <a:off x="7094347" y="5304496"/>
                <a:ext cx="3288080" cy="110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type m:val="skw"/>
                              <m:ctrlPr>
                                <a:rPr lang="en-GB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GB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GB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GB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GB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𝑎𝑃</m:t>
                      </m:r>
                    </m:oMath>
                  </m:oMathPara>
                </a14:m>
                <a:endParaRPr lang="en-GB" sz="320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EF5421-1697-4471-B357-412DECCA1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347" y="5304496"/>
                <a:ext cx="3288080" cy="11065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0A11CEC-FC92-813E-C316-EF211D69F40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b="1" dirty="0"/>
              <a:t>What is an equilibrium point?</a:t>
            </a:r>
          </a:p>
        </p:txBody>
      </p:sp>
    </p:spTree>
    <p:extLst>
      <p:ext uri="{BB962C8B-B14F-4D97-AF65-F5344CB8AC3E}">
        <p14:creationId xmlns:p14="http://schemas.microsoft.com/office/powerpoint/2010/main" val="16733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15" grpId="0"/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33770" y="3234680"/>
            <a:ext cx="8324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002060"/>
                </a:solidFill>
              </a:rPr>
              <a:t>We solve this simultaneously to arrive at three equilibrium points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832864" y="4582210"/>
                <a:ext cx="1162947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3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864" y="4582210"/>
                <a:ext cx="1162947" cy="984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478650" y="4582209"/>
                <a:ext cx="1234697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sz="3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650" y="4582209"/>
                <a:ext cx="1234697" cy="9848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368962" y="4374389"/>
                <a:ext cx="2907334" cy="20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GB" sz="3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𝑏𝐾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962" y="4374389"/>
                <a:ext cx="2907334" cy="20415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AD197E-6044-4CDE-B3D4-1281B370CAB4}"/>
                  </a:ext>
                </a:extLst>
              </p:cNvPr>
              <p:cNvSpPr txBox="1"/>
              <p:nvPr/>
            </p:nvSpPr>
            <p:spPr>
              <a:xfrm>
                <a:off x="3823038" y="2023494"/>
                <a:ext cx="4545924" cy="1126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type m:val="skw"/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𝑎𝑃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𝑏𝑁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AD197E-6044-4CDE-B3D4-1281B370C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038" y="2023494"/>
                <a:ext cx="4545924" cy="11263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83177A1-D034-3288-9891-9DFAEC56BBD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b="1" dirty="0"/>
              <a:t>What is an equilibrium point?</a:t>
            </a:r>
          </a:p>
        </p:txBody>
      </p:sp>
    </p:spTree>
    <p:extLst>
      <p:ext uri="{BB962C8B-B14F-4D97-AF65-F5344CB8AC3E}">
        <p14:creationId xmlns:p14="http://schemas.microsoft.com/office/powerpoint/2010/main" val="3540978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00" y="1787283"/>
            <a:ext cx="4255800" cy="422273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C213C66-6131-A31B-44EA-58E04AE924D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b="1" dirty="0"/>
              <a:t>Interpreting equilibrium points</a:t>
            </a:r>
          </a:p>
        </p:txBody>
      </p:sp>
    </p:spTree>
    <p:extLst>
      <p:ext uri="{BB962C8B-B14F-4D97-AF65-F5344CB8AC3E}">
        <p14:creationId xmlns:p14="http://schemas.microsoft.com/office/powerpoint/2010/main" val="3504316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50494" y="3140565"/>
            <a:ext cx="10291011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Find the equilibrium points</a:t>
            </a:r>
          </a:p>
        </p:txBody>
      </p:sp>
      <p:sp>
        <p:nvSpPr>
          <p:cNvPr id="8" name="Oval 7"/>
          <p:cNvSpPr/>
          <p:nvPr/>
        </p:nvSpPr>
        <p:spPr>
          <a:xfrm>
            <a:off x="2987841" y="2731027"/>
            <a:ext cx="1440000" cy="1440000"/>
          </a:xfrm>
          <a:prstGeom prst="ellipse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33119" y="2835065"/>
            <a:ext cx="54944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4400" b="1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62222" y="4171027"/>
            <a:ext cx="10291011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Calculate form of </a:t>
            </a:r>
            <a:r>
              <a:rPr lang="en-US" altLang="en-US" sz="2000" dirty="0" err="1">
                <a:solidFill>
                  <a:srgbClr val="002060"/>
                </a:solidFill>
                <a:latin typeface="+mn-lt"/>
              </a:rPr>
              <a:t>nullclines</a:t>
            </a:r>
            <a:endParaRPr lang="en-US" altLang="en-US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299569" y="3761489"/>
            <a:ext cx="1440000" cy="1440000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744847" y="3865527"/>
            <a:ext cx="549444" cy="1003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4400" b="1" dirty="0">
                <a:solidFill>
                  <a:schemeClr val="bg1"/>
                </a:solidFill>
                <a:latin typeface="+mn-lt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3D98B-F40B-4D6F-A12B-28931BF5B76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b="1" dirty="0"/>
              <a:t>How to construct phase diagram curves</a:t>
            </a:r>
          </a:p>
        </p:txBody>
      </p:sp>
    </p:spTree>
    <p:extLst>
      <p:ext uri="{BB962C8B-B14F-4D97-AF65-F5344CB8AC3E}">
        <p14:creationId xmlns:p14="http://schemas.microsoft.com/office/powerpoint/2010/main" val="1257188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50494" y="1891430"/>
            <a:ext cx="1029101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Similar to an equilibrium point</a:t>
            </a:r>
          </a:p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endParaRPr lang="en-US" altLang="en-US" sz="2000" dirty="0">
              <a:solidFill>
                <a:srgbClr val="002060"/>
              </a:solidFill>
              <a:latin typeface="+mn-lt"/>
            </a:endParaRPr>
          </a:p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These are lines or curves where </a:t>
            </a:r>
            <a:r>
              <a:rPr lang="en-US" altLang="en-US" sz="2000" b="1" dirty="0">
                <a:solidFill>
                  <a:srgbClr val="002060"/>
                </a:solidFill>
                <a:latin typeface="+mn-lt"/>
              </a:rPr>
              <a:t>one </a:t>
            </a: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species is unchanging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166547" y="4286662"/>
                <a:ext cx="4498411" cy="1126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𝑟𝑁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type m:val="skw"/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𝑎𝑁𝑃</m:t>
                      </m:r>
                    </m:oMath>
                  </m:oMathPara>
                </a14:m>
                <a:endParaRPr lang="en-GB" sz="3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𝑑𝑃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𝑏𝑁𝑃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547" y="4286662"/>
                <a:ext cx="4498411" cy="11263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24625" y="4320389"/>
            <a:ext cx="3158863" cy="104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N </a:t>
            </a:r>
            <a:r>
              <a:rPr lang="en-US" altLang="en-US" sz="2000" dirty="0" err="1">
                <a:solidFill>
                  <a:srgbClr val="002060"/>
                </a:solidFill>
                <a:latin typeface="+mn-lt"/>
              </a:rPr>
              <a:t>nullclines</a:t>
            </a: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 satisfy</a:t>
            </a:r>
          </a:p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P </a:t>
            </a:r>
            <a:r>
              <a:rPr lang="en-US" altLang="en-US" sz="2000" dirty="0" err="1">
                <a:solidFill>
                  <a:srgbClr val="002060"/>
                </a:solidFill>
                <a:latin typeface="+mn-lt"/>
              </a:rPr>
              <a:t>nullclines</a:t>
            </a: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 satisfy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1F971-F25C-B8DF-570A-DDAD34D5DBC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b="1" dirty="0"/>
              <a:t>What is a nullcline?</a:t>
            </a:r>
          </a:p>
        </p:txBody>
      </p:sp>
    </p:spTree>
    <p:extLst>
      <p:ext uri="{BB962C8B-B14F-4D97-AF65-F5344CB8AC3E}">
        <p14:creationId xmlns:p14="http://schemas.microsoft.com/office/powerpoint/2010/main" val="1661164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46794" y="1909195"/>
                <a:ext cx="4498411" cy="633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𝑟𝑁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type m:val="skw"/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𝑎𝑁𝑃</m:t>
                      </m:r>
                    </m:oMath>
                  </m:oMathPara>
                </a14:m>
                <a:endParaRPr lang="en-GB" sz="3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794" y="1909195"/>
                <a:ext cx="4498411" cy="6338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4872" y="1942922"/>
            <a:ext cx="315886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N </a:t>
            </a:r>
            <a:r>
              <a:rPr lang="en-US" altLang="en-US" sz="2000" dirty="0" err="1">
                <a:solidFill>
                  <a:srgbClr val="002060"/>
                </a:solidFill>
                <a:latin typeface="+mn-lt"/>
              </a:rPr>
              <a:t>nullclines</a:t>
            </a: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 satisfy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46794" y="3023007"/>
                <a:ext cx="4329006" cy="9324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GB" sz="320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GB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GB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320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GB" sz="320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den>
                              </m:f>
                            </m:e>
                          </m:d>
                          <m:r>
                            <a:rPr lang="en-GB" sz="32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 smtClean="0">
                              <a:latin typeface="Cambria Math" panose="02040503050406030204" pitchFamily="18" charset="0"/>
                            </a:rPr>
                            <m:t>𝑎𝑃</m:t>
                          </m:r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794" y="3023007"/>
                <a:ext cx="4329006" cy="9324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02760" y="4277586"/>
                <a:ext cx="11661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760" y="4277586"/>
                <a:ext cx="116615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16568" y="5467669"/>
            <a:ext cx="315886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75431" y="4055313"/>
                <a:ext cx="3543599" cy="9324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GB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20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GB" sz="320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GB" sz="32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i="1" smtClean="0">
                          <a:latin typeface="Cambria Math" panose="02040503050406030204" pitchFamily="18" charset="0"/>
                        </a:rPr>
                        <m:t>𝑎𝑃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431" y="4055313"/>
                <a:ext cx="3543599" cy="9324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18190" y="5467669"/>
            <a:ext cx="315886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Two N </a:t>
            </a:r>
            <a:r>
              <a:rPr lang="en-US" altLang="en-US" sz="2000" dirty="0" err="1">
                <a:solidFill>
                  <a:srgbClr val="002060"/>
                </a:solidFill>
                <a:latin typeface="+mn-lt"/>
              </a:rPr>
              <a:t>nullclines</a:t>
            </a: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763734" y="5544697"/>
                <a:ext cx="11661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734" y="5544697"/>
                <a:ext cx="116615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75431" y="5369201"/>
                <a:ext cx="2528193" cy="843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𝑎𝐾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431" y="5369201"/>
                <a:ext cx="2528193" cy="8434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516568" y="4273032"/>
            <a:ext cx="315886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or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DF1ACF-B9CC-32CC-60FD-90969336B79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b="1" dirty="0"/>
              <a:t>What is a nullcline?</a:t>
            </a:r>
          </a:p>
        </p:txBody>
      </p:sp>
    </p:spTree>
    <p:extLst>
      <p:ext uri="{BB962C8B-B14F-4D97-AF65-F5344CB8AC3E}">
        <p14:creationId xmlns:p14="http://schemas.microsoft.com/office/powerpoint/2010/main" val="2858042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26463" y="1909195"/>
                <a:ext cx="293907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𝑑𝑃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𝑏𝑁𝑃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463" y="1909195"/>
                <a:ext cx="293907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4872" y="1942922"/>
            <a:ext cx="315886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P </a:t>
            </a:r>
            <a:r>
              <a:rPr lang="en-US" altLang="en-US" sz="2000" dirty="0" err="1">
                <a:solidFill>
                  <a:srgbClr val="002060"/>
                </a:solidFill>
                <a:latin typeface="+mn-lt"/>
              </a:rPr>
              <a:t>nullclines</a:t>
            </a: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 satisfy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16568" y="5467669"/>
            <a:ext cx="315886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and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66784" y="5467669"/>
            <a:ext cx="315886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Two P </a:t>
            </a:r>
            <a:r>
              <a:rPr lang="en-US" altLang="en-US" sz="2000" dirty="0" err="1">
                <a:solidFill>
                  <a:srgbClr val="002060"/>
                </a:solidFill>
                <a:latin typeface="+mn-lt"/>
              </a:rPr>
              <a:t>nullclines</a:t>
            </a: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763734" y="5544697"/>
                <a:ext cx="111966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734" y="5544697"/>
                <a:ext cx="111966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75431" y="5369201"/>
                <a:ext cx="1188787" cy="935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431" y="5369201"/>
                <a:ext cx="1188787" cy="935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730177" y="2956028"/>
                <a:ext cx="27316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GB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 smtClean="0">
                              <a:latin typeface="Cambria Math" panose="02040503050406030204" pitchFamily="18" charset="0"/>
                            </a:rPr>
                            <m:t>𝑏𝑁</m:t>
                          </m:r>
                          <m:r>
                            <a:rPr lang="en-GB" sz="32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177" y="2956028"/>
                <a:ext cx="2731645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516568" y="4273032"/>
            <a:ext cx="315886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63733" y="4330950"/>
                <a:ext cx="111966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733" y="4330950"/>
                <a:ext cx="111966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365186" y="4330950"/>
                <a:ext cx="21261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𝑏𝑁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186" y="4330950"/>
                <a:ext cx="2126159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67AED01-8A5B-6797-1FE4-F713C6E0919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b="1" dirty="0"/>
              <a:t>What is a nullcline?</a:t>
            </a:r>
          </a:p>
        </p:txBody>
      </p:sp>
    </p:spTree>
    <p:extLst>
      <p:ext uri="{BB962C8B-B14F-4D97-AF65-F5344CB8AC3E}">
        <p14:creationId xmlns:p14="http://schemas.microsoft.com/office/powerpoint/2010/main" val="3661153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893344" y="2649905"/>
            <a:ext cx="1029101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We can plot these </a:t>
            </a:r>
            <a:r>
              <a:rPr lang="en-US" altLang="en-US" sz="2000" dirty="0" err="1">
                <a:solidFill>
                  <a:srgbClr val="002060"/>
                </a:solidFill>
                <a:latin typeface="+mn-lt"/>
              </a:rPr>
              <a:t>nullclines</a:t>
            </a: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 on a phase diagram</a:t>
            </a:r>
          </a:p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endParaRPr lang="en-US" altLang="en-US" sz="2000" dirty="0">
              <a:solidFill>
                <a:srgbClr val="002060"/>
              </a:solidFill>
              <a:latin typeface="+mn-lt"/>
            </a:endParaRPr>
          </a:p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The equilibrium points lie on the intersection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66471" y="1787283"/>
            <a:ext cx="4255800" cy="422273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5A25DB1-9DCC-1003-F6F1-4BA8947B03B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b="1" dirty="0"/>
              <a:t>What is a nullcline?</a:t>
            </a:r>
          </a:p>
        </p:txBody>
      </p:sp>
    </p:spTree>
    <p:extLst>
      <p:ext uri="{BB962C8B-B14F-4D97-AF65-F5344CB8AC3E}">
        <p14:creationId xmlns:p14="http://schemas.microsoft.com/office/powerpoint/2010/main" val="271405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838200" y="1970203"/>
            <a:ext cx="10291011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We can start to understand some of the dynamics</a:t>
            </a:r>
          </a:p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endParaRPr lang="en-US" altLang="en-US" sz="2000" dirty="0">
              <a:solidFill>
                <a:srgbClr val="002060"/>
              </a:solidFill>
              <a:latin typeface="+mn-lt"/>
            </a:endParaRPr>
          </a:p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By examining the change in a variable at a specific </a:t>
            </a:r>
          </a:p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point, we can begin to add directions to the phase</a:t>
            </a:r>
          </a:p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636" y="1787283"/>
            <a:ext cx="4255800" cy="42227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656A27-6A55-F630-6C4C-64DDB39E8C7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b="1" dirty="0"/>
              <a:t>What is a nullcline?</a:t>
            </a:r>
          </a:p>
        </p:txBody>
      </p:sp>
    </p:spTree>
    <p:extLst>
      <p:ext uri="{BB962C8B-B14F-4D97-AF65-F5344CB8AC3E}">
        <p14:creationId xmlns:p14="http://schemas.microsoft.com/office/powerpoint/2010/main" val="139512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852073" y="2250575"/>
                <a:ext cx="1748620" cy="935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073" y="2250575"/>
                <a:ext cx="1748620" cy="935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4987" y="1625468"/>
            <a:ext cx="5846024" cy="104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Two key examples:</a:t>
            </a:r>
          </a:p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	Exponential Growth</a:t>
            </a:r>
          </a:p>
        </p:txBody>
      </p:sp>
      <p:pic>
        <p:nvPicPr>
          <p:cNvPr id="1026" name="Picture 2" descr="https://upload.wikimedia.org/wikipedia/commons/thumb/b/b7/Population_curve.svg/2000px-Population_curve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280" y="1227504"/>
            <a:ext cx="3699748" cy="218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xponential vs Logistical Growth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479" y="3553180"/>
            <a:ext cx="4007351" cy="297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873359" y="6644889"/>
            <a:ext cx="21515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b="0" i="0" dirty="0">
                <a:solidFill>
                  <a:srgbClr val="111111"/>
                </a:solidFill>
                <a:effectLst/>
                <a:latin typeface="Source Sans Pro"/>
              </a:rPr>
              <a:t>Image Source: PPK @ biology-forums.com</a:t>
            </a:r>
            <a:endParaRPr lang="en-GB" sz="800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34987" y="3768654"/>
            <a:ext cx="5846024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	Logistic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852073" y="3855152"/>
                <a:ext cx="3604512" cy="935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type m:val="skw"/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073" y="3855152"/>
                <a:ext cx="3604512" cy="935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E1220BF7-B84A-25FE-0BB0-A44F8BA85DA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b="1" dirty="0"/>
              <a:t>Single populations</a:t>
            </a:r>
          </a:p>
        </p:txBody>
      </p:sp>
    </p:spTree>
    <p:extLst>
      <p:ext uri="{BB962C8B-B14F-4D97-AF65-F5344CB8AC3E}">
        <p14:creationId xmlns:p14="http://schemas.microsoft.com/office/powerpoint/2010/main" val="2975633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86164" y="2216739"/>
            <a:ext cx="10291011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Find the equilibrium points</a:t>
            </a:r>
          </a:p>
        </p:txBody>
      </p:sp>
      <p:sp>
        <p:nvSpPr>
          <p:cNvPr id="8" name="Oval 7"/>
          <p:cNvSpPr/>
          <p:nvPr/>
        </p:nvSpPr>
        <p:spPr>
          <a:xfrm>
            <a:off x="3223511" y="1807201"/>
            <a:ext cx="1440000" cy="1440000"/>
          </a:xfrm>
          <a:prstGeom prst="ellipse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668789" y="1911239"/>
            <a:ext cx="54944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4400" b="1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97892" y="3247201"/>
            <a:ext cx="10291011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Calculate form of </a:t>
            </a:r>
            <a:r>
              <a:rPr lang="en-US" altLang="en-US" sz="2000" dirty="0" err="1">
                <a:solidFill>
                  <a:srgbClr val="002060"/>
                </a:solidFill>
                <a:latin typeface="+mn-lt"/>
              </a:rPr>
              <a:t>nullclines</a:t>
            </a:r>
            <a:endParaRPr lang="en-US" altLang="en-US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35239" y="2837663"/>
            <a:ext cx="1440000" cy="1440000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980517" y="2941701"/>
            <a:ext cx="549444" cy="1003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4400" b="1" dirty="0">
                <a:solidFill>
                  <a:schemeClr val="bg1"/>
                </a:solidFill>
                <a:latin typeface="+mn-lt"/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3230067" y="3974326"/>
            <a:ext cx="1440000" cy="1440000"/>
          </a:xfrm>
          <a:prstGeom prst="ellipse">
            <a:avLst/>
          </a:prstGeom>
          <a:solidFill>
            <a:schemeClr val="accent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675345" y="4095980"/>
            <a:ext cx="549444" cy="1003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4400" b="1" dirty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186164" y="4348998"/>
            <a:ext cx="10291011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Infer entire direction field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A5C4C-00F2-10EA-7F5C-630BBEF3DDE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b="1" dirty="0"/>
              <a:t>How to construct phase diagram curves</a:t>
            </a:r>
          </a:p>
        </p:txBody>
      </p:sp>
    </p:spTree>
    <p:extLst>
      <p:ext uri="{BB962C8B-B14F-4D97-AF65-F5344CB8AC3E}">
        <p14:creationId xmlns:p14="http://schemas.microsoft.com/office/powerpoint/2010/main" val="126618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578" y="2127627"/>
            <a:ext cx="4255800" cy="42227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D98C01-F873-0D15-33D9-B97574B3434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b="1" dirty="0"/>
              <a:t>What is a nullcline?</a:t>
            </a:r>
          </a:p>
        </p:txBody>
      </p:sp>
    </p:spTree>
    <p:extLst>
      <p:ext uri="{BB962C8B-B14F-4D97-AF65-F5344CB8AC3E}">
        <p14:creationId xmlns:p14="http://schemas.microsoft.com/office/powerpoint/2010/main" val="4011745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606" y="2127627"/>
            <a:ext cx="4255800" cy="4222734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50494" y="1307953"/>
            <a:ext cx="10291011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It is important to be able to interpret dynamics of individual populations from phase trajectories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48014" y="2127627"/>
            <a:ext cx="4255800" cy="42227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A7CEC2F-7E0A-BC70-5249-90C6C41FC18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b="1" dirty="0"/>
              <a:t>What is a nullcline?</a:t>
            </a:r>
          </a:p>
        </p:txBody>
      </p:sp>
    </p:spTree>
    <p:extLst>
      <p:ext uri="{BB962C8B-B14F-4D97-AF65-F5344CB8AC3E}">
        <p14:creationId xmlns:p14="http://schemas.microsoft.com/office/powerpoint/2010/main" val="2526520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50494" y="2649905"/>
            <a:ext cx="1029101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We can also compute the phase diagram </a:t>
            </a:r>
          </a:p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endParaRPr lang="en-US" altLang="en-US" sz="2000" dirty="0">
              <a:solidFill>
                <a:srgbClr val="002060"/>
              </a:solidFill>
              <a:latin typeface="+mn-lt"/>
            </a:endParaRPr>
          </a:p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This allows us to quickly try different trajectories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44701-3075-FB9F-79A8-2CD8D84713C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b="1" dirty="0"/>
              <a:t>How to construct phase diagram curves</a:t>
            </a:r>
          </a:p>
        </p:txBody>
      </p:sp>
    </p:spTree>
    <p:extLst>
      <p:ext uri="{BB962C8B-B14F-4D97-AF65-F5344CB8AC3E}">
        <p14:creationId xmlns:p14="http://schemas.microsoft.com/office/powerpoint/2010/main" val="1114969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62222" y="3123133"/>
            <a:ext cx="10291011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Build a direction field to drive the curve’s evolution</a:t>
            </a:r>
          </a:p>
        </p:txBody>
      </p:sp>
      <p:sp>
        <p:nvSpPr>
          <p:cNvPr id="8" name="Oval 7"/>
          <p:cNvSpPr/>
          <p:nvPr/>
        </p:nvSpPr>
        <p:spPr>
          <a:xfrm>
            <a:off x="2987841" y="2731027"/>
            <a:ext cx="1440000" cy="1440000"/>
          </a:xfrm>
          <a:prstGeom prst="ellipse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33119" y="2835065"/>
            <a:ext cx="54944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4400" b="1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35750" y="4157178"/>
            <a:ext cx="10291011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Allow the computer to fill in the gaps</a:t>
            </a:r>
          </a:p>
        </p:txBody>
      </p:sp>
      <p:sp>
        <p:nvSpPr>
          <p:cNvPr id="11" name="Oval 10"/>
          <p:cNvSpPr/>
          <p:nvPr/>
        </p:nvSpPr>
        <p:spPr>
          <a:xfrm>
            <a:off x="4299569" y="3761489"/>
            <a:ext cx="1440000" cy="1440000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744847" y="3865527"/>
            <a:ext cx="549444" cy="1003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4400" b="1" dirty="0">
                <a:solidFill>
                  <a:schemeClr val="bg1"/>
                </a:solidFill>
                <a:latin typeface="+mn-lt"/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2994397" y="4898152"/>
            <a:ext cx="1440000" cy="1440000"/>
          </a:xfrm>
          <a:prstGeom prst="ellipse">
            <a:avLst/>
          </a:prstGeom>
          <a:solidFill>
            <a:schemeClr val="accent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439675" y="5019806"/>
            <a:ext cx="549444" cy="1003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4400" b="1" dirty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656830" y="5312433"/>
            <a:ext cx="10291011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Choose an initial point and examine the resulting trajectory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50493" y="1550928"/>
            <a:ext cx="10291011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We can also compute the phase diagram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E286F-1A34-D66C-BE6D-1D62734D5A3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b="1" dirty="0"/>
              <a:t>How to construct phase diagram curves</a:t>
            </a:r>
          </a:p>
        </p:txBody>
      </p:sp>
    </p:spTree>
    <p:extLst>
      <p:ext uri="{BB962C8B-B14F-4D97-AF65-F5344CB8AC3E}">
        <p14:creationId xmlns:p14="http://schemas.microsoft.com/office/powerpoint/2010/main" val="3729602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50493" y="1550928"/>
            <a:ext cx="10291011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We can also compute the phase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20" y="2370602"/>
            <a:ext cx="3581100" cy="2813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448" y="2370602"/>
            <a:ext cx="3581100" cy="281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377" y="2370602"/>
            <a:ext cx="3581100" cy="2813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8A6FE2D-9444-BB36-E48D-2908FCCE273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b="1" dirty="0"/>
              <a:t>How to construct phase diagram curves</a:t>
            </a:r>
          </a:p>
        </p:txBody>
      </p:sp>
    </p:spTree>
    <p:extLst>
      <p:ext uri="{BB962C8B-B14F-4D97-AF65-F5344CB8AC3E}">
        <p14:creationId xmlns:p14="http://schemas.microsoft.com/office/powerpoint/2010/main" val="1561732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50493" y="1550928"/>
            <a:ext cx="10291011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We can also compute the phase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20" y="2370602"/>
            <a:ext cx="3581100" cy="2813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448" y="2370602"/>
            <a:ext cx="3581100" cy="281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377" y="2370602"/>
            <a:ext cx="3581100" cy="2813000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995871" y="5075178"/>
            <a:ext cx="10291011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This equilibrium point is </a:t>
            </a:r>
            <a:r>
              <a:rPr lang="en-US" altLang="en-US" sz="2000" b="1" dirty="0">
                <a:solidFill>
                  <a:srgbClr val="002060"/>
                </a:solidFill>
                <a:latin typeface="+mn-lt"/>
              </a:rPr>
              <a:t>globally stable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D9787F-479C-2CE6-0570-5F9DD7D6D0A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b="1" dirty="0"/>
              <a:t>How to construct phase diagram curves</a:t>
            </a:r>
          </a:p>
        </p:txBody>
      </p:sp>
    </p:spTree>
    <p:extLst>
      <p:ext uri="{BB962C8B-B14F-4D97-AF65-F5344CB8AC3E}">
        <p14:creationId xmlns:p14="http://schemas.microsoft.com/office/powerpoint/2010/main" val="674313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50493" y="1550928"/>
            <a:ext cx="10291011" cy="4661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When populations of several species interact (through competition, predation etc.) the dynamics of each species are not independent. Therefore we use </a:t>
            </a:r>
            <a:r>
              <a:rPr lang="en-US" altLang="en-US" sz="2000" b="1" dirty="0">
                <a:solidFill>
                  <a:srgbClr val="002060"/>
                </a:solidFill>
                <a:latin typeface="+mn-lt"/>
              </a:rPr>
              <a:t>coupled </a:t>
            </a: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differential equations to describe them.</a:t>
            </a:r>
          </a:p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endParaRPr lang="en-US" altLang="en-US" sz="2000" dirty="0">
              <a:solidFill>
                <a:srgbClr val="002060"/>
              </a:solidFill>
              <a:latin typeface="+mn-lt"/>
            </a:endParaRPr>
          </a:p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Analytical solutions almost never exist in these situations.</a:t>
            </a:r>
          </a:p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endParaRPr lang="en-US" altLang="en-US" sz="2000" dirty="0">
              <a:solidFill>
                <a:srgbClr val="002060"/>
              </a:solidFill>
              <a:latin typeface="+mn-lt"/>
            </a:endParaRPr>
          </a:p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We therefore can determine qualitative and long –term behavior with mathematical analysis.</a:t>
            </a:r>
          </a:p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endParaRPr lang="en-US" altLang="en-US" sz="2000" dirty="0">
              <a:solidFill>
                <a:srgbClr val="002060"/>
              </a:solidFill>
              <a:latin typeface="+mn-lt"/>
            </a:endParaRPr>
          </a:p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Or, </a:t>
            </a:r>
            <a:r>
              <a:rPr lang="en-US" altLang="en-US" sz="2000" dirty="0" err="1">
                <a:solidFill>
                  <a:srgbClr val="002060"/>
                </a:solidFill>
                <a:latin typeface="+mn-lt"/>
              </a:rPr>
              <a:t>analyse</a:t>
            </a: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 the equations numerically and investigate the dynamics graphically.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BCA7D-5209-C53A-C3FD-F7BF0FCFC7F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032647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420862" y="2294165"/>
                <a:ext cx="3350276" cy="1869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GB" sz="32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sz="320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GB" sz="32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GB" sz="32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32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GB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GB" sz="32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GB" sz="320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GB" sz="32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320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862" y="2294165"/>
                <a:ext cx="3350276" cy="1869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596FC363-FC33-5066-F235-EAC352AAE1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1897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4987" y="1625468"/>
            <a:ext cx="5846024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Often we cannot consider a population in isolation</a:t>
            </a:r>
          </a:p>
        </p:txBody>
      </p:sp>
      <p:pic>
        <p:nvPicPr>
          <p:cNvPr id="2050" name="Picture 2" descr="File:Fighting Hartebee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12" y="2229853"/>
            <a:ext cx="3153367" cy="210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741112" y="4330784"/>
            <a:ext cx="14237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b="0" i="0" dirty="0">
                <a:solidFill>
                  <a:srgbClr val="111111"/>
                </a:solidFill>
                <a:effectLst/>
              </a:rPr>
              <a:t>Image Source: </a:t>
            </a:r>
            <a:r>
              <a:rPr lang="en-GB" sz="800" dirty="0"/>
              <a:t>Filip </a:t>
            </a:r>
            <a:r>
              <a:rPr lang="en-GB" sz="800" dirty="0" err="1"/>
              <a:t>Lachowski</a:t>
            </a:r>
            <a:endParaRPr lang="en-GB" sz="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6728" y="5187888"/>
            <a:ext cx="172213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Competition</a:t>
            </a:r>
          </a:p>
        </p:txBody>
      </p:sp>
      <p:pic>
        <p:nvPicPr>
          <p:cNvPr id="2052" name="Picture 4" descr="http://www.livescience.com/images/i/000/058/404/original/eating-scorpion-131024.jpg?interpolation=lanczos-none&amp;downsize=*:1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997" y="2227582"/>
            <a:ext cx="3148005" cy="210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234932" y="5187888"/>
            <a:ext cx="172213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Predation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516635" y="4327845"/>
            <a:ext cx="161454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b="0" i="0" dirty="0">
                <a:solidFill>
                  <a:srgbClr val="000000"/>
                </a:solidFill>
                <a:effectLst/>
              </a:rPr>
              <a:t>Credit: Ashlee and Matthew Rowe</a:t>
            </a:r>
            <a:endParaRPr lang="en-GB" sz="800" dirty="0"/>
          </a:p>
        </p:txBody>
      </p:sp>
      <p:pic>
        <p:nvPicPr>
          <p:cNvPr id="2054" name="Picture 6" descr="File:Cordycep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20" y="2228549"/>
            <a:ext cx="3153367" cy="210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013136" y="5187888"/>
            <a:ext cx="172213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Parasitism</a:t>
            </a:r>
          </a:p>
        </p:txBody>
      </p:sp>
      <p:sp>
        <p:nvSpPr>
          <p:cNvPr id="4" name="Rectangle 3"/>
          <p:cNvSpPr/>
          <p:nvPr/>
        </p:nvSpPr>
        <p:spPr>
          <a:xfrm>
            <a:off x="8297520" y="4327845"/>
            <a:ext cx="1117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b="0" i="0" dirty="0">
                <a:solidFill>
                  <a:srgbClr val="252525"/>
                </a:solidFill>
                <a:effectLst/>
              </a:rPr>
              <a:t>Credit: Erich G. </a:t>
            </a:r>
            <a:r>
              <a:rPr lang="en-GB" sz="800" b="0" i="0" dirty="0" err="1">
                <a:solidFill>
                  <a:srgbClr val="252525"/>
                </a:solidFill>
                <a:effectLst/>
              </a:rPr>
              <a:t>Vallery</a:t>
            </a:r>
            <a:endParaRPr lang="en-GB" sz="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8AF10-6F83-A56E-D20B-DCD530212B0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b="1" dirty="0"/>
              <a:t>Interacting or coupled populations</a:t>
            </a:r>
          </a:p>
        </p:txBody>
      </p:sp>
    </p:spTree>
    <p:extLst>
      <p:ext uri="{BB962C8B-B14F-4D97-AF65-F5344CB8AC3E}">
        <p14:creationId xmlns:p14="http://schemas.microsoft.com/office/powerpoint/2010/main" val="61879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4986" y="1625468"/>
            <a:ext cx="8268381" cy="958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The growth or decline of one species depends on the population size or concentration of the other species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398824" y="2307659"/>
            <a:ext cx="3153367" cy="2315707"/>
            <a:chOff x="4516635" y="2227582"/>
            <a:chExt cx="3153367" cy="2315707"/>
          </a:xfrm>
        </p:grpSpPr>
        <p:pic>
          <p:nvPicPr>
            <p:cNvPr id="2052" name="Picture 4" descr="http://www.livescience.com/images/i/000/058/404/original/eating-scorpion-131024.jpg?interpolation=lanczos-none&amp;downsize=*:140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1997" y="2227582"/>
              <a:ext cx="3148005" cy="2102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4516635" y="4327845"/>
              <a:ext cx="161454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b="0" i="0" dirty="0">
                  <a:solidFill>
                    <a:srgbClr val="000000"/>
                  </a:solidFill>
                  <a:effectLst/>
                </a:rPr>
                <a:t>Credit: Ashlee and Matthew Rowe</a:t>
              </a:r>
              <a:endParaRPr lang="en-GB" sz="80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21774E7-45E3-A584-FD0F-C319F5B360E4}"/>
              </a:ext>
            </a:extLst>
          </p:cNvPr>
          <p:cNvSpPr/>
          <p:nvPr/>
        </p:nvSpPr>
        <p:spPr>
          <a:xfrm>
            <a:off x="201819" y="3429000"/>
            <a:ext cx="2164309" cy="3254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778042" y="3633537"/>
            <a:ext cx="0" cy="2318084"/>
          </a:xfrm>
          <a:prstGeom prst="line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>
            <a:off x="4378042" y="2325051"/>
            <a:ext cx="0" cy="7200000"/>
          </a:xfrm>
          <a:prstGeom prst="line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778042" y="3848497"/>
            <a:ext cx="6545580" cy="1798326"/>
          </a:xfrm>
          <a:custGeom>
            <a:avLst/>
            <a:gdLst>
              <a:gd name="connsiteX0" fmla="*/ 0 w 6545580"/>
              <a:gd name="connsiteY0" fmla="*/ 1798326 h 1798326"/>
              <a:gd name="connsiteX1" fmla="*/ 807720 w 6545580"/>
              <a:gd name="connsiteY1" fmla="*/ 22866 h 1798326"/>
              <a:gd name="connsiteX2" fmla="*/ 1912620 w 6545580"/>
              <a:gd name="connsiteY2" fmla="*/ 1760226 h 1798326"/>
              <a:gd name="connsiteX3" fmla="*/ 3177540 w 6545580"/>
              <a:gd name="connsiteY3" fmla="*/ 6 h 1798326"/>
              <a:gd name="connsiteX4" fmla="*/ 4267200 w 6545580"/>
              <a:gd name="connsiteY4" fmla="*/ 1737366 h 1798326"/>
              <a:gd name="connsiteX5" fmla="*/ 5539740 w 6545580"/>
              <a:gd name="connsiteY5" fmla="*/ 30486 h 1798326"/>
              <a:gd name="connsiteX6" fmla="*/ 6545580 w 6545580"/>
              <a:gd name="connsiteY6" fmla="*/ 1501146 h 179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45580" h="1798326">
                <a:moveTo>
                  <a:pt x="0" y="1798326"/>
                </a:moveTo>
                <a:cubicBezTo>
                  <a:pt x="244475" y="913771"/>
                  <a:pt x="488950" y="29216"/>
                  <a:pt x="807720" y="22866"/>
                </a:cubicBezTo>
                <a:cubicBezTo>
                  <a:pt x="1126490" y="16516"/>
                  <a:pt x="1517650" y="1764036"/>
                  <a:pt x="1912620" y="1760226"/>
                </a:cubicBezTo>
                <a:cubicBezTo>
                  <a:pt x="2307590" y="1756416"/>
                  <a:pt x="2785110" y="3816"/>
                  <a:pt x="3177540" y="6"/>
                </a:cubicBezTo>
                <a:cubicBezTo>
                  <a:pt x="3569970" y="-3804"/>
                  <a:pt x="3873500" y="1732286"/>
                  <a:pt x="4267200" y="1737366"/>
                </a:cubicBezTo>
                <a:cubicBezTo>
                  <a:pt x="4660900" y="1742446"/>
                  <a:pt x="5160010" y="69856"/>
                  <a:pt x="5539740" y="30486"/>
                </a:cubicBezTo>
                <a:cubicBezTo>
                  <a:pt x="5919470" y="-8884"/>
                  <a:pt x="6232525" y="746131"/>
                  <a:pt x="6545580" y="1501146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1524000" y="4515644"/>
            <a:ext cx="6378004" cy="1112520"/>
          </a:xfrm>
          <a:custGeom>
            <a:avLst/>
            <a:gdLst>
              <a:gd name="connsiteX0" fmla="*/ 0 w 6545580"/>
              <a:gd name="connsiteY0" fmla="*/ 1798326 h 1798326"/>
              <a:gd name="connsiteX1" fmla="*/ 807720 w 6545580"/>
              <a:gd name="connsiteY1" fmla="*/ 22866 h 1798326"/>
              <a:gd name="connsiteX2" fmla="*/ 1912620 w 6545580"/>
              <a:gd name="connsiteY2" fmla="*/ 1760226 h 1798326"/>
              <a:gd name="connsiteX3" fmla="*/ 3177540 w 6545580"/>
              <a:gd name="connsiteY3" fmla="*/ 6 h 1798326"/>
              <a:gd name="connsiteX4" fmla="*/ 4267200 w 6545580"/>
              <a:gd name="connsiteY4" fmla="*/ 1737366 h 1798326"/>
              <a:gd name="connsiteX5" fmla="*/ 5539740 w 6545580"/>
              <a:gd name="connsiteY5" fmla="*/ 30486 h 1798326"/>
              <a:gd name="connsiteX6" fmla="*/ 6545580 w 6545580"/>
              <a:gd name="connsiteY6" fmla="*/ 1501146 h 179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45580" h="1798326">
                <a:moveTo>
                  <a:pt x="0" y="1798326"/>
                </a:moveTo>
                <a:cubicBezTo>
                  <a:pt x="244475" y="913771"/>
                  <a:pt x="488950" y="29216"/>
                  <a:pt x="807720" y="22866"/>
                </a:cubicBezTo>
                <a:cubicBezTo>
                  <a:pt x="1126490" y="16516"/>
                  <a:pt x="1517650" y="1764036"/>
                  <a:pt x="1912620" y="1760226"/>
                </a:cubicBezTo>
                <a:cubicBezTo>
                  <a:pt x="2307590" y="1756416"/>
                  <a:pt x="2785110" y="3816"/>
                  <a:pt x="3177540" y="6"/>
                </a:cubicBezTo>
                <a:cubicBezTo>
                  <a:pt x="3569970" y="-3804"/>
                  <a:pt x="3873500" y="1732286"/>
                  <a:pt x="4267200" y="1737366"/>
                </a:cubicBezTo>
                <a:cubicBezTo>
                  <a:pt x="4660900" y="1742446"/>
                  <a:pt x="5160010" y="69856"/>
                  <a:pt x="5539740" y="30486"/>
                </a:cubicBezTo>
                <a:cubicBezTo>
                  <a:pt x="5919470" y="-8884"/>
                  <a:pt x="6232525" y="746131"/>
                  <a:pt x="6545580" y="1501146"/>
                </a:cubicBezTo>
              </a:path>
            </a:pathLst>
          </a:cu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 rot="16200000">
            <a:off x="-753643" y="4494514"/>
            <a:ext cx="2407921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latin typeface="+mn-lt"/>
              </a:rPr>
              <a:t>Population density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494083" y="5816974"/>
            <a:ext cx="2407921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latin typeface="+mn-lt"/>
              </a:rPr>
              <a:t>Time</a:t>
            </a:r>
          </a:p>
        </p:txBody>
      </p:sp>
      <p:sp>
        <p:nvSpPr>
          <p:cNvPr id="10" name="Freeform 9"/>
          <p:cNvSpPr/>
          <p:nvPr/>
        </p:nvSpPr>
        <p:spPr>
          <a:xfrm rot="20855715">
            <a:off x="951740" y="5075791"/>
            <a:ext cx="727810" cy="639436"/>
          </a:xfrm>
          <a:custGeom>
            <a:avLst/>
            <a:gdLst>
              <a:gd name="connsiteX0" fmla="*/ 754380 w 754380"/>
              <a:gd name="connsiteY0" fmla="*/ 152400 h 324158"/>
              <a:gd name="connsiteX1" fmla="*/ 381000 w 754380"/>
              <a:gd name="connsiteY1" fmla="*/ 320040 h 324158"/>
              <a:gd name="connsiteX2" fmla="*/ 0 w 754380"/>
              <a:gd name="connsiteY2" fmla="*/ 0 h 324158"/>
              <a:gd name="connsiteX3" fmla="*/ 0 w 754380"/>
              <a:gd name="connsiteY3" fmla="*/ 0 h 32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4380" h="324158">
                <a:moveTo>
                  <a:pt x="754380" y="152400"/>
                </a:moveTo>
                <a:cubicBezTo>
                  <a:pt x="630555" y="248920"/>
                  <a:pt x="506730" y="345440"/>
                  <a:pt x="381000" y="320040"/>
                </a:cubicBezTo>
                <a:cubicBezTo>
                  <a:pt x="255270" y="294640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741532" y="4684391"/>
            <a:ext cx="116183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chemeClr val="accent3"/>
                </a:solidFill>
                <a:latin typeface="+mn-lt"/>
              </a:rPr>
              <a:t>Predator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816207" y="3709384"/>
            <a:ext cx="116183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chemeClr val="accent1"/>
                </a:solidFill>
                <a:latin typeface="+mn-lt"/>
              </a:rPr>
              <a:t>Prey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91CB11-0CDA-C0D9-1A2A-6311B995BB1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b="1" dirty="0"/>
              <a:t>Modelling interacting populations</a:t>
            </a:r>
          </a:p>
        </p:txBody>
      </p:sp>
    </p:spTree>
    <p:extLst>
      <p:ext uri="{BB962C8B-B14F-4D97-AF65-F5344CB8AC3E}">
        <p14:creationId xmlns:p14="http://schemas.microsoft.com/office/powerpoint/2010/main" val="392840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4986" y="1625468"/>
            <a:ext cx="8268381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Show this through a set of coupled differential equations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398824" y="2307659"/>
            <a:ext cx="3153367" cy="2315707"/>
            <a:chOff x="4516635" y="2227582"/>
            <a:chExt cx="3153367" cy="2315707"/>
          </a:xfrm>
        </p:grpSpPr>
        <p:pic>
          <p:nvPicPr>
            <p:cNvPr id="2052" name="Picture 4" descr="http://www.livescience.com/images/i/000/058/404/original/eating-scorpion-131024.jpg?interpolation=lanczos-none&amp;downsize=*:140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1997" y="2227582"/>
              <a:ext cx="3148005" cy="2102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4516635" y="4327845"/>
              <a:ext cx="17443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Credit: Ashlee and Matthew Rowe</a:t>
              </a:r>
              <a:endParaRPr lang="en-GB" sz="8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789306" y="5331097"/>
            <a:ext cx="3762885" cy="1299628"/>
            <a:chOff x="-42446" y="3633536"/>
            <a:chExt cx="8020488" cy="2767750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778042" y="3633537"/>
              <a:ext cx="0" cy="2318084"/>
            </a:xfrm>
            <a:prstGeom prst="line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4378042" y="2325051"/>
              <a:ext cx="0" cy="7200000"/>
            </a:xfrm>
            <a:prstGeom prst="line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778042" y="3848497"/>
              <a:ext cx="6545580" cy="1798326"/>
            </a:xfrm>
            <a:custGeom>
              <a:avLst/>
              <a:gdLst>
                <a:gd name="connsiteX0" fmla="*/ 0 w 6545580"/>
                <a:gd name="connsiteY0" fmla="*/ 1798326 h 1798326"/>
                <a:gd name="connsiteX1" fmla="*/ 807720 w 6545580"/>
                <a:gd name="connsiteY1" fmla="*/ 22866 h 1798326"/>
                <a:gd name="connsiteX2" fmla="*/ 1912620 w 6545580"/>
                <a:gd name="connsiteY2" fmla="*/ 1760226 h 1798326"/>
                <a:gd name="connsiteX3" fmla="*/ 3177540 w 6545580"/>
                <a:gd name="connsiteY3" fmla="*/ 6 h 1798326"/>
                <a:gd name="connsiteX4" fmla="*/ 4267200 w 6545580"/>
                <a:gd name="connsiteY4" fmla="*/ 1737366 h 1798326"/>
                <a:gd name="connsiteX5" fmla="*/ 5539740 w 6545580"/>
                <a:gd name="connsiteY5" fmla="*/ 30486 h 1798326"/>
                <a:gd name="connsiteX6" fmla="*/ 6545580 w 6545580"/>
                <a:gd name="connsiteY6" fmla="*/ 1501146 h 179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5580" h="1798326">
                  <a:moveTo>
                    <a:pt x="0" y="1798326"/>
                  </a:moveTo>
                  <a:cubicBezTo>
                    <a:pt x="244475" y="913771"/>
                    <a:pt x="488950" y="29216"/>
                    <a:pt x="807720" y="22866"/>
                  </a:cubicBezTo>
                  <a:cubicBezTo>
                    <a:pt x="1126490" y="16516"/>
                    <a:pt x="1517650" y="1764036"/>
                    <a:pt x="1912620" y="1760226"/>
                  </a:cubicBezTo>
                  <a:cubicBezTo>
                    <a:pt x="2307590" y="1756416"/>
                    <a:pt x="2785110" y="3816"/>
                    <a:pt x="3177540" y="6"/>
                  </a:cubicBezTo>
                  <a:cubicBezTo>
                    <a:pt x="3569970" y="-3804"/>
                    <a:pt x="3873500" y="1732286"/>
                    <a:pt x="4267200" y="1737366"/>
                  </a:cubicBezTo>
                  <a:cubicBezTo>
                    <a:pt x="4660900" y="1742446"/>
                    <a:pt x="5160010" y="69856"/>
                    <a:pt x="5539740" y="30486"/>
                  </a:cubicBezTo>
                  <a:cubicBezTo>
                    <a:pt x="5919470" y="-8884"/>
                    <a:pt x="6232525" y="746131"/>
                    <a:pt x="6545580" y="1501146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524000" y="4515644"/>
              <a:ext cx="6378004" cy="1112520"/>
            </a:xfrm>
            <a:custGeom>
              <a:avLst/>
              <a:gdLst>
                <a:gd name="connsiteX0" fmla="*/ 0 w 6545580"/>
                <a:gd name="connsiteY0" fmla="*/ 1798326 h 1798326"/>
                <a:gd name="connsiteX1" fmla="*/ 807720 w 6545580"/>
                <a:gd name="connsiteY1" fmla="*/ 22866 h 1798326"/>
                <a:gd name="connsiteX2" fmla="*/ 1912620 w 6545580"/>
                <a:gd name="connsiteY2" fmla="*/ 1760226 h 1798326"/>
                <a:gd name="connsiteX3" fmla="*/ 3177540 w 6545580"/>
                <a:gd name="connsiteY3" fmla="*/ 6 h 1798326"/>
                <a:gd name="connsiteX4" fmla="*/ 4267200 w 6545580"/>
                <a:gd name="connsiteY4" fmla="*/ 1737366 h 1798326"/>
                <a:gd name="connsiteX5" fmla="*/ 5539740 w 6545580"/>
                <a:gd name="connsiteY5" fmla="*/ 30486 h 1798326"/>
                <a:gd name="connsiteX6" fmla="*/ 6545580 w 6545580"/>
                <a:gd name="connsiteY6" fmla="*/ 1501146 h 179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5580" h="1798326">
                  <a:moveTo>
                    <a:pt x="0" y="1798326"/>
                  </a:moveTo>
                  <a:cubicBezTo>
                    <a:pt x="244475" y="913771"/>
                    <a:pt x="488950" y="29216"/>
                    <a:pt x="807720" y="22866"/>
                  </a:cubicBezTo>
                  <a:cubicBezTo>
                    <a:pt x="1126490" y="16516"/>
                    <a:pt x="1517650" y="1764036"/>
                    <a:pt x="1912620" y="1760226"/>
                  </a:cubicBezTo>
                  <a:cubicBezTo>
                    <a:pt x="2307590" y="1756416"/>
                    <a:pt x="2785110" y="3816"/>
                    <a:pt x="3177540" y="6"/>
                  </a:cubicBezTo>
                  <a:cubicBezTo>
                    <a:pt x="3569970" y="-3804"/>
                    <a:pt x="3873500" y="1732286"/>
                    <a:pt x="4267200" y="1737366"/>
                  </a:cubicBezTo>
                  <a:cubicBezTo>
                    <a:pt x="4660900" y="1742446"/>
                    <a:pt x="5160010" y="69856"/>
                    <a:pt x="5539740" y="30486"/>
                  </a:cubicBezTo>
                  <a:cubicBezTo>
                    <a:pt x="5919470" y="-8884"/>
                    <a:pt x="6232525" y="746131"/>
                    <a:pt x="6545580" y="1501146"/>
                  </a:cubicBezTo>
                </a:path>
              </a:pathLst>
            </a:custGeom>
            <a:noFill/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 rot="16200000">
              <a:off x="-954000" y="4545090"/>
              <a:ext cx="2407920" cy="584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4572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4572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4572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4572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4572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en-US" sz="900" dirty="0"/>
                <a:t>Population density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5494083" y="5816975"/>
              <a:ext cx="2407921" cy="584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4572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4572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4572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4572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4572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en-US" sz="900" dirty="0"/>
                <a:t>Time</a:t>
              </a:r>
            </a:p>
          </p:txBody>
        </p:sp>
        <p:sp>
          <p:nvSpPr>
            <p:cNvPr id="10" name="Freeform 9"/>
            <p:cNvSpPr/>
            <p:nvPr/>
          </p:nvSpPr>
          <p:spPr>
            <a:xfrm rot="20855715">
              <a:off x="951740" y="5075791"/>
              <a:ext cx="727810" cy="639436"/>
            </a:xfrm>
            <a:custGeom>
              <a:avLst/>
              <a:gdLst>
                <a:gd name="connsiteX0" fmla="*/ 754380 w 754380"/>
                <a:gd name="connsiteY0" fmla="*/ 152400 h 324158"/>
                <a:gd name="connsiteX1" fmla="*/ 381000 w 754380"/>
                <a:gd name="connsiteY1" fmla="*/ 320040 h 324158"/>
                <a:gd name="connsiteX2" fmla="*/ 0 w 754380"/>
                <a:gd name="connsiteY2" fmla="*/ 0 h 324158"/>
                <a:gd name="connsiteX3" fmla="*/ 0 w 754380"/>
                <a:gd name="connsiteY3" fmla="*/ 0 h 32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380" h="324158">
                  <a:moveTo>
                    <a:pt x="754380" y="152400"/>
                  </a:moveTo>
                  <a:cubicBezTo>
                    <a:pt x="630555" y="248920"/>
                    <a:pt x="506730" y="345440"/>
                    <a:pt x="381000" y="320040"/>
                  </a:cubicBezTo>
                  <a:cubicBezTo>
                    <a:pt x="255270" y="294640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809864" y="2728886"/>
                <a:ext cx="3172022" cy="105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GB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GB" sz="360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GB" sz="36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sz="36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36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6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sz="36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864" y="2728886"/>
                <a:ext cx="3172022" cy="1051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809864" y="4478833"/>
                <a:ext cx="3129254" cy="105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sz="3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GB" sz="360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GB" sz="36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sz="36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36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6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sz="36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864" y="4478833"/>
                <a:ext cx="3129254" cy="1051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452639" y="3034039"/>
            <a:ext cx="116183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chemeClr val="accent1"/>
                </a:solidFill>
                <a:latin typeface="+mn-lt"/>
              </a:rPr>
              <a:t>Prey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452638" y="4729807"/>
            <a:ext cx="116183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chemeClr val="accent3"/>
                </a:solidFill>
                <a:latin typeface="+mn-lt"/>
              </a:rPr>
              <a:t>Predator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B362F4-97BB-6C12-1FBC-458D2C50CA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b="1" dirty="0"/>
              <a:t>Modelling interacting populations</a:t>
            </a:r>
          </a:p>
        </p:txBody>
      </p:sp>
    </p:spTree>
    <p:extLst>
      <p:ext uri="{BB962C8B-B14F-4D97-AF65-F5344CB8AC3E}">
        <p14:creationId xmlns:p14="http://schemas.microsoft.com/office/powerpoint/2010/main" val="402787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81B1-B5E4-26F2-FBFF-E5C6DB4C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0EB95-966E-28C9-B273-32D49AD6A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Bacteria- Amoeba Model</a:t>
            </a:r>
          </a:p>
          <a:p>
            <a:r>
              <a:rPr lang="en-GB" dirty="0"/>
              <a:t>Mathematical techniques for analysing models of interacting populations</a:t>
            </a:r>
          </a:p>
          <a:p>
            <a:r>
              <a:rPr lang="en-GB" dirty="0"/>
              <a:t>Computational techniques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CABBA-C665-4EF9-7921-2D0552C6C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144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09472" y="1827807"/>
            <a:ext cx="7254381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In the absence of amoeba, bacteria population grows according to the logistic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400511" y="3032897"/>
                <a:ext cx="3604512" cy="935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type m:val="skw"/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GB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511" y="3032897"/>
                <a:ext cx="3604512" cy="935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00511" y="4674751"/>
            <a:ext cx="377462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Constant per-capita growth rate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06779" y="5369683"/>
            <a:ext cx="612808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Carrying capacity due to within species competition</a:t>
            </a:r>
          </a:p>
        </p:txBody>
      </p:sp>
      <p:pic>
        <p:nvPicPr>
          <p:cNvPr id="3074" name="Picture 2" descr="http://www.livescience.com/images/i/000/077/431/original/bacillus-bacteria-150709.jpg?interpolation=lanczos-none&amp;downsize=*:14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853" y="1799278"/>
            <a:ext cx="4267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563853" y="4999678"/>
            <a:ext cx="19303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</a:rPr>
              <a:t>Credit: nobeastsofierce/Shutterstock.com</a:t>
            </a:r>
            <a:endParaRPr lang="en-GB" sz="800" dirty="0"/>
          </a:p>
        </p:txBody>
      </p:sp>
      <p:cxnSp>
        <p:nvCxnSpPr>
          <p:cNvPr id="10" name="Curved Connector 9"/>
          <p:cNvCxnSpPr>
            <a:cxnSpLocks/>
            <a:stCxn id="8" idx="0"/>
          </p:cNvCxnSpPr>
          <p:nvPr/>
        </p:nvCxnSpPr>
        <p:spPr>
          <a:xfrm rot="16200000" flipV="1">
            <a:off x="2481869" y="3868795"/>
            <a:ext cx="925888" cy="686024"/>
          </a:xfrm>
          <a:prstGeom prst="curvedConnector3">
            <a:avLst/>
          </a:prstGeom>
          <a:ln w="76200">
            <a:solidFill>
              <a:schemeClr val="accent5">
                <a:alpha val="50196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cxnSpLocks/>
            <a:stCxn id="9" idx="0"/>
          </p:cNvCxnSpPr>
          <p:nvPr/>
        </p:nvCxnSpPr>
        <p:spPr>
          <a:xfrm rot="16200000" flipV="1">
            <a:off x="5132417" y="3331279"/>
            <a:ext cx="1684284" cy="2392524"/>
          </a:xfrm>
          <a:prstGeom prst="curvedConnector2">
            <a:avLst/>
          </a:prstGeom>
          <a:ln w="76200">
            <a:solidFill>
              <a:schemeClr val="accent6">
                <a:alpha val="50196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6731E4F-718D-8840-26B9-EB96F002E4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b="1" dirty="0"/>
              <a:t>Bacteria dynamics: the prey</a:t>
            </a:r>
          </a:p>
        </p:txBody>
      </p:sp>
    </p:spTree>
    <p:extLst>
      <p:ext uri="{BB962C8B-B14F-4D97-AF65-F5344CB8AC3E}">
        <p14:creationId xmlns:p14="http://schemas.microsoft.com/office/powerpoint/2010/main" val="163794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09472" y="1827807"/>
            <a:ext cx="7254381" cy="104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An amoeba population is introduced that feeds on the bacteria</a:t>
            </a:r>
          </a:p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+mn-lt"/>
              </a:rPr>
              <a:t>Without the bacteria, the amoeba die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2151" y="2998013"/>
                <a:ext cx="1950599" cy="935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𝑑𝑃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51" y="2998013"/>
                <a:ext cx="1950599" cy="935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https://ahdictionary.com/application/resources/arts/A5amoeb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355" y="2289392"/>
            <a:ext cx="4704178" cy="369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799AFC-128C-F63F-60AE-393E31C0330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b="1" dirty="0"/>
              <a:t>Amoeba dynamics: the predator</a:t>
            </a:r>
          </a:p>
        </p:txBody>
      </p:sp>
    </p:spTree>
    <p:extLst>
      <p:ext uri="{BB962C8B-B14F-4D97-AF65-F5344CB8AC3E}">
        <p14:creationId xmlns:p14="http://schemas.microsoft.com/office/powerpoint/2010/main" val="3972659591"/>
      </p:ext>
    </p:extLst>
  </p:cSld>
  <p:clrMapOvr>
    <a:masterClrMapping/>
  </p:clrMapOvr>
</p:sld>
</file>

<file path=ppt/theme/theme1.xml><?xml version="1.0" encoding="utf-8"?>
<a:theme xmlns:a="http://schemas.openxmlformats.org/drawingml/2006/main" name="VIMC_ppt7">
  <a:themeElements>
    <a:clrScheme name="VIMC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173BA"/>
      </a:accent1>
      <a:accent2>
        <a:srgbClr val="2A3578"/>
      </a:accent2>
      <a:accent3>
        <a:srgbClr val="00ABED"/>
      </a:accent3>
      <a:accent4>
        <a:srgbClr val="A7DEF8"/>
      </a:accent4>
      <a:accent5>
        <a:srgbClr val="A91778"/>
      </a:accent5>
      <a:accent6>
        <a:srgbClr val="368272"/>
      </a:accent6>
      <a:hlink>
        <a:srgbClr val="A91778"/>
      </a:hlink>
      <a:folHlink>
        <a:srgbClr val="6F1C98"/>
      </a:folHlink>
    </a:clrScheme>
    <a:fontScheme name="Imperial">
      <a:majorFont>
        <a:latin typeface="Imperial sans"/>
        <a:ea typeface=""/>
        <a:cs typeface=""/>
      </a:majorFont>
      <a:minorFont>
        <a:latin typeface="Imperial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3C4F4BF-3110-4CB5-A6CB-AFF5EA517E97}" vid="{7B52B56A-EB7C-4741-82B1-60F6113802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VIMC-ppt-kw</Template>
  <TotalTime>984</TotalTime>
  <Words>1179</Words>
  <Application>Microsoft Office PowerPoint</Application>
  <PresentationFormat>Widescreen</PresentationFormat>
  <Paragraphs>236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Cambria Math</vt:lpstr>
      <vt:lpstr>Century Gothic</vt:lpstr>
      <vt:lpstr>Imperial sans</vt:lpstr>
      <vt:lpstr>Source Sans Pro</vt:lpstr>
      <vt:lpstr>VIMC_ppt7</vt:lpstr>
      <vt:lpstr>Mathematical modelling for vaccine-preventable diseases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Vaccine Impact Modelling Consortium   Annual Meeting 2018  Welcome and Consortium Update</dc:title>
  <dc:creator>Garske, Tini</dc:creator>
  <cp:lastModifiedBy>Gaythorpe, Katy</cp:lastModifiedBy>
  <cp:revision>61</cp:revision>
  <dcterms:created xsi:type="dcterms:W3CDTF">2018-03-18T15:49:19Z</dcterms:created>
  <dcterms:modified xsi:type="dcterms:W3CDTF">2024-08-28T09:09:04Z</dcterms:modified>
</cp:coreProperties>
</file>