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1" r:id="rId2"/>
    <p:sldId id="282" r:id="rId3"/>
    <p:sldId id="260" r:id="rId4"/>
    <p:sldId id="274" r:id="rId5"/>
    <p:sldId id="285" r:id="rId6"/>
    <p:sldId id="275" r:id="rId7"/>
    <p:sldId id="286" r:id="rId8"/>
    <p:sldId id="287" r:id="rId9"/>
    <p:sldId id="277" r:id="rId10"/>
    <p:sldId id="284" r:id="rId11"/>
    <p:sldId id="258" r:id="rId12"/>
    <p:sldId id="262" r:id="rId13"/>
    <p:sldId id="281" r:id="rId14"/>
    <p:sldId id="263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AD8"/>
    <a:srgbClr val="1F78B4"/>
    <a:srgbClr val="4C2209"/>
    <a:srgbClr val="69A5D2"/>
    <a:srgbClr val="9CC4A6"/>
    <a:srgbClr val="FFC0F6"/>
    <a:srgbClr val="33A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926"/>
    <p:restoredTop sz="94771"/>
  </p:normalViewPr>
  <p:slideViewPr>
    <p:cSldViewPr snapToGrid="0" snapToObjects="1">
      <p:cViewPr varScale="1">
        <p:scale>
          <a:sx n="61" d="100"/>
          <a:sy n="61" d="100"/>
        </p:scale>
        <p:origin x="24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222FE-FD99-7641-A2FE-F9453AD3C80E}" type="datetimeFigureOut">
              <a:rPr lang="en-GB" smtClean="0"/>
              <a:t>26/08/2022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7043-F47E-B845-8980-B46B13284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743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in this system we’re going in with an ‘R0-like’ assumption; the next generation matrix is built assuming there will always be an unlimited susceptible population. </a:t>
            </a:r>
          </a:p>
          <a:p>
            <a:r>
              <a:rPr lang="en-US" dirty="0"/>
              <a:t>We have convergence since the proportions of the two populations also need to settle</a:t>
            </a:r>
          </a:p>
          <a:p>
            <a:r>
              <a:rPr lang="en-US" dirty="0"/>
              <a:t>Whether it increases/decreases depends on 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67043-F47E-B845-8980-B46B1328481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409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in this system we’re going in with an ‘R0-like’ assumption; the next generation matrix is built assuming there will always be an unlimited susceptible population. </a:t>
            </a:r>
          </a:p>
          <a:p>
            <a:r>
              <a:rPr lang="en-US" dirty="0"/>
              <a:t>We have convergence since the proportions of the two populations also need to settle</a:t>
            </a:r>
          </a:p>
          <a:p>
            <a:r>
              <a:rPr lang="en-US" dirty="0"/>
              <a:t>Whether it increases/decreases depends on 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67043-F47E-B845-8980-B46B1328481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252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NB the Brooks-Pollock &amp; Wood paper has an extra term in the model – they stick in a removal term, rate gamma, to account for removal of infected cattle by test-and-slaughter, and artificially increase birth rate by gamma to keep populations at fixed sizes.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67043-F47E-B845-8980-B46B1328481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2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BC63-BD40-5644-98E3-6019308DB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0E126-6994-7C46-90E4-881F3A0CD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6550D-1D0B-D248-82F8-FD399D774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C682-5DCC-8B4F-A051-F0D713BF1FBE}" type="datetimeFigureOut">
              <a:rPr lang="en-GB" smtClean="0"/>
              <a:t>26/08/2022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31F68-BF3E-8C45-82B0-BEE15A15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4711B-B154-034C-B979-9916C4AC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4132-40BD-2340-84AB-6120646EC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30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0B0C-E5BB-6B49-A954-3DAB415FD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48350-DD38-224C-8528-DD57FD208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827F1-3477-BE4D-BC7D-892E4DD6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C682-5DCC-8B4F-A051-F0D713BF1FBE}" type="datetimeFigureOut">
              <a:rPr lang="en-GB" smtClean="0"/>
              <a:t>26/08/2022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A2D7C-610E-1443-BCE3-CE173B6C0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E8125-4890-A843-8C85-646E257D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4132-40BD-2340-84AB-6120646EC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27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020C41-FE13-5643-BBDD-8362288A7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89EB4-5CF8-C940-AB05-81D44D4A8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D8943-09BB-3041-B557-70AEC4C7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C682-5DCC-8B4F-A051-F0D713BF1FBE}" type="datetimeFigureOut">
              <a:rPr lang="en-GB" smtClean="0"/>
              <a:t>26/08/2022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A5E5C-C4A3-2748-94E3-6920FA29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95D78-3067-CF42-AA69-558C9C45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4132-40BD-2340-84AB-6120646EC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6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6E0A-BF19-C843-906F-66C708BB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C39F8-FED6-8C47-AAF8-26BF8E2A1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51AF6-B66E-3244-BB94-7B275B1A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C682-5DCC-8B4F-A051-F0D713BF1FBE}" type="datetimeFigureOut">
              <a:rPr lang="en-GB" smtClean="0"/>
              <a:t>26/08/2022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2DC7E-BC23-894C-AF69-DE199CDD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6FD02-83DE-3740-AD20-E4F7BC6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4132-40BD-2340-84AB-6120646EC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32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D96E-4792-6249-91B7-ADB3BDE82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F300C-6621-2D49-87E3-80F9646D9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06740-1EB9-7D49-8C59-024FAD0F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C682-5DCC-8B4F-A051-F0D713BF1FBE}" type="datetimeFigureOut">
              <a:rPr lang="en-GB" smtClean="0"/>
              <a:t>26/08/2022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CFB6B-88B0-BF4C-B0FC-2C6437728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21090-08AF-5843-ADD3-82D7D49BC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4132-40BD-2340-84AB-6120646EC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10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6D85-19EB-D54A-80A1-50D05CF0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D5895-BB6F-174F-80B1-793FA93D2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AED30-9BD6-294A-9986-714158044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D88FE-E41C-AF4E-9505-E5F4EA7B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C682-5DCC-8B4F-A051-F0D713BF1FBE}" type="datetimeFigureOut">
              <a:rPr lang="en-GB" smtClean="0"/>
              <a:t>26/08/2022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48D60-9952-D74E-9B6A-8D0C81D5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0CD52-10AB-CF42-9E62-1ADC65D4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4132-40BD-2340-84AB-6120646EC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78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58CB-85AF-4C45-B75B-DAFDAD52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70601-ED68-834F-AAE2-294B5CC4B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Helvetica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68080-6116-2B4E-BCCC-52CA3C7B2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D35A5-0957-7344-BDD5-CB3BAD6A3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Helvetica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9390C-CE4D-3A46-AB72-F7EBE7160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CD277E-ECF7-1F4E-A816-8D90B97E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C682-5DCC-8B4F-A051-F0D713BF1FBE}" type="datetimeFigureOut">
              <a:rPr lang="en-GB" smtClean="0"/>
              <a:t>26/08/2022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3DF1EF-C7A3-C348-B0C3-FD66ADD6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8A435-1F91-3241-86E2-076A0C42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4132-40BD-2340-84AB-6120646EC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48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6D3B-084D-7F4A-8E82-5D904D0B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7BBED-48FF-EB40-A2FF-FA6D6D4C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C682-5DCC-8B4F-A051-F0D713BF1FBE}" type="datetimeFigureOut">
              <a:rPr lang="en-GB" smtClean="0"/>
              <a:t>26/08/2022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77EAD-6FCD-B64B-AB61-28615315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3048B-001F-BB46-A26A-943684B4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4132-40BD-2340-84AB-6120646EC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56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3D7A1C-DF86-A846-A9CB-F3F13ED3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C682-5DCC-8B4F-A051-F0D713BF1FBE}" type="datetimeFigureOut">
              <a:rPr lang="en-GB" smtClean="0"/>
              <a:t>26/08/2022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673A3-6703-E841-8F43-4E9E0608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CA28C-A72A-B54B-B6CC-7F7E8DF2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4132-40BD-2340-84AB-6120646EC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06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607F-84FA-DF41-9E40-18D228CCD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7546-B803-9347-9679-8CD0D0D19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1A951-76AA-DE4E-8706-1AC48CCC9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16300-140F-3E4D-9FFB-8280EFDD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C682-5DCC-8B4F-A051-F0D713BF1FBE}" type="datetimeFigureOut">
              <a:rPr lang="en-GB" smtClean="0"/>
              <a:t>26/08/2022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BFC35-9B58-694A-984F-E48A2C8B0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443BC-98DD-4148-AEA5-B85F608E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4132-40BD-2340-84AB-6120646EC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69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4449-A1C4-AB47-8F17-1D65BE56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C32656-4A8C-DE41-8719-3CDC1F4E7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D41F4-B7EA-8742-85D5-1891AC5B8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FBC01-C9AD-CB48-B9D9-86796559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C682-5DCC-8B4F-A051-F0D713BF1FBE}" type="datetimeFigureOut">
              <a:rPr lang="en-GB" smtClean="0"/>
              <a:t>26/08/2022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34371-9388-D94B-8F04-DD4A5B2A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0E170-AC5E-C346-8D70-5BBE1E2A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4132-40BD-2340-84AB-6120646EC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71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493F4F-4602-9341-9866-92899C1A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EA35C-FDEE-A740-B06E-0F624010D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35701-783E-504E-98C0-71EA22950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4C682-5DCC-8B4F-A051-F0D713BF1FBE}" type="datetimeFigureOut">
              <a:rPr lang="en-GB" smtClean="0"/>
              <a:t>26/08/2022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76BBB-D049-C24F-9733-19B5C243E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61A06-96EE-B447-AE60-A8257B3D1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64132-40BD-2340-84AB-6120646EC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70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8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D8D3B-271E-D04C-80B8-7F6E35A7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bTB</a:t>
            </a:r>
            <a:r>
              <a:rPr lang="en-GB" dirty="0"/>
              <a:t> transmission in cattle and badgers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2598-053C-0D48-B268-50B7A6F8752E}"/>
              </a:ext>
            </a:extLst>
          </p:cNvPr>
          <p:cNvSpPr txBox="1"/>
          <p:nvPr/>
        </p:nvSpPr>
        <p:spPr>
          <a:xfrm>
            <a:off x="371275" y="1943265"/>
            <a:ext cx="114494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How many members of a group will one infected animal go on to infect? </a:t>
            </a:r>
            <a:r>
              <a:rPr lang="en-GB" dirty="0"/>
              <a:t>“R</a:t>
            </a:r>
            <a:r>
              <a:rPr lang="en-GB" baseline="-25000" dirty="0"/>
              <a:t>0</a:t>
            </a:r>
            <a:r>
              <a:rPr lang="en-GB" dirty="0"/>
              <a:t> between groups”</a:t>
            </a:r>
          </a:p>
          <a:p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C489C-9310-5E4F-A994-14A008A15BB6}"/>
              </a:ext>
            </a:extLst>
          </p:cNvPr>
          <p:cNvSpPr txBox="1"/>
          <p:nvPr/>
        </p:nvSpPr>
        <p:spPr>
          <a:xfrm>
            <a:off x="4708556" y="3206576"/>
            <a:ext cx="68846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What does this tell us about how a disease might propagate?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What does this information tell us about the population as a whole?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How does this link to differential equation models?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4789F2-25A5-2C4C-879B-E2B3B478DE20}"/>
              </a:ext>
            </a:extLst>
          </p:cNvPr>
          <p:cNvSpPr txBox="1"/>
          <p:nvPr/>
        </p:nvSpPr>
        <p:spPr>
          <a:xfrm>
            <a:off x="6096000" y="6363176"/>
            <a:ext cx="658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Brooks-Pollock and Wood, Proc. R. Soc. B (2015) </a:t>
            </a:r>
            <a:r>
              <a:rPr lang="en-GB" b="1" dirty="0"/>
              <a:t>282</a:t>
            </a:r>
            <a:r>
              <a:rPr lang="en-GB" dirty="0"/>
              <a:t>: 20150374 </a:t>
            </a: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68AB5B9F-5113-1F4B-B491-F82922AB80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8772698"/>
              </p:ext>
            </p:extLst>
          </p:nvPr>
        </p:nvGraphicFramePr>
        <p:xfrm>
          <a:off x="838200" y="3280444"/>
          <a:ext cx="3202940" cy="14833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705210223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3425610495"/>
                    </a:ext>
                  </a:extLst>
                </a:gridCol>
                <a:gridCol w="728980">
                  <a:extLst>
                    <a:ext uri="{9D8B030D-6E8A-4147-A177-3AD203B41FA5}">
                      <a16:colId xmlns:a16="http://schemas.microsoft.com/office/drawing/2014/main" val="3407713469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578783820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GB" dirty="0">
                        <a:latin typeface="Helvetica" pitchFamily="2" charset="0"/>
                      </a:endParaRPr>
                    </a:p>
                  </a:txBody>
                  <a:tcP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Helvetica" pitchFamily="2" charset="0"/>
                        </a:rPr>
                        <a:t>FROM</a:t>
                      </a:r>
                      <a:endParaRPr lang="en-GB" b="1" dirty="0">
                        <a:latin typeface="Helvetica" pitchFamily="2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228423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latin typeface="Helvetica" pitchFamily="2" charset="0"/>
                        </a:rPr>
                        <a:t>Cow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latin typeface="Helvetica" pitchFamily="2" charset="0"/>
                        </a:rPr>
                        <a:t>Badger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6594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Helvetica" pitchFamily="2" charset="0"/>
                        </a:rPr>
                        <a:t>TO</a:t>
                      </a:r>
                      <a:endParaRPr lang="en-GB" b="1" dirty="0">
                        <a:latin typeface="Helvetica" pitchFamily="2" charset="0"/>
                      </a:endParaRPr>
                    </a:p>
                  </a:txBody>
                  <a:tcPr vert="vert27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latin typeface="Helvetica" pitchFamily="2" charset="0"/>
                        </a:rPr>
                        <a:t>Cow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Helvetica" pitchFamily="2" charset="0"/>
                        </a:rP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Helvetica" pitchFamily="2" charset="0"/>
                        </a:rPr>
                        <a:t>0.049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3456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latin typeface="Helvetica" pitchFamily="2" charset="0"/>
                        </a:rPr>
                        <a:t>Badger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Helvetica" pitchFamily="2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Helvetica" pitchFamily="2" charset="0"/>
                        </a:rPr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020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06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0E4830-344E-784F-B05D-3F4491C7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approach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5C000-F059-DB45-A22D-E53599D551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079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530DB-03BD-9A4C-A934-FCE4A45B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Structured model: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102F6-F7CD-0E47-B461-58271B5A3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824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Example: 2 species model of </a:t>
            </a:r>
            <a:r>
              <a:rPr lang="en-GB" dirty="0" err="1"/>
              <a:t>bTB</a:t>
            </a:r>
            <a:r>
              <a:rPr lang="en-GB" dirty="0"/>
              <a:t> transmission in cattle and badgers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D53922-D243-CD49-9658-E053AB844A90}"/>
                  </a:ext>
                </a:extLst>
              </p:cNvPr>
              <p:cNvSpPr txBox="1"/>
              <p:nvPr/>
            </p:nvSpPr>
            <p:spPr>
              <a:xfrm>
                <a:off x="1209722" y="3552736"/>
                <a:ext cx="2344873" cy="13288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rgbClr val="FF8AD8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solidFill>
                            <a:srgbClr val="FF8AD8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rgbClr val="FF8AD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rgbClr val="FF8AD8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rgbClr val="FF8AD8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GB" b="0" i="1" smtClean="0">
                          <a:solidFill>
                            <a:srgbClr val="FF8AD8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FF8AD8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rgbClr val="FF8AD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rgbClr val="FF8AD8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rgbClr val="FF8AD8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GB" b="0" i="1" smtClean="0">
                          <a:solidFill>
                            <a:srgbClr val="FF8AD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rgbClr val="FF8AD8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smtClean="0">
                          <a:solidFill>
                            <a:srgbClr val="FF8AD8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b="0" i="1" smtClean="0">
                          <a:solidFill>
                            <a:srgbClr val="1F78B4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b="0" i="1" smtClean="0">
                          <a:solidFill>
                            <a:srgbClr val="1F78B4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D53922-D243-CD49-9658-E053AB844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722" y="3552736"/>
                <a:ext cx="2344873" cy="1328825"/>
              </a:xfrm>
              <a:prstGeom prst="rect">
                <a:avLst/>
              </a:prstGeom>
              <a:blipFill>
                <a:blip r:embed="rId2"/>
                <a:stretch>
                  <a:fillRect l="-3226" t="-952" r="-2151"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A5D6C3-CD00-A743-A302-BA21C04040C8}"/>
                  </a:ext>
                </a:extLst>
              </p:cNvPr>
              <p:cNvSpPr txBox="1"/>
              <p:nvPr/>
            </p:nvSpPr>
            <p:spPr>
              <a:xfrm>
                <a:off x="3217054" y="4548440"/>
                <a:ext cx="1547924" cy="1289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GB" sz="3200" b="0" dirty="0">
                  <a:ea typeface="Cambria Math" panose="020405030504060302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A5D6C3-CD00-A743-A302-BA21C0404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054" y="4548440"/>
                <a:ext cx="1547924" cy="1289327"/>
              </a:xfrm>
              <a:prstGeom prst="rect">
                <a:avLst/>
              </a:prstGeom>
              <a:blipFill>
                <a:blip r:embed="rId3"/>
                <a:stretch>
                  <a:fillRect t="-1942" r="-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222A3A-08AD-C042-AE41-10477E37043B}"/>
                  </a:ext>
                </a:extLst>
              </p:cNvPr>
              <p:cNvSpPr txBox="1"/>
              <p:nvPr/>
            </p:nvSpPr>
            <p:spPr>
              <a:xfrm>
                <a:off x="5874950" y="2628124"/>
                <a:ext cx="4799455" cy="4506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FF8AD8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FF8AD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f>
                            <m:fPr>
                              <m:ctrlP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r>
                            <a:rPr lang="en-GB" b="0" i="1" smtClean="0">
                              <a:solidFill>
                                <a:srgbClr val="FF8AD8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 →</m:t>
                              </m:r>
                              <m: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f>
                            <m:fPr>
                              <m:ctrlP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GB" b="0" i="1" smtClean="0">
                              <a:solidFill>
                                <a:srgbClr val="FF8AD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8AD8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8AD8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FF8AD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f>
                            <m:fPr>
                              <m:ctrlP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r>
                            <a:rPr lang="en-GB" b="0" i="1" smtClean="0">
                              <a:solidFill>
                                <a:srgbClr val="FF8AD8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 →</m:t>
                              </m:r>
                              <m: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f>
                            <m:fPr>
                              <m:ctrlP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GB" b="0" i="1" smtClean="0">
                              <a:solidFill>
                                <a:srgbClr val="FF8AD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8AD8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8AD8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FF8AD8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FF8AD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>
                            <m:fPr>
                              <m:ctrlP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r>
                            <a:rPr lang="en-GB" b="0" i="1" smtClean="0">
                              <a:solidFill>
                                <a:srgbClr val="FF8AD8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>
                            <m:fPr>
                              <m:ctrlP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GB" b="0" i="1" smtClean="0">
                              <a:solidFill>
                                <a:srgbClr val="FF8AD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8AD8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8AD8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FF8AD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>
                            <m:fPr>
                              <m:ctrlP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r>
                            <a:rPr lang="en-GB" b="0" i="1" smtClean="0">
                              <a:solidFill>
                                <a:srgbClr val="FF8AD8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>
                            <m:fPr>
                              <m:ctrlPr>
                                <a:rPr lang="en-GB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rgbClr val="FF8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GB" b="0" i="1" smtClean="0">
                              <a:solidFill>
                                <a:srgbClr val="FF8AD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8AD8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8AD8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GB" b="0" dirty="0"/>
                </a:br>
                <a:endParaRPr lang="en-GB" b="0" dirty="0"/>
              </a:p>
              <a:p>
                <a:endParaRPr lang="en-GB" b="0" dirty="0"/>
              </a:p>
              <a:p>
                <a:endParaRPr lang="en-GB" b="0" dirty="0"/>
              </a:p>
              <a:p>
                <a:endParaRPr lang="en-GB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222A3A-08AD-C042-AE41-10477E370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950" y="2628124"/>
                <a:ext cx="4799455" cy="4506875"/>
              </a:xfrm>
              <a:prstGeom prst="rect">
                <a:avLst/>
              </a:prstGeom>
              <a:blipFill>
                <a:blip r:embed="rId4"/>
                <a:stretch>
                  <a:fillRect t="-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91E586E-9D18-B748-96C2-552326B837EE}"/>
              </a:ext>
            </a:extLst>
          </p:cNvPr>
          <p:cNvSpPr txBox="1"/>
          <p:nvPr/>
        </p:nvSpPr>
        <p:spPr>
          <a:xfrm>
            <a:off x="1721482" y="3056527"/>
            <a:ext cx="80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latin typeface="Helvetica" pitchFamily="2" charset="0"/>
              </a:rPr>
              <a:t>Birth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580A3D-4AC0-BB43-A75B-908F47D73619}"/>
              </a:ext>
            </a:extLst>
          </p:cNvPr>
          <p:cNvSpPr txBox="1"/>
          <p:nvPr/>
        </p:nvSpPr>
        <p:spPr>
          <a:xfrm>
            <a:off x="3537732" y="3016461"/>
            <a:ext cx="80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Helvetica" pitchFamily="2" charset="0"/>
              </a:rPr>
              <a:t>Death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A962A2-FD93-0240-A0D7-723057376968}"/>
              </a:ext>
            </a:extLst>
          </p:cNvPr>
          <p:cNvSpPr txBox="1"/>
          <p:nvPr/>
        </p:nvSpPr>
        <p:spPr>
          <a:xfrm>
            <a:off x="1444303" y="5301098"/>
            <a:ext cx="135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8AD8"/>
                </a:solidFill>
                <a:latin typeface="Helvetica" pitchFamily="2" charset="0"/>
              </a:rPr>
              <a:t>Infection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B2192D-D0DF-554E-97E4-B6442B87F5C0}"/>
              </a:ext>
            </a:extLst>
          </p:cNvPr>
          <p:cNvCxnSpPr>
            <a:cxnSpLocks/>
          </p:cNvCxnSpPr>
          <p:nvPr/>
        </p:nvCxnSpPr>
        <p:spPr>
          <a:xfrm flipH="1">
            <a:off x="1888761" y="3385793"/>
            <a:ext cx="119921" cy="361748"/>
          </a:xfrm>
          <a:prstGeom prst="line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CE46B0-91E3-B74F-932D-AAB82054815F}"/>
              </a:ext>
            </a:extLst>
          </p:cNvPr>
          <p:cNvCxnSpPr>
            <a:cxnSpLocks/>
          </p:cNvCxnSpPr>
          <p:nvPr/>
        </p:nvCxnSpPr>
        <p:spPr>
          <a:xfrm flipH="1">
            <a:off x="3537732" y="3333632"/>
            <a:ext cx="373853" cy="452610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75CBED-695C-374C-96E5-B75035F9C96E}"/>
              </a:ext>
            </a:extLst>
          </p:cNvPr>
          <p:cNvCxnSpPr>
            <a:cxnSpLocks/>
          </p:cNvCxnSpPr>
          <p:nvPr/>
        </p:nvCxnSpPr>
        <p:spPr>
          <a:xfrm flipV="1">
            <a:off x="1993692" y="4891032"/>
            <a:ext cx="1" cy="419265"/>
          </a:xfrm>
          <a:prstGeom prst="line">
            <a:avLst/>
          </a:prstGeom>
          <a:ln w="19050">
            <a:solidFill>
              <a:srgbClr val="FF8AD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898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Content Placeholder 4">
                <a:extLst>
                  <a:ext uri="{FF2B5EF4-FFF2-40B4-BE49-F238E27FC236}">
                    <a16:creationId xmlns:a16="http://schemas.microsoft.com/office/drawing/2014/main" id="{654BA431-F8F5-4341-B329-4FA4628596C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3844254"/>
                  </p:ext>
                </p:extLst>
              </p:nvPr>
            </p:nvGraphicFramePr>
            <p:xfrm>
              <a:off x="7823159" y="2252299"/>
              <a:ext cx="3202940" cy="147828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705210223"/>
                        </a:ext>
                      </a:extLst>
                    </a:gridCol>
                    <a:gridCol w="982980">
                      <a:extLst>
                        <a:ext uri="{9D8B030D-6E8A-4147-A177-3AD203B41FA5}">
                          <a16:colId xmlns:a16="http://schemas.microsoft.com/office/drawing/2014/main" val="3425610495"/>
                        </a:ext>
                      </a:extLst>
                    </a:gridCol>
                    <a:gridCol w="728980">
                      <a:extLst>
                        <a:ext uri="{9D8B030D-6E8A-4147-A177-3AD203B41FA5}">
                          <a16:colId xmlns:a16="http://schemas.microsoft.com/office/drawing/2014/main" val="3407713469"/>
                        </a:ext>
                      </a:extLst>
                    </a:gridCol>
                    <a:gridCol w="1033780">
                      <a:extLst>
                        <a:ext uri="{9D8B030D-6E8A-4147-A177-3AD203B41FA5}">
                          <a16:colId xmlns:a16="http://schemas.microsoft.com/office/drawing/2014/main" val="578783820"/>
                        </a:ext>
                      </a:extLst>
                    </a:gridCol>
                  </a:tblGrid>
                  <a:tr h="370840">
                    <a:tc rowSpan="2" gridSpan="2">
                      <a:txBody>
                        <a:bodyPr/>
                        <a:lstStyle/>
                        <a:p>
                          <a:endParaRPr lang="en-GB" dirty="0">
                            <a:latin typeface="Helvetica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Helvetica" pitchFamily="2" charset="0"/>
                            </a:rPr>
                            <a:t>FROM</a:t>
                          </a:r>
                          <a:endParaRPr lang="en-GB" b="1" dirty="0">
                            <a:latin typeface="Helvetica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9228423"/>
                      </a:ext>
                    </a:extLst>
                  </a:tr>
                  <a:tr h="370840">
                    <a:tc gridSpan="2"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Helvetica" pitchFamily="2" charset="0"/>
                            </a:rPr>
                            <a:t>Cow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Helvetica" pitchFamily="2" charset="0"/>
                            </a:rPr>
                            <a:t>Badger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565942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Helvetica" pitchFamily="2" charset="0"/>
                            </a:rPr>
                            <a:t>TO</a:t>
                          </a:r>
                          <a:endParaRPr lang="en-GB" b="1" dirty="0">
                            <a:latin typeface="Helvetica" pitchFamily="2" charset="0"/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Helvetica" pitchFamily="2" charset="0"/>
                            </a:rPr>
                            <a:t>Cow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  <a:latin typeface="Helvetica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→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  <a:latin typeface="Helvetica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1345679"/>
                      </a:ext>
                    </a:extLst>
                  </a:tr>
                  <a:tr h="23282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Helvetica" pitchFamily="2" charset="0"/>
                            </a:rPr>
                            <a:t>Badger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  <a:latin typeface="Helvetica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  <a:latin typeface="Helvetica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60207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Content Placeholder 4">
                <a:extLst>
                  <a:ext uri="{FF2B5EF4-FFF2-40B4-BE49-F238E27FC236}">
                    <a16:creationId xmlns:a16="http://schemas.microsoft.com/office/drawing/2014/main" id="{654BA431-F8F5-4341-B329-4FA4628596C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3844254"/>
                  </p:ext>
                </p:extLst>
              </p:nvPr>
            </p:nvGraphicFramePr>
            <p:xfrm>
              <a:off x="7823159" y="2252299"/>
              <a:ext cx="3202940" cy="147828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705210223"/>
                        </a:ext>
                      </a:extLst>
                    </a:gridCol>
                    <a:gridCol w="982980">
                      <a:extLst>
                        <a:ext uri="{9D8B030D-6E8A-4147-A177-3AD203B41FA5}">
                          <a16:colId xmlns:a16="http://schemas.microsoft.com/office/drawing/2014/main" val="3425610495"/>
                        </a:ext>
                      </a:extLst>
                    </a:gridCol>
                    <a:gridCol w="728980">
                      <a:extLst>
                        <a:ext uri="{9D8B030D-6E8A-4147-A177-3AD203B41FA5}">
                          <a16:colId xmlns:a16="http://schemas.microsoft.com/office/drawing/2014/main" val="3407713469"/>
                        </a:ext>
                      </a:extLst>
                    </a:gridCol>
                    <a:gridCol w="1033780">
                      <a:extLst>
                        <a:ext uri="{9D8B030D-6E8A-4147-A177-3AD203B41FA5}">
                          <a16:colId xmlns:a16="http://schemas.microsoft.com/office/drawing/2014/main" val="578783820"/>
                        </a:ext>
                      </a:extLst>
                    </a:gridCol>
                  </a:tblGrid>
                  <a:tr h="370840">
                    <a:tc rowSpan="2" gridSpan="2">
                      <a:txBody>
                        <a:bodyPr/>
                        <a:lstStyle/>
                        <a:p>
                          <a:endParaRPr lang="en-GB" dirty="0">
                            <a:latin typeface="Helvetica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Helvetica" pitchFamily="2" charset="0"/>
                            </a:rPr>
                            <a:t>FROM</a:t>
                          </a:r>
                          <a:endParaRPr lang="en-GB" b="1" dirty="0">
                            <a:latin typeface="Helvetica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9228423"/>
                      </a:ext>
                    </a:extLst>
                  </a:tr>
                  <a:tr h="370840">
                    <a:tc gridSpan="2"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Helvetica" pitchFamily="2" charset="0"/>
                            </a:rPr>
                            <a:t>Cow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Helvetica" pitchFamily="2" charset="0"/>
                            </a:rPr>
                            <a:t>Badger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565942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Helvetica" pitchFamily="2" charset="0"/>
                            </a:rPr>
                            <a:t>TO</a:t>
                          </a:r>
                          <a:endParaRPr lang="en-GB" b="1" dirty="0">
                            <a:latin typeface="Helvetica" pitchFamily="2" charset="0"/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Helvetica" pitchFamily="2" charset="0"/>
                            </a:rPr>
                            <a:t>Cow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6552" t="-210345" r="-141379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9756" t="-210345" b="-1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345679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Helvetica" pitchFamily="2" charset="0"/>
                            </a:rPr>
                            <a:t>Badger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6552" t="-310345" r="-141379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9756" t="-310345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60207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10D5ACD-44F3-8347-876A-6581946F5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Transmission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195DAA-9AD9-C44D-B053-CA945F4717EF}"/>
                  </a:ext>
                </a:extLst>
              </p:cNvPr>
              <p:cNvSpPr txBox="1"/>
              <p:nvPr/>
            </p:nvSpPr>
            <p:spPr>
              <a:xfrm>
                <a:off x="1617744" y="1986000"/>
                <a:ext cx="5132239" cy="4853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f>
                            <m:f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 →</m:t>
                              </m:r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f>
                            <m:f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f>
                            <m:f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 →</m:t>
                              </m:r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f>
                            <m:f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>
                            <m:f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>
                            <m:f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>
                            <m:f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>
                            <m:f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GB" b="0" dirty="0"/>
                </a:br>
                <a:endParaRPr lang="en-GB" b="0" dirty="0"/>
              </a:p>
              <a:p>
                <a:endParaRPr lang="en-GB" b="0" dirty="0"/>
              </a:p>
              <a:p>
                <a:endParaRPr lang="en-GB" b="0" dirty="0"/>
              </a:p>
              <a:p>
                <a:endParaRPr lang="en-GB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195DAA-9AD9-C44D-B053-CA945F471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744" y="1986000"/>
                <a:ext cx="5132239" cy="4853636"/>
              </a:xfrm>
              <a:prstGeom prst="rect">
                <a:avLst/>
              </a:prstGeom>
              <a:blipFill>
                <a:blip r:embed="rId3"/>
                <a:stretch>
                  <a:fillRect l="-741" t="-10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818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Content Placeholder 4">
                <a:extLst>
                  <a:ext uri="{FF2B5EF4-FFF2-40B4-BE49-F238E27FC236}">
                    <a16:creationId xmlns:a16="http://schemas.microsoft.com/office/drawing/2014/main" id="{3162926B-333D-CD4C-A622-2ECD3E0986F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40181387"/>
                  </p:ext>
                </p:extLst>
              </p:nvPr>
            </p:nvGraphicFramePr>
            <p:xfrm>
              <a:off x="7470462" y="2226173"/>
              <a:ext cx="3202940" cy="147828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705210223"/>
                        </a:ext>
                      </a:extLst>
                    </a:gridCol>
                    <a:gridCol w="982980">
                      <a:extLst>
                        <a:ext uri="{9D8B030D-6E8A-4147-A177-3AD203B41FA5}">
                          <a16:colId xmlns:a16="http://schemas.microsoft.com/office/drawing/2014/main" val="3425610495"/>
                        </a:ext>
                      </a:extLst>
                    </a:gridCol>
                    <a:gridCol w="728980">
                      <a:extLst>
                        <a:ext uri="{9D8B030D-6E8A-4147-A177-3AD203B41FA5}">
                          <a16:colId xmlns:a16="http://schemas.microsoft.com/office/drawing/2014/main" val="3407713469"/>
                        </a:ext>
                      </a:extLst>
                    </a:gridCol>
                    <a:gridCol w="1033780">
                      <a:extLst>
                        <a:ext uri="{9D8B030D-6E8A-4147-A177-3AD203B41FA5}">
                          <a16:colId xmlns:a16="http://schemas.microsoft.com/office/drawing/2014/main" val="578783820"/>
                        </a:ext>
                      </a:extLst>
                    </a:gridCol>
                  </a:tblGrid>
                  <a:tr h="370840">
                    <a:tc rowSpan="2" gridSpan="2">
                      <a:txBody>
                        <a:bodyPr/>
                        <a:lstStyle/>
                        <a:p>
                          <a:endParaRPr lang="en-GB" dirty="0">
                            <a:latin typeface="Helvetica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Helvetica" pitchFamily="2" charset="0"/>
                            </a:rPr>
                            <a:t>FROM</a:t>
                          </a:r>
                          <a:endParaRPr lang="en-GB" b="1" dirty="0">
                            <a:latin typeface="Helvetica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9228423"/>
                      </a:ext>
                    </a:extLst>
                  </a:tr>
                  <a:tr h="370840">
                    <a:tc gridSpan="2"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Helvetica" pitchFamily="2" charset="0"/>
                            </a:rPr>
                            <a:t>Cow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Helvetica" pitchFamily="2" charset="0"/>
                            </a:rPr>
                            <a:t>Badger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565942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Helvetica" pitchFamily="2" charset="0"/>
                            </a:rPr>
                            <a:t>TO</a:t>
                          </a:r>
                          <a:endParaRPr lang="en-GB" b="1" dirty="0">
                            <a:latin typeface="Helvetica" pitchFamily="2" charset="0"/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Helvetica" pitchFamily="2" charset="0"/>
                            </a:rPr>
                            <a:t>Cow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  <a:latin typeface="Helvetica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→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  <a:latin typeface="Helvetica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1345679"/>
                      </a:ext>
                    </a:extLst>
                  </a:tr>
                  <a:tr h="23282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Helvetica" pitchFamily="2" charset="0"/>
                            </a:rPr>
                            <a:t>Badger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  <a:latin typeface="Helvetica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  <a:latin typeface="Helvetica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60207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Content Placeholder 4">
                <a:extLst>
                  <a:ext uri="{FF2B5EF4-FFF2-40B4-BE49-F238E27FC236}">
                    <a16:creationId xmlns:a16="http://schemas.microsoft.com/office/drawing/2014/main" id="{3162926B-333D-CD4C-A622-2ECD3E0986F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40181387"/>
                  </p:ext>
                </p:extLst>
              </p:nvPr>
            </p:nvGraphicFramePr>
            <p:xfrm>
              <a:off x="7470462" y="2226173"/>
              <a:ext cx="3202940" cy="147828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705210223"/>
                        </a:ext>
                      </a:extLst>
                    </a:gridCol>
                    <a:gridCol w="982980">
                      <a:extLst>
                        <a:ext uri="{9D8B030D-6E8A-4147-A177-3AD203B41FA5}">
                          <a16:colId xmlns:a16="http://schemas.microsoft.com/office/drawing/2014/main" val="3425610495"/>
                        </a:ext>
                      </a:extLst>
                    </a:gridCol>
                    <a:gridCol w="728980">
                      <a:extLst>
                        <a:ext uri="{9D8B030D-6E8A-4147-A177-3AD203B41FA5}">
                          <a16:colId xmlns:a16="http://schemas.microsoft.com/office/drawing/2014/main" val="3407713469"/>
                        </a:ext>
                      </a:extLst>
                    </a:gridCol>
                    <a:gridCol w="1033780">
                      <a:extLst>
                        <a:ext uri="{9D8B030D-6E8A-4147-A177-3AD203B41FA5}">
                          <a16:colId xmlns:a16="http://schemas.microsoft.com/office/drawing/2014/main" val="578783820"/>
                        </a:ext>
                      </a:extLst>
                    </a:gridCol>
                  </a:tblGrid>
                  <a:tr h="370840">
                    <a:tc rowSpan="2" gridSpan="2">
                      <a:txBody>
                        <a:bodyPr/>
                        <a:lstStyle/>
                        <a:p>
                          <a:endParaRPr lang="en-GB" dirty="0">
                            <a:latin typeface="Helvetica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Helvetica" pitchFamily="2" charset="0"/>
                            </a:rPr>
                            <a:t>FROM</a:t>
                          </a:r>
                          <a:endParaRPr lang="en-GB" b="1" dirty="0">
                            <a:latin typeface="Helvetica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9228423"/>
                      </a:ext>
                    </a:extLst>
                  </a:tr>
                  <a:tr h="370840">
                    <a:tc gridSpan="2"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Helvetica" pitchFamily="2" charset="0"/>
                            </a:rPr>
                            <a:t>Cow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Helvetica" pitchFamily="2" charset="0"/>
                            </a:rPr>
                            <a:t>Badger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565942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Helvetica" pitchFamily="2" charset="0"/>
                            </a:rPr>
                            <a:t>TO</a:t>
                          </a:r>
                          <a:endParaRPr lang="en-GB" b="1" dirty="0">
                            <a:latin typeface="Helvetica" pitchFamily="2" charset="0"/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Helvetica" pitchFamily="2" charset="0"/>
                            </a:rPr>
                            <a:t>Cow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754" t="-210345" r="-143860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9756" t="-210345" b="-1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345679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Helvetica" pitchFamily="2" charset="0"/>
                            </a:rPr>
                            <a:t>Badger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754" t="-310345" r="-14386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9756" t="-310345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60207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10D5ACD-44F3-8347-876A-6581946F5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Transmission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26718CF-38D7-1941-87D0-831B770D5737}"/>
                  </a:ext>
                </a:extLst>
              </p:cNvPr>
              <p:cNvSpPr/>
              <p:nvPr/>
            </p:nvSpPr>
            <p:spPr>
              <a:xfrm>
                <a:off x="7725709" y="4082621"/>
                <a:ext cx="2675732" cy="9119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sz="2800" dirty="0"/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26718CF-38D7-1941-87D0-831B770D57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709" y="4082621"/>
                <a:ext cx="2675732" cy="911981"/>
              </a:xfrm>
              <a:prstGeom prst="rect">
                <a:avLst/>
              </a:prstGeom>
              <a:blipFill>
                <a:blip r:embed="rId3"/>
                <a:stretch>
                  <a:fillRect l="-2358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7D1D6C-7592-CA4E-AE71-18CBE998EEB5}"/>
                  </a:ext>
                </a:extLst>
              </p:cNvPr>
              <p:cNvSpPr txBox="1"/>
              <p:nvPr/>
            </p:nvSpPr>
            <p:spPr>
              <a:xfrm>
                <a:off x="1617744" y="1986000"/>
                <a:ext cx="4958217" cy="4850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f>
                            <m:f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f>
                            <m:f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f>
                            <m:f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f>
                            <m:f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f>
                            <m:f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f>
                            <m:f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f>
                            <m:f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f>
                            <m:f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GB" b="0" dirty="0"/>
                </a:br>
                <a:endParaRPr lang="en-GB" b="0" dirty="0"/>
              </a:p>
              <a:p>
                <a:endParaRPr lang="en-GB" b="0" dirty="0"/>
              </a:p>
              <a:p>
                <a:endParaRPr lang="en-GB" b="0" dirty="0"/>
              </a:p>
              <a:p>
                <a:endParaRPr lang="en-GB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7D1D6C-7592-CA4E-AE71-18CBE998E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744" y="1986000"/>
                <a:ext cx="4958217" cy="4850302"/>
              </a:xfrm>
              <a:prstGeom prst="rect">
                <a:avLst/>
              </a:prstGeom>
              <a:blipFill>
                <a:blip r:embed="rId4"/>
                <a:stretch>
                  <a:fillRect t="-10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404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24F91-8BAD-1942-8A61-71B32B7E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the Next Generation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0FCEBD-5980-B449-8854-7F053D7F9B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dirty="0"/>
                  <a:t>: expected no of infections in state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GB" dirty="0"/>
                  <a:t>from individual in state 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0FCEBD-5980-B449-8854-7F053D7F9B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41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43F4F3E-31A4-E44D-A1A4-95F91B2DD9A8}"/>
              </a:ext>
            </a:extLst>
          </p:cNvPr>
          <p:cNvSpPr txBox="1"/>
          <p:nvPr/>
        </p:nvSpPr>
        <p:spPr>
          <a:xfrm>
            <a:off x="3183948" y="6374979"/>
            <a:ext cx="936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a more mathematical treatment, see: </a:t>
            </a:r>
            <a:r>
              <a:rPr lang="en-GB" dirty="0" err="1"/>
              <a:t>Diekmann</a:t>
            </a:r>
            <a:r>
              <a:rPr lang="en-GB" dirty="0"/>
              <a:t> et al, J. R. Soc. Interface (2010) </a:t>
            </a:r>
            <a:r>
              <a:rPr lang="en-GB" b="1" dirty="0"/>
              <a:t>7</a:t>
            </a:r>
            <a:r>
              <a:rPr lang="en-GB" dirty="0"/>
              <a:t>, 873–885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16839C7-DF43-FE41-9874-E37010478F74}"/>
                  </a:ext>
                </a:extLst>
              </p:cNvPr>
              <p:cNvSpPr/>
              <p:nvPr/>
            </p:nvSpPr>
            <p:spPr>
              <a:xfrm>
                <a:off x="3012401" y="4387199"/>
                <a:ext cx="3526735" cy="6635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8AD8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i="1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16839C7-DF43-FE41-9874-E37010478F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401" y="4387199"/>
                <a:ext cx="3526735" cy="6635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>
            <a:extLst>
              <a:ext uri="{FF2B5EF4-FFF2-40B4-BE49-F238E27FC236}">
                <a16:creationId xmlns:a16="http://schemas.microsoft.com/office/drawing/2014/main" id="{D14F2AA1-A1B2-6842-A87A-A115040D6575}"/>
              </a:ext>
            </a:extLst>
          </p:cNvPr>
          <p:cNvSpPr/>
          <p:nvPr/>
        </p:nvSpPr>
        <p:spPr>
          <a:xfrm rot="16200000">
            <a:off x="4588574" y="4020426"/>
            <a:ext cx="211965" cy="2247717"/>
          </a:xfrm>
          <a:prstGeom prst="leftBrace">
            <a:avLst>
              <a:gd name="adj1" fmla="val 53226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02DC83A-B85E-BA40-B3FE-0BDAAF5FAB02}"/>
              </a:ext>
            </a:extLst>
          </p:cNvPr>
          <p:cNvSpPr/>
          <p:nvPr/>
        </p:nvSpPr>
        <p:spPr>
          <a:xfrm rot="16200000">
            <a:off x="6016041" y="4902075"/>
            <a:ext cx="211966" cy="509374"/>
          </a:xfrm>
          <a:prstGeom prst="leftBrace">
            <a:avLst>
              <a:gd name="adj1" fmla="val 53226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4639A-D966-154E-B0B0-26A206FD269A}"/>
              </a:ext>
            </a:extLst>
          </p:cNvPr>
          <p:cNvSpPr txBox="1"/>
          <p:nvPr/>
        </p:nvSpPr>
        <p:spPr>
          <a:xfrm>
            <a:off x="4135507" y="5301656"/>
            <a:ext cx="1469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New infected cows added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9AB3D9-9908-E740-93C0-27E422BF3922}"/>
              </a:ext>
            </a:extLst>
          </p:cNvPr>
          <p:cNvSpPr txBox="1"/>
          <p:nvPr/>
        </p:nvSpPr>
        <p:spPr>
          <a:xfrm>
            <a:off x="5564913" y="5298156"/>
            <a:ext cx="1469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Infected cows removed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F262DD-FB5E-EA4D-BA0B-05AD93458323}"/>
              </a:ext>
            </a:extLst>
          </p:cNvPr>
          <p:cNvGrpSpPr/>
          <p:nvPr/>
        </p:nvGrpSpPr>
        <p:grpSpPr>
          <a:xfrm>
            <a:off x="1002353" y="2492715"/>
            <a:ext cx="4923290" cy="1340631"/>
            <a:chOff x="1172710" y="2341791"/>
            <a:chExt cx="4923290" cy="134063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B83160-B1E6-204E-8C49-75CA403473F8}"/>
                </a:ext>
              </a:extLst>
            </p:cNvPr>
            <p:cNvGrpSpPr/>
            <p:nvPr/>
          </p:nvGrpSpPr>
          <p:grpSpPr>
            <a:xfrm>
              <a:off x="1463704" y="2582725"/>
              <a:ext cx="4322500" cy="894732"/>
              <a:chOff x="1463704" y="2582725"/>
              <a:chExt cx="4322500" cy="89473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2F0218-2AD5-824E-9965-C40242ED14AE}"/>
                  </a:ext>
                </a:extLst>
              </p:cNvPr>
              <p:cNvSpPr txBox="1"/>
              <p:nvPr/>
            </p:nvSpPr>
            <p:spPr>
              <a:xfrm>
                <a:off x="1463704" y="2582725"/>
                <a:ext cx="43225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Rate of transmission × time spent infectious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2012B23E-4CC5-C94B-8FCE-A673F0607FE5}"/>
                      </a:ext>
                    </a:extLst>
                  </p:cNvPr>
                  <p:cNvSpPr txBox="1"/>
                  <p:nvPr/>
                </p:nvSpPr>
                <p:spPr>
                  <a:xfrm>
                    <a:off x="2674716" y="2952057"/>
                    <a:ext cx="1731429" cy="52540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rgbClr val="0070C0"/>
                        </a:solidFill>
                      </a:rPr>
                      <a:t>Eg.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  <m:r>
                          <a:rPr lang="en-GB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GB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GB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oMath>
                    </a14:m>
                    <a:r>
                      <a:rPr lang="en-GB" b="1" dirty="0">
                        <a:solidFill>
                          <a:srgbClr val="0070C0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2012B23E-4CC5-C94B-8FCE-A673F0607F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4716" y="2952057"/>
                    <a:ext cx="1731429" cy="5254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899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BC8140D-0FF9-2E47-B569-B4EFA2CD0383}"/>
                </a:ext>
              </a:extLst>
            </p:cNvPr>
            <p:cNvSpPr/>
            <p:nvPr/>
          </p:nvSpPr>
          <p:spPr>
            <a:xfrm>
              <a:off x="1172710" y="2341791"/>
              <a:ext cx="4923290" cy="13406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515CE85-689F-044F-9D16-FC1F6339B8C7}"/>
              </a:ext>
            </a:extLst>
          </p:cNvPr>
          <p:cNvGrpSpPr/>
          <p:nvPr/>
        </p:nvGrpSpPr>
        <p:grpSpPr>
          <a:xfrm>
            <a:off x="6615672" y="2918315"/>
            <a:ext cx="5428157" cy="2051262"/>
            <a:chOff x="6249488" y="3199078"/>
            <a:chExt cx="5428157" cy="20512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70509AA-91BA-AD4F-B7C9-3A6BB1F2571C}"/>
                    </a:ext>
                  </a:extLst>
                </p:cNvPr>
                <p:cNvSpPr/>
                <p:nvPr/>
              </p:nvSpPr>
              <p:spPr>
                <a:xfrm>
                  <a:off x="6249488" y="3523136"/>
                  <a:ext cx="3030445" cy="17272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20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3200" b="0" i="1" smtClean="0">
                                            <a:solidFill>
                                              <a:srgbClr val="FF8AD8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3200" b="0" i="1" smtClean="0">
                                            <a:solidFill>
                                              <a:srgbClr val="FF8AD8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GB" sz="3200" b="0" i="1" smtClean="0">
                                            <a:solidFill>
                                              <a:srgbClr val="FF8AD8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3200" b="0" i="1" smtClean="0">
                                            <a:solidFill>
                                              <a:srgbClr val="1F78B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3200" b="0" i="1" smtClean="0">
                                            <a:solidFill>
                                              <a:srgbClr val="1F78B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GB" sz="3200" b="0" i="1" smtClean="0">
                                            <a:solidFill>
                                              <a:srgbClr val="1F78B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3200" b="0" i="1" smtClean="0">
                                            <a:solidFill>
                                              <a:srgbClr val="FF8AD8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3200" b="0" i="1" smtClean="0">
                                            <a:solidFill>
                                              <a:srgbClr val="FF8AD8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GB" sz="3200" b="0" i="1" smtClean="0">
                                            <a:solidFill>
                                              <a:srgbClr val="FF8AD8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3200" b="0" i="1" smtClean="0">
                                            <a:solidFill>
                                              <a:srgbClr val="1F78B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3200" b="0" i="1" smtClean="0">
                                            <a:solidFill>
                                              <a:srgbClr val="1F78B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GB" sz="3200" b="0" i="1" smtClean="0">
                                            <a:solidFill>
                                              <a:srgbClr val="1F78B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3200" b="0" i="1" smtClean="0">
                                            <a:solidFill>
                                              <a:srgbClr val="FF8AD8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3200" b="0" i="1" smtClean="0">
                                            <a:solidFill>
                                              <a:srgbClr val="FF8AD8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GB" sz="3200" b="0" i="1" smtClean="0">
                                            <a:solidFill>
                                              <a:srgbClr val="FF8AD8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3200" b="0" i="1" smtClean="0">
                                            <a:solidFill>
                                              <a:srgbClr val="1F78B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3200" b="0" i="1" smtClean="0">
                                            <a:solidFill>
                                              <a:srgbClr val="1F78B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GB" sz="3200" b="0" i="1" smtClean="0">
                                            <a:solidFill>
                                              <a:srgbClr val="1F78B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sz="3200" b="0" i="1" smtClean="0">
                                        <a:solidFill>
                                          <a:srgbClr val="1F78B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3200" b="0" i="1" smtClean="0">
                                            <a:solidFill>
                                              <a:srgbClr val="FF8AD8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3200" b="0" i="1" smtClean="0">
                                            <a:solidFill>
                                              <a:srgbClr val="FF8AD8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GB" sz="3200" b="0" i="1" smtClean="0">
                                            <a:solidFill>
                                              <a:srgbClr val="FF8AD8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3200" b="0" i="1" smtClean="0">
                                            <a:solidFill>
                                              <a:srgbClr val="1F78B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3200" b="0" i="1" smtClean="0">
                                            <a:solidFill>
                                              <a:srgbClr val="1F78B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GB" sz="3200" b="0" i="1" smtClean="0">
                                            <a:solidFill>
                                              <a:srgbClr val="1F78B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GB" sz="3200" dirty="0"/>
                    <a:t> </a:t>
                  </a: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70509AA-91BA-AD4F-B7C9-3A6BB1F257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9488" y="3523136"/>
                  <a:ext cx="3030445" cy="1727204"/>
                </a:xfrm>
                <a:prstGeom prst="rect">
                  <a:avLst/>
                </a:prstGeom>
                <a:blipFill>
                  <a:blip r:embed="rId6"/>
                  <a:stretch>
                    <a:fillRect l="-1250" b="-146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667797-0D58-A34C-80A0-FEE982C857D3}"/>
                </a:ext>
              </a:extLst>
            </p:cNvPr>
            <p:cNvSpPr txBox="1"/>
            <p:nvPr/>
          </p:nvSpPr>
          <p:spPr>
            <a:xfrm>
              <a:off x="9279933" y="3199078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FF8AD8"/>
                  </a:solidFill>
                </a:rPr>
                <a:t>Rate of transmission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90E63D-A4E4-364B-8D5C-4130ABF12CF0}"/>
                </a:ext>
              </a:extLst>
            </p:cNvPr>
            <p:cNvSpPr txBox="1"/>
            <p:nvPr/>
          </p:nvSpPr>
          <p:spPr>
            <a:xfrm>
              <a:off x="9362486" y="4355199"/>
              <a:ext cx="2315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1F78B4"/>
                  </a:solidFill>
                </a:rPr>
                <a:t>Time spent infectious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057D53E-0C87-894F-A05D-3C83F4AAF2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9246" y="3429000"/>
              <a:ext cx="404735" cy="404346"/>
            </a:xfrm>
            <a:prstGeom prst="straightConnector1">
              <a:avLst/>
            </a:prstGeom>
            <a:ln w="28575">
              <a:solidFill>
                <a:srgbClr val="FF8AD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CFCE001-9C94-3E4D-A7C8-EFC9D1C525C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8733144" y="4225073"/>
              <a:ext cx="629342" cy="31479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89015F9-C8C2-A344-87CB-97CE61B9F5D4}"/>
                  </a:ext>
                </a:extLst>
              </p:cNvPr>
              <p:cNvSpPr/>
              <p:nvPr/>
            </p:nvSpPr>
            <p:spPr>
              <a:xfrm>
                <a:off x="680316" y="4387199"/>
                <a:ext cx="2247717" cy="6778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sz="2000" dirty="0"/>
                  <a:t> </a:t>
                </a: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89015F9-C8C2-A344-87CB-97CE61B9F5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16" y="4387199"/>
                <a:ext cx="2247717" cy="677814"/>
              </a:xfrm>
              <a:prstGeom prst="rect">
                <a:avLst/>
              </a:prstGeom>
              <a:blipFill>
                <a:blip r:embed="rId7"/>
                <a:stretch>
                  <a:fillRect l="-1124" b="-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53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72F5-373B-184E-9D8F-922B228F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4A00E-0A09-744B-9312-8F1125460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Structured models reflect variation within population</a:t>
            </a:r>
          </a:p>
          <a:p>
            <a:r>
              <a:rPr lang="en-GB" dirty="0"/>
              <a:t>We can summarise transmission between groups using the next generation matrix</a:t>
            </a:r>
          </a:p>
          <a:p>
            <a:r>
              <a:rPr lang="en-GB" dirty="0"/>
              <a:t>R</a:t>
            </a:r>
            <a:r>
              <a:rPr lang="en-GB" baseline="-25000" dirty="0"/>
              <a:t>0 </a:t>
            </a:r>
            <a:r>
              <a:rPr lang="en-GB" dirty="0"/>
              <a:t>for the whole population is its maximum eigenvalue</a:t>
            </a:r>
          </a:p>
          <a:p>
            <a:r>
              <a:rPr lang="en-GB" dirty="0"/>
              <a:t>We can link next generation matrices and parameters in a differential equation model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774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A639-5317-E345-862A-EDFF10E6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BB8697-4F78-BA4F-81AC-011B83EBA045}"/>
                  </a:ext>
                </a:extLst>
              </p:cNvPr>
              <p:cNvSpPr txBox="1"/>
              <p:nvPr/>
            </p:nvSpPr>
            <p:spPr>
              <a:xfrm>
                <a:off x="2593721" y="2390874"/>
                <a:ext cx="1441677" cy="1403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GB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BB8697-4F78-BA4F-81AC-011B83EBA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721" y="2390874"/>
                <a:ext cx="1441677" cy="1403974"/>
              </a:xfrm>
              <a:prstGeom prst="rect">
                <a:avLst/>
              </a:prstGeom>
              <a:blipFill>
                <a:blip r:embed="rId2"/>
                <a:stretch>
                  <a:fillRect l="-4386" t="-893" b="-17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3F6B4C-2C54-6C42-9A68-7108C3F11B6B}"/>
                  </a:ext>
                </a:extLst>
              </p:cNvPr>
              <p:cNvSpPr txBox="1"/>
              <p:nvPr/>
            </p:nvSpPr>
            <p:spPr>
              <a:xfrm>
                <a:off x="6753574" y="2377794"/>
                <a:ext cx="3570080" cy="1404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3F6B4C-2C54-6C42-9A68-7108C3F11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574" y="2377794"/>
                <a:ext cx="3570080" cy="1404680"/>
              </a:xfrm>
              <a:prstGeom prst="rect">
                <a:avLst/>
              </a:prstGeom>
              <a:blipFill>
                <a:blip r:embed="rId3"/>
                <a:stretch>
                  <a:fillRect l="-5319" b="-26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5E95647-EC5E-C842-A8E9-AC0B850A2604}"/>
              </a:ext>
            </a:extLst>
          </p:cNvPr>
          <p:cNvSpPr txBox="1"/>
          <p:nvPr/>
        </p:nvSpPr>
        <p:spPr>
          <a:xfrm>
            <a:off x="976806" y="1751988"/>
            <a:ext cx="4347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Helvetica" pitchFamily="2" charset="0"/>
              </a:rPr>
              <a:t>Vector: </a:t>
            </a:r>
            <a:r>
              <a:rPr lang="en-GB" sz="2000" dirty="0">
                <a:latin typeface="Helvetica" pitchFamily="2" charset="0"/>
              </a:rPr>
              <a:t>each entry represents a trait.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DF7A4-E89A-E242-B970-BA78D14FA814}"/>
              </a:ext>
            </a:extLst>
          </p:cNvPr>
          <p:cNvSpPr txBox="1"/>
          <p:nvPr/>
        </p:nvSpPr>
        <p:spPr>
          <a:xfrm>
            <a:off x="6117236" y="1690688"/>
            <a:ext cx="4347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Matrix: </a:t>
            </a:r>
            <a:r>
              <a:rPr lang="en-GB" sz="2000" dirty="0"/>
              <a:t>interactions between variables. </a:t>
            </a:r>
            <a:endParaRPr lang="en-GB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4F049B-7B8A-B04C-8D5E-A8E476C61CE8}"/>
              </a:ext>
            </a:extLst>
          </p:cNvPr>
          <p:cNvSpPr txBox="1"/>
          <p:nvPr/>
        </p:nvSpPr>
        <p:spPr>
          <a:xfrm>
            <a:off x="906189" y="4072388"/>
            <a:ext cx="468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" pitchFamily="2" charset="0"/>
              </a:rPr>
              <a:t>Infected populations: 2 cows, 5 badgers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080B13-DF9C-584F-8783-6BA4B55B6B9C}"/>
                  </a:ext>
                </a:extLst>
              </p:cNvPr>
              <p:cNvSpPr txBox="1"/>
              <p:nvPr/>
            </p:nvSpPr>
            <p:spPr>
              <a:xfrm>
                <a:off x="866015" y="4903926"/>
                <a:ext cx="1133131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080B13-DF9C-584F-8783-6BA4B55B6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15" y="4903926"/>
                <a:ext cx="1133131" cy="615810"/>
              </a:xfrm>
              <a:prstGeom prst="rect">
                <a:avLst/>
              </a:prstGeom>
              <a:blipFill>
                <a:blip r:embed="rId4"/>
                <a:stretch>
                  <a:fillRect l="-555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1C3CF0-F16E-3543-A941-46D6FFA0D8EA}"/>
                  </a:ext>
                </a:extLst>
              </p:cNvPr>
              <p:cNvSpPr txBox="1"/>
              <p:nvPr/>
            </p:nvSpPr>
            <p:spPr>
              <a:xfrm>
                <a:off x="9170856" y="4918872"/>
                <a:ext cx="2587055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.94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0.049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1C3CF0-F16E-3543-A941-46D6FFA0D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856" y="4918872"/>
                <a:ext cx="2587055" cy="615810"/>
              </a:xfrm>
              <a:prstGeom prst="rect">
                <a:avLst/>
              </a:prstGeom>
              <a:blipFill>
                <a:blip r:embed="rId5"/>
                <a:stretch>
                  <a:fillRect l="-1951" b="-1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601500E6-3668-394A-8C61-4347D4EB5372}"/>
              </a:ext>
            </a:extLst>
          </p:cNvPr>
          <p:cNvGraphicFramePr>
            <a:graphicFrameLocks/>
          </p:cNvGraphicFramePr>
          <p:nvPr/>
        </p:nvGraphicFramePr>
        <p:xfrm>
          <a:off x="5591007" y="4353497"/>
          <a:ext cx="3202940" cy="14833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705210223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3425610495"/>
                    </a:ext>
                  </a:extLst>
                </a:gridCol>
                <a:gridCol w="728980">
                  <a:extLst>
                    <a:ext uri="{9D8B030D-6E8A-4147-A177-3AD203B41FA5}">
                      <a16:colId xmlns:a16="http://schemas.microsoft.com/office/drawing/2014/main" val="3407713469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578783820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GB" dirty="0">
                        <a:latin typeface="Helvetica" pitchFamily="2" charset="0"/>
                      </a:endParaRPr>
                    </a:p>
                  </a:txBody>
                  <a:tcP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Helvetica" pitchFamily="2" charset="0"/>
                        </a:rPr>
                        <a:t>FROM</a:t>
                      </a:r>
                      <a:endParaRPr lang="en-GB" b="1" dirty="0">
                        <a:latin typeface="Helvetica" pitchFamily="2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228423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latin typeface="Helvetica" pitchFamily="2" charset="0"/>
                        </a:rPr>
                        <a:t>Cow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latin typeface="Helvetica" pitchFamily="2" charset="0"/>
                        </a:rPr>
                        <a:t>Badger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6594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Helvetica" pitchFamily="2" charset="0"/>
                        </a:rPr>
                        <a:t>TO</a:t>
                      </a:r>
                      <a:endParaRPr lang="en-GB" b="1" dirty="0">
                        <a:latin typeface="Helvetica" pitchFamily="2" charset="0"/>
                      </a:endParaRPr>
                    </a:p>
                  </a:txBody>
                  <a:tcPr vert="vert27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latin typeface="Helvetica" pitchFamily="2" charset="0"/>
                        </a:rPr>
                        <a:t>Cow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Helvetica" pitchFamily="2" charset="0"/>
                        </a:rP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Helvetica" pitchFamily="2" charset="0"/>
                        </a:rPr>
                        <a:t>0.049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3456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latin typeface="Helvetica" pitchFamily="2" charset="0"/>
                        </a:rPr>
                        <a:t>Badger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Helvetica" pitchFamily="2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Helvetica" pitchFamily="2" charset="0"/>
                        </a:rPr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020737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51DB5C-D477-ED49-B291-10BDE3ED6BD9}"/>
              </a:ext>
            </a:extLst>
          </p:cNvPr>
          <p:cNvCxnSpPr/>
          <p:nvPr/>
        </p:nvCxnSpPr>
        <p:spPr>
          <a:xfrm flipH="1">
            <a:off x="2338982" y="4903926"/>
            <a:ext cx="876056" cy="17630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1000119-8359-F343-9E14-25C0E444C31C}"/>
              </a:ext>
            </a:extLst>
          </p:cNvPr>
          <p:cNvSpPr txBox="1"/>
          <p:nvPr/>
        </p:nvSpPr>
        <p:spPr>
          <a:xfrm>
            <a:off x="3291239" y="4719260"/>
            <a:ext cx="183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Helvetica" pitchFamily="2" charset="0"/>
              </a:rPr>
              <a:t>Entry 1: cow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73C5A8-8801-1F43-9E3C-1C783FCD23B2}"/>
              </a:ext>
            </a:extLst>
          </p:cNvPr>
          <p:cNvCxnSpPr>
            <a:cxnSpLocks/>
          </p:cNvCxnSpPr>
          <p:nvPr/>
        </p:nvCxnSpPr>
        <p:spPr>
          <a:xfrm flipH="1" flipV="1">
            <a:off x="2338982" y="5381078"/>
            <a:ext cx="883007" cy="11466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4D93F56-B5AA-CA45-B919-25D481CCDB61}"/>
              </a:ext>
            </a:extLst>
          </p:cNvPr>
          <p:cNvSpPr txBox="1"/>
          <p:nvPr/>
        </p:nvSpPr>
        <p:spPr>
          <a:xfrm>
            <a:off x="3298188" y="5311080"/>
            <a:ext cx="22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latin typeface="Helvetica" pitchFamily="2" charset="0"/>
              </a:rPr>
              <a:t>Entry 2: badger</a:t>
            </a:r>
          </a:p>
        </p:txBody>
      </p:sp>
    </p:spTree>
    <p:extLst>
      <p:ext uri="{BB962C8B-B14F-4D97-AF65-F5344CB8AC3E}">
        <p14:creationId xmlns:p14="http://schemas.microsoft.com/office/powerpoint/2010/main" val="60495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9461E-5A36-6D4C-A08F-0EC5251A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 and matrix operations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9B5C3-771D-B54E-81D2-10533BFBCC0B}"/>
              </a:ext>
            </a:extLst>
          </p:cNvPr>
          <p:cNvSpPr txBox="1"/>
          <p:nvPr/>
        </p:nvSpPr>
        <p:spPr>
          <a:xfrm>
            <a:off x="691662" y="173329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Add/subtract element-by-element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5ED06A-B94C-1645-B33B-9C89B6DF623C}"/>
              </a:ext>
            </a:extLst>
          </p:cNvPr>
          <p:cNvSpPr txBox="1"/>
          <p:nvPr/>
        </p:nvSpPr>
        <p:spPr>
          <a:xfrm>
            <a:off x="5609918" y="3726369"/>
            <a:ext cx="5138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Multiplication more complex…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EEAE18-5DC6-6346-BBF4-0D76200710A8}"/>
              </a:ext>
            </a:extLst>
          </p:cNvPr>
          <p:cNvGrpSpPr/>
          <p:nvPr/>
        </p:nvGrpSpPr>
        <p:grpSpPr>
          <a:xfrm>
            <a:off x="1173633" y="2586907"/>
            <a:ext cx="3492366" cy="1053109"/>
            <a:chOff x="857109" y="3103123"/>
            <a:chExt cx="3492366" cy="10531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34DF835-5277-3B44-8BD6-E36ACC910130}"/>
                    </a:ext>
                  </a:extLst>
                </p:cNvPr>
                <p:cNvSpPr txBox="1"/>
                <p:nvPr/>
              </p:nvSpPr>
              <p:spPr>
                <a:xfrm>
                  <a:off x="857109" y="3103123"/>
                  <a:ext cx="3492366" cy="10531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GB" dirty="0"/>
                    <a:t> +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GB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GB" dirty="0"/>
                    <a:t> =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GB" dirty="0"/>
                    <a:t> 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34DF835-5277-3B44-8BD6-E36ACC9101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109" y="3103123"/>
                  <a:ext cx="3492366" cy="1053109"/>
                </a:xfrm>
                <a:prstGeom prst="rect">
                  <a:avLst/>
                </a:prstGeom>
                <a:blipFill>
                  <a:blip r:embed="rId2"/>
                  <a:stretch>
                    <a:fillRect l="-1812" t="-1205" b="-2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318B91F-C583-F14E-A5B4-26E73CE7B41B}"/>
                </a:ext>
              </a:extLst>
            </p:cNvPr>
            <p:cNvCxnSpPr>
              <a:cxnSpLocks/>
            </p:cNvCxnSpPr>
            <p:nvPr/>
          </p:nvCxnSpPr>
          <p:spPr>
            <a:xfrm>
              <a:off x="2071952" y="3261096"/>
              <a:ext cx="53134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E6BD89A-50C8-B14D-B578-95CEB1D12174}"/>
                </a:ext>
              </a:extLst>
            </p:cNvPr>
            <p:cNvCxnSpPr>
              <a:cxnSpLocks/>
            </p:cNvCxnSpPr>
            <p:nvPr/>
          </p:nvCxnSpPr>
          <p:spPr>
            <a:xfrm>
              <a:off x="2071952" y="3487636"/>
              <a:ext cx="53134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B9A67E6-7260-FA45-886D-ECF736AD4320}"/>
                </a:ext>
              </a:extLst>
            </p:cNvPr>
            <p:cNvCxnSpPr>
              <a:cxnSpLocks/>
            </p:cNvCxnSpPr>
            <p:nvPr/>
          </p:nvCxnSpPr>
          <p:spPr>
            <a:xfrm>
              <a:off x="2071952" y="4047809"/>
              <a:ext cx="53134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012FF-1D7F-C946-BA77-CD0EB7FD373F}"/>
              </a:ext>
            </a:extLst>
          </p:cNvPr>
          <p:cNvGrpSpPr/>
          <p:nvPr/>
        </p:nvGrpSpPr>
        <p:grpSpPr>
          <a:xfrm>
            <a:off x="5057790" y="4467664"/>
            <a:ext cx="6837513" cy="1663968"/>
            <a:chOff x="5138220" y="2599922"/>
            <a:chExt cx="6837513" cy="16639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E71A83B-8AD9-5E40-A9BF-9518B3044978}"/>
                    </a:ext>
                  </a:extLst>
                </p:cNvPr>
                <p:cNvSpPr/>
                <p:nvPr/>
              </p:nvSpPr>
              <p:spPr>
                <a:xfrm>
                  <a:off x="5138220" y="3103123"/>
                  <a:ext cx="6837513" cy="11607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GB" b="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GB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GB" dirty="0"/>
                    <a:t> =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GB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GB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GB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GB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+…+</m:t>
                                    </m:r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E71A83B-8AD9-5E40-A9BF-9518B30449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8220" y="3103123"/>
                  <a:ext cx="6837513" cy="1160767"/>
                </a:xfrm>
                <a:prstGeom prst="rect">
                  <a:avLst/>
                </a:prstGeom>
                <a:blipFill>
                  <a:blip r:embed="rId3"/>
                  <a:stretch>
                    <a:fillRect l="-185" b="-2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31520BB5-C70F-D94D-A21E-05477A87C2D6}"/>
                </a:ext>
              </a:extLst>
            </p:cNvPr>
            <p:cNvSpPr/>
            <p:nvPr/>
          </p:nvSpPr>
          <p:spPr>
            <a:xfrm>
              <a:off x="7660090" y="3017576"/>
              <a:ext cx="584617" cy="961783"/>
            </a:xfrm>
            <a:custGeom>
              <a:avLst/>
              <a:gdLst>
                <a:gd name="connsiteX0" fmla="*/ 0 w 584617"/>
                <a:gd name="connsiteY0" fmla="*/ 152314 h 961783"/>
                <a:gd name="connsiteX1" fmla="*/ 149902 w 584617"/>
                <a:gd name="connsiteY1" fmla="*/ 17403 h 961783"/>
                <a:gd name="connsiteX2" fmla="*/ 344774 w 584617"/>
                <a:gd name="connsiteY2" fmla="*/ 107344 h 961783"/>
                <a:gd name="connsiteX3" fmla="*/ 584617 w 584617"/>
                <a:gd name="connsiteY3" fmla="*/ 961783 h 961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4617" h="961783">
                  <a:moveTo>
                    <a:pt x="0" y="152314"/>
                  </a:moveTo>
                  <a:cubicBezTo>
                    <a:pt x="46220" y="88606"/>
                    <a:pt x="92440" y="24898"/>
                    <a:pt x="149902" y="17403"/>
                  </a:cubicBezTo>
                  <a:cubicBezTo>
                    <a:pt x="207364" y="9908"/>
                    <a:pt x="272321" y="-50053"/>
                    <a:pt x="344774" y="107344"/>
                  </a:cubicBezTo>
                  <a:cubicBezTo>
                    <a:pt x="417227" y="264741"/>
                    <a:pt x="500922" y="613262"/>
                    <a:pt x="584617" y="96178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5D04874-AA2F-2446-AB55-20BF011814A9}"/>
                </a:ext>
              </a:extLst>
            </p:cNvPr>
            <p:cNvSpPr/>
            <p:nvPr/>
          </p:nvSpPr>
          <p:spPr>
            <a:xfrm>
              <a:off x="6715710" y="2825116"/>
              <a:ext cx="1543987" cy="674558"/>
            </a:xfrm>
            <a:custGeom>
              <a:avLst/>
              <a:gdLst>
                <a:gd name="connsiteX0" fmla="*/ 0 w 1543987"/>
                <a:gd name="connsiteY0" fmla="*/ 359764 h 674558"/>
                <a:gd name="connsiteX1" fmla="*/ 239843 w 1543987"/>
                <a:gd name="connsiteY1" fmla="*/ 119922 h 674558"/>
                <a:gd name="connsiteX2" fmla="*/ 629587 w 1543987"/>
                <a:gd name="connsiteY2" fmla="*/ 0 h 674558"/>
                <a:gd name="connsiteX3" fmla="*/ 1289154 w 1543987"/>
                <a:gd name="connsiteY3" fmla="*/ 119922 h 674558"/>
                <a:gd name="connsiteX4" fmla="*/ 1543987 w 1543987"/>
                <a:gd name="connsiteY4" fmla="*/ 674558 h 67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3987" h="674558">
                  <a:moveTo>
                    <a:pt x="0" y="359764"/>
                  </a:moveTo>
                  <a:cubicBezTo>
                    <a:pt x="67456" y="269823"/>
                    <a:pt x="134912" y="179883"/>
                    <a:pt x="239843" y="119922"/>
                  </a:cubicBezTo>
                  <a:cubicBezTo>
                    <a:pt x="344774" y="59961"/>
                    <a:pt x="454702" y="0"/>
                    <a:pt x="629587" y="0"/>
                  </a:cubicBezTo>
                  <a:cubicBezTo>
                    <a:pt x="804472" y="0"/>
                    <a:pt x="1136754" y="7496"/>
                    <a:pt x="1289154" y="119922"/>
                  </a:cubicBezTo>
                  <a:cubicBezTo>
                    <a:pt x="1441554" y="232348"/>
                    <a:pt x="1492770" y="453453"/>
                    <a:pt x="1543987" y="67455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8BD9506-5698-504E-922D-1E347727E735}"/>
                </a:ext>
              </a:extLst>
            </p:cNvPr>
            <p:cNvSpPr/>
            <p:nvPr/>
          </p:nvSpPr>
          <p:spPr>
            <a:xfrm>
              <a:off x="6161074" y="2599922"/>
              <a:ext cx="2203554" cy="599949"/>
            </a:xfrm>
            <a:custGeom>
              <a:avLst/>
              <a:gdLst>
                <a:gd name="connsiteX0" fmla="*/ 0 w 2203554"/>
                <a:gd name="connsiteY0" fmla="*/ 539988 h 599949"/>
                <a:gd name="connsiteX1" fmla="*/ 209862 w 2203554"/>
                <a:gd name="connsiteY1" fmla="*/ 135253 h 599949"/>
                <a:gd name="connsiteX2" fmla="*/ 914400 w 2203554"/>
                <a:gd name="connsiteY2" fmla="*/ 342 h 599949"/>
                <a:gd name="connsiteX3" fmla="*/ 1813810 w 2203554"/>
                <a:gd name="connsiteY3" fmla="*/ 165234 h 599949"/>
                <a:gd name="connsiteX4" fmla="*/ 2203554 w 2203554"/>
                <a:gd name="connsiteY4" fmla="*/ 599949 h 5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3554" h="599949">
                  <a:moveTo>
                    <a:pt x="0" y="539988"/>
                  </a:moveTo>
                  <a:cubicBezTo>
                    <a:pt x="28731" y="382591"/>
                    <a:pt x="57462" y="225194"/>
                    <a:pt x="209862" y="135253"/>
                  </a:cubicBezTo>
                  <a:cubicBezTo>
                    <a:pt x="362262" y="45312"/>
                    <a:pt x="647075" y="-4655"/>
                    <a:pt x="914400" y="342"/>
                  </a:cubicBezTo>
                  <a:cubicBezTo>
                    <a:pt x="1181725" y="5339"/>
                    <a:pt x="1598951" y="65300"/>
                    <a:pt x="1813810" y="165234"/>
                  </a:cubicBezTo>
                  <a:cubicBezTo>
                    <a:pt x="2028669" y="265168"/>
                    <a:pt x="2116111" y="432558"/>
                    <a:pt x="2203554" y="5999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15673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4C1B-E30B-B04A-8161-AB69C064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generation matrix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61DB35-9403-5F42-8FD7-0D369BC363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baseline="-25000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dirty="0"/>
                  <a:t>: </a:t>
                </a:r>
                <a:r>
                  <a:rPr lang="en-GB" b="1" dirty="0"/>
                  <a:t>expected</a:t>
                </a:r>
                <a:r>
                  <a:rPr lang="en-GB" dirty="0"/>
                  <a:t> no of infections in state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GB" dirty="0"/>
                  <a:t> from individual in state 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</a:p>
              <a:p>
                <a:r>
                  <a:rPr lang="en-GB" dirty="0"/>
                  <a:t>Multiply our vector of infected populations by K to get next generation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61DB35-9403-5F42-8FD7-0D369BC36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B1384A-8DB5-B049-9EB6-487FE69EE631}"/>
                  </a:ext>
                </a:extLst>
              </p:cNvPr>
              <p:cNvSpPr txBox="1"/>
              <p:nvPr/>
            </p:nvSpPr>
            <p:spPr>
              <a:xfrm>
                <a:off x="5526677" y="3285527"/>
                <a:ext cx="1138645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B1384A-8DB5-B049-9EB6-487FE69EE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677" y="3285527"/>
                <a:ext cx="1138645" cy="615810"/>
              </a:xfrm>
              <a:prstGeom prst="rect">
                <a:avLst/>
              </a:prstGeom>
              <a:blipFill>
                <a:blip r:embed="rId3"/>
                <a:stretch>
                  <a:fillRect l="-7692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03C5D30-19AC-0541-9048-D827B69C0A74}"/>
              </a:ext>
            </a:extLst>
          </p:cNvPr>
          <p:cNvSpPr txBox="1"/>
          <p:nvPr/>
        </p:nvSpPr>
        <p:spPr>
          <a:xfrm>
            <a:off x="1628814" y="4624124"/>
            <a:ext cx="89343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Cows infected</a:t>
            </a:r>
            <a:r>
              <a:rPr lang="en-GB" sz="2400" dirty="0"/>
              <a:t>: 0.94 × </a:t>
            </a:r>
            <a:r>
              <a:rPr lang="en-GB" sz="2400" dirty="0">
                <a:solidFill>
                  <a:srgbClr val="0070C0"/>
                </a:solidFill>
              </a:rPr>
              <a:t>2 cows </a:t>
            </a:r>
            <a:r>
              <a:rPr lang="en-GB" sz="2400" dirty="0"/>
              <a:t>+ 0.049 × </a:t>
            </a:r>
            <a:r>
              <a:rPr lang="en-GB" sz="2400" dirty="0">
                <a:solidFill>
                  <a:srgbClr val="00B050"/>
                </a:solidFill>
              </a:rPr>
              <a:t>5 badgers </a:t>
            </a:r>
            <a:r>
              <a:rPr lang="en-GB" sz="2400" dirty="0"/>
              <a:t>≈ </a:t>
            </a:r>
            <a:r>
              <a:rPr lang="en-GB" sz="2400" dirty="0">
                <a:solidFill>
                  <a:srgbClr val="0070C0"/>
                </a:solidFill>
              </a:rPr>
              <a:t>2.13 new cows   </a:t>
            </a:r>
          </a:p>
          <a:p>
            <a:r>
              <a:rPr lang="en-GB" sz="2400" dirty="0">
                <a:solidFill>
                  <a:srgbClr val="00B050"/>
                </a:solidFill>
              </a:rPr>
              <a:t>Badgers infected</a:t>
            </a:r>
            <a:r>
              <a:rPr lang="en-GB" sz="2400" dirty="0"/>
              <a:t>: 0.5 × </a:t>
            </a:r>
            <a:r>
              <a:rPr lang="en-GB" sz="2400" dirty="0">
                <a:solidFill>
                  <a:srgbClr val="0070C0"/>
                </a:solidFill>
              </a:rPr>
              <a:t>2 cows </a:t>
            </a:r>
            <a:r>
              <a:rPr lang="en-GB" sz="2400" dirty="0"/>
              <a:t>+ 0.9 × </a:t>
            </a:r>
            <a:r>
              <a:rPr lang="en-GB" sz="2400" dirty="0">
                <a:solidFill>
                  <a:srgbClr val="00B050"/>
                </a:solidFill>
              </a:rPr>
              <a:t>5 badgers </a:t>
            </a:r>
            <a:r>
              <a:rPr lang="en-GB" sz="2400" dirty="0"/>
              <a:t>≈ </a:t>
            </a:r>
            <a:r>
              <a:rPr lang="en-GB" sz="2400" dirty="0">
                <a:solidFill>
                  <a:srgbClr val="00B050"/>
                </a:solidFill>
              </a:rPr>
              <a:t>5.5 new badgers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313893-3747-5149-9724-AD56D9162999}"/>
                  </a:ext>
                </a:extLst>
              </p:cNvPr>
              <p:cNvSpPr txBox="1"/>
              <p:nvPr/>
            </p:nvSpPr>
            <p:spPr>
              <a:xfrm>
                <a:off x="7716033" y="3285527"/>
                <a:ext cx="3038332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GB" sz="2400" b="0" dirty="0">
                    <a:latin typeface="Helvetica" pitchFamily="2" charset="0"/>
                  </a:rPr>
                  <a:t>New</a:t>
                </a:r>
                <a:r>
                  <a:rPr lang="en-GB" sz="2400" b="0" dirty="0"/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.13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313893-3747-5149-9724-AD56D9162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033" y="3285527"/>
                <a:ext cx="3038332" cy="615810"/>
              </a:xfrm>
              <a:prstGeom prst="rect">
                <a:avLst/>
              </a:prstGeom>
              <a:blipFill>
                <a:blip r:embed="rId4"/>
                <a:stretch>
                  <a:fillRect l="-5417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B06F89-184C-A144-A596-A0E440A6A26F}"/>
                  </a:ext>
                </a:extLst>
              </p:cNvPr>
              <p:cNvSpPr txBox="1"/>
              <p:nvPr/>
            </p:nvSpPr>
            <p:spPr>
              <a:xfrm>
                <a:off x="1888911" y="3285527"/>
                <a:ext cx="2587055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.94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0.049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B06F89-184C-A144-A596-A0E440A6A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911" y="3285527"/>
                <a:ext cx="2587055" cy="615810"/>
              </a:xfrm>
              <a:prstGeom prst="rect">
                <a:avLst/>
              </a:prstGeom>
              <a:blipFill>
                <a:blip r:embed="rId5"/>
                <a:stretch>
                  <a:fillRect l="-3431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76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1F74-1C84-8341-A357-76536793D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generation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32F121-455D-154B-96FC-8B36836862FD}"/>
                  </a:ext>
                </a:extLst>
              </p:cNvPr>
              <p:cNvSpPr txBox="1"/>
              <p:nvPr/>
            </p:nvSpPr>
            <p:spPr>
              <a:xfrm>
                <a:off x="1179354" y="2894121"/>
                <a:ext cx="10278135" cy="666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latin typeface="Helvetica" pitchFamily="2" charset="0"/>
                  </a:rPr>
                  <a:t>Average no infected per individual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2000" b="0" i="0" smtClean="0">
                            <a:solidFill>
                              <a:srgbClr val="0070C0"/>
                            </a:solidFill>
                            <a:latin typeface="Helvetica" pitchFamily="2" charset="0"/>
                          </a:rPr>
                          <m:t>new</m:t>
                        </m:r>
                        <m:r>
                          <m:rPr>
                            <m:nor/>
                          </m:rPr>
                          <a:rPr lang="en-GB" sz="2000" b="0" i="0" smtClean="0">
                            <a:solidFill>
                              <a:srgbClr val="0070C0"/>
                            </a:solidFill>
                            <a:latin typeface="Helvetica" pitchFamily="2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2000" b="0" i="0" smtClean="0">
                            <a:solidFill>
                              <a:srgbClr val="0070C0"/>
                            </a:solidFill>
                            <a:latin typeface="Helvetica" pitchFamily="2" charset="0"/>
                          </a:rPr>
                          <m:t>infected</m:t>
                        </m:r>
                        <m:r>
                          <m:rPr>
                            <m:nor/>
                          </m:rPr>
                          <a:rPr lang="en-GB" sz="2000" b="0" i="0" smtClean="0">
                            <a:solidFill>
                              <a:srgbClr val="0070C0"/>
                            </a:solidFill>
                            <a:latin typeface="Helvetica" pitchFamily="2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2000" b="0" i="0" smtClean="0">
                            <a:solidFill>
                              <a:srgbClr val="0070C0"/>
                            </a:solidFill>
                            <a:latin typeface="Helvetica" pitchFamily="2" charset="0"/>
                          </a:rPr>
                          <m:t>cows</m:t>
                        </m:r>
                        <m:r>
                          <m:rPr>
                            <m:nor/>
                          </m:rPr>
                          <a:rPr lang="en-GB" sz="2000" b="0" i="0" smtClean="0">
                            <a:solidFill>
                              <a:srgbClr val="0070C0"/>
                            </a:solidFill>
                            <a:latin typeface="Helvetica" pitchFamily="2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GB" sz="2000" b="0" i="0" smtClean="0">
                            <a:solidFill>
                              <a:srgbClr val="00B050"/>
                            </a:solidFill>
                            <a:latin typeface="Helvetica" pitchFamily="2" charset="0"/>
                          </a:rPr>
                          <m:t>new</m:t>
                        </m:r>
                        <m:r>
                          <m:rPr>
                            <m:nor/>
                          </m:rPr>
                          <a:rPr lang="en-GB" sz="2000" b="0" i="0" smtClean="0">
                            <a:solidFill>
                              <a:srgbClr val="00B050"/>
                            </a:solidFill>
                            <a:latin typeface="Helvetica" pitchFamily="2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2000" b="0" i="0" smtClean="0">
                            <a:solidFill>
                              <a:srgbClr val="00B050"/>
                            </a:solidFill>
                            <a:latin typeface="Helvetica" pitchFamily="2" charset="0"/>
                          </a:rPr>
                          <m:t>infected</m:t>
                        </m:r>
                        <m:r>
                          <m:rPr>
                            <m:nor/>
                          </m:rPr>
                          <a:rPr lang="en-GB" sz="2000" b="0" i="0" smtClean="0">
                            <a:solidFill>
                              <a:srgbClr val="00B050"/>
                            </a:solidFill>
                            <a:latin typeface="Helvetica" pitchFamily="2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2000" b="0" i="0" smtClean="0">
                            <a:solidFill>
                              <a:srgbClr val="00B050"/>
                            </a:solidFill>
                            <a:latin typeface="Helvetica" pitchFamily="2" charset="0"/>
                          </a:rPr>
                          <m:t>badgers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2000" b="0" i="0" smtClean="0">
                            <a:solidFill>
                              <a:srgbClr val="0070C0"/>
                            </a:solidFill>
                            <a:latin typeface="Helvetica" pitchFamily="2" charset="0"/>
                          </a:rPr>
                          <m:t>previous</m:t>
                        </m:r>
                        <m:r>
                          <m:rPr>
                            <m:nor/>
                          </m:rPr>
                          <a:rPr lang="en-GB" sz="2000" b="0" i="0" smtClean="0">
                            <a:solidFill>
                              <a:srgbClr val="0070C0"/>
                            </a:solidFill>
                            <a:latin typeface="Helvetica" pitchFamily="2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2000" b="0" i="0" smtClean="0">
                            <a:solidFill>
                              <a:srgbClr val="0070C0"/>
                            </a:solidFill>
                            <a:latin typeface="Helvetica" pitchFamily="2" charset="0"/>
                          </a:rPr>
                          <m:t>infected</m:t>
                        </m:r>
                        <m:r>
                          <m:rPr>
                            <m:nor/>
                          </m:rPr>
                          <a:rPr lang="en-GB" sz="2000" b="0" i="0" smtClean="0">
                            <a:solidFill>
                              <a:srgbClr val="0070C0"/>
                            </a:solidFill>
                            <a:latin typeface="Helvetica" pitchFamily="2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2000" b="0" i="0" smtClean="0">
                            <a:solidFill>
                              <a:srgbClr val="0070C0"/>
                            </a:solidFill>
                            <a:latin typeface="Helvetica" pitchFamily="2" charset="0"/>
                          </a:rPr>
                          <m:t>cows</m:t>
                        </m:r>
                        <m:r>
                          <m:rPr>
                            <m:nor/>
                          </m:rPr>
                          <a:rPr lang="en-GB" sz="2000" b="0" i="0" smtClean="0">
                            <a:solidFill>
                              <a:srgbClr val="0070C0"/>
                            </a:solidFill>
                            <a:latin typeface="Helvetica" pitchFamily="2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GB" sz="2000" b="0" i="0" smtClean="0">
                            <a:solidFill>
                              <a:srgbClr val="00B050"/>
                            </a:solidFill>
                            <a:latin typeface="Helvetica" pitchFamily="2" charset="0"/>
                          </a:rPr>
                          <m:t>previous</m:t>
                        </m:r>
                        <m:r>
                          <m:rPr>
                            <m:nor/>
                          </m:rPr>
                          <a:rPr lang="en-GB" sz="2000" b="0" i="0" smtClean="0">
                            <a:solidFill>
                              <a:srgbClr val="00B050"/>
                            </a:solidFill>
                            <a:latin typeface="Helvetica" pitchFamily="2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2000" b="0" i="0" smtClean="0">
                            <a:solidFill>
                              <a:srgbClr val="00B050"/>
                            </a:solidFill>
                            <a:latin typeface="Helvetica" pitchFamily="2" charset="0"/>
                          </a:rPr>
                          <m:t>infected</m:t>
                        </m:r>
                        <m:r>
                          <m:rPr>
                            <m:nor/>
                          </m:rPr>
                          <a:rPr lang="en-GB" sz="2000" b="0" i="0" smtClean="0">
                            <a:solidFill>
                              <a:srgbClr val="00B050"/>
                            </a:solidFill>
                            <a:latin typeface="Helvetica" pitchFamily="2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2000" b="0" i="0" smtClean="0">
                            <a:solidFill>
                              <a:srgbClr val="00B050"/>
                            </a:solidFill>
                            <a:latin typeface="Helvetica" pitchFamily="2" charset="0"/>
                          </a:rPr>
                          <m:t>badgers</m:t>
                        </m:r>
                      </m:den>
                    </m:f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32F121-455D-154B-96FC-8B3683686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354" y="2894121"/>
                <a:ext cx="10278135" cy="666464"/>
              </a:xfrm>
              <a:prstGeom prst="rect">
                <a:avLst/>
              </a:prstGeom>
              <a:blipFill>
                <a:blip r:embed="rId2"/>
                <a:stretch>
                  <a:fillRect l="-617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D12529B-6746-6447-87CB-F19B7F8CFFA7}"/>
                  </a:ext>
                </a:extLst>
              </p:cNvPr>
              <p:cNvSpPr/>
              <p:nvPr/>
            </p:nvSpPr>
            <p:spPr>
              <a:xfrm>
                <a:off x="4389468" y="3690144"/>
                <a:ext cx="3238835" cy="7998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2.13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5.5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1.09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D12529B-6746-6447-87CB-F19B7F8CFF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468" y="3690144"/>
                <a:ext cx="3238835" cy="799899"/>
              </a:xfrm>
              <a:prstGeom prst="rect">
                <a:avLst/>
              </a:prstGeom>
              <a:blipFill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1664C8-54FB-0749-93DE-5A138D35E236}"/>
                  </a:ext>
                </a:extLst>
              </p:cNvPr>
              <p:cNvSpPr txBox="1"/>
              <p:nvPr/>
            </p:nvSpPr>
            <p:spPr>
              <a:xfrm>
                <a:off x="4004823" y="1748802"/>
                <a:ext cx="2966198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GB" sz="2400" b="0" dirty="0"/>
                  <a:t>1</a:t>
                </a:r>
                <a:r>
                  <a:rPr lang="en-GB" sz="2400" b="0" baseline="30000" dirty="0"/>
                  <a:t>st</a:t>
                </a:r>
                <a:r>
                  <a:rPr lang="en-GB" sz="2400" b="0" dirty="0"/>
                  <a:t> generation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1664C8-54FB-0749-93DE-5A138D35E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823" y="1748802"/>
                <a:ext cx="2966198" cy="615810"/>
              </a:xfrm>
              <a:prstGeom prst="rect">
                <a:avLst/>
              </a:prstGeom>
              <a:blipFill>
                <a:blip r:embed="rId4"/>
                <a:stretch>
                  <a:fillRect l="-5532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45C12-6B0B-C94C-9EA2-8FB20567D0C8}"/>
                  </a:ext>
                </a:extLst>
              </p:cNvPr>
              <p:cNvSpPr txBox="1"/>
              <p:nvPr/>
            </p:nvSpPr>
            <p:spPr>
              <a:xfrm>
                <a:off x="7289991" y="1748802"/>
                <a:ext cx="4736361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GB" sz="2400" b="0" dirty="0">
                    <a:latin typeface="Helvetica" pitchFamily="2" charset="0"/>
                  </a:rPr>
                  <a:t>2</a:t>
                </a:r>
                <a:r>
                  <a:rPr lang="en-GB" sz="2400" b="0" baseline="30000" dirty="0">
                    <a:latin typeface="Helvetica" pitchFamily="2" charset="0"/>
                  </a:rPr>
                  <a:t>nd</a:t>
                </a:r>
                <a:r>
                  <a:rPr lang="en-GB" sz="2400" b="0" dirty="0">
                    <a:latin typeface="Helvetica" pitchFamily="2" charset="0"/>
                  </a:rPr>
                  <a:t> generation</a:t>
                </a:r>
                <a:r>
                  <a:rPr lang="en-GB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K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.13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45C12-6B0B-C94C-9EA2-8FB20567D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991" y="1748802"/>
                <a:ext cx="4736361" cy="615810"/>
              </a:xfrm>
              <a:prstGeom prst="rect">
                <a:avLst/>
              </a:prstGeom>
              <a:blipFill>
                <a:blip r:embed="rId5"/>
                <a:stretch>
                  <a:fillRect l="-1337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A86B90-BE8C-A948-9B01-32AF463840E9}"/>
                  </a:ext>
                </a:extLst>
              </p:cNvPr>
              <p:cNvSpPr txBox="1"/>
              <p:nvPr/>
            </p:nvSpPr>
            <p:spPr>
              <a:xfrm>
                <a:off x="956932" y="1820019"/>
                <a:ext cx="2587055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.94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0.049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A86B90-BE8C-A948-9B01-32AF46384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32" y="1820019"/>
                <a:ext cx="2587055" cy="615810"/>
              </a:xfrm>
              <a:prstGeom prst="rect">
                <a:avLst/>
              </a:prstGeom>
              <a:blipFill>
                <a:blip r:embed="rId6"/>
                <a:stretch>
                  <a:fillRect l="-292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B1795F-0CD0-8243-BD93-C35B77DCB23A}"/>
                  </a:ext>
                </a:extLst>
              </p:cNvPr>
              <p:cNvSpPr txBox="1"/>
              <p:nvPr/>
            </p:nvSpPr>
            <p:spPr>
              <a:xfrm>
                <a:off x="955454" y="4754454"/>
                <a:ext cx="4688719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GB" sz="2400" dirty="0">
                    <a:latin typeface="Helvetica" pitchFamily="2" charset="0"/>
                  </a:rPr>
                  <a:t>3</a:t>
                </a:r>
                <a:r>
                  <a:rPr lang="en-GB" sz="2400" baseline="30000" dirty="0">
                    <a:latin typeface="Helvetica" pitchFamily="2" charset="0"/>
                  </a:rPr>
                  <a:t>rd</a:t>
                </a:r>
                <a:r>
                  <a:rPr lang="en-GB" sz="2400" dirty="0">
                    <a:latin typeface="Helvetica" pitchFamily="2" charset="0"/>
                  </a:rPr>
                  <a:t> </a:t>
                </a:r>
                <a:r>
                  <a:rPr lang="en-GB" sz="2400" b="0" dirty="0">
                    <a:latin typeface="Helvetica" pitchFamily="2" charset="0"/>
                  </a:rPr>
                  <a:t>generation</a:t>
                </a:r>
                <a:r>
                  <a:rPr lang="en-GB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K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.27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6.02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B1795F-0CD0-8243-BD93-C35B77DCB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54" y="4754454"/>
                <a:ext cx="4688719" cy="615810"/>
              </a:xfrm>
              <a:prstGeom prst="rect">
                <a:avLst/>
              </a:prstGeom>
              <a:blipFill>
                <a:blip r:embed="rId7"/>
                <a:stretch>
                  <a:fillRect l="-135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6AFD4-425D-9940-BFDA-102634C3BD27}"/>
                  </a:ext>
                </a:extLst>
              </p:cNvPr>
              <p:cNvSpPr/>
              <p:nvPr/>
            </p:nvSpPr>
            <p:spPr>
              <a:xfrm>
                <a:off x="7183395" y="4662410"/>
                <a:ext cx="3578672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6.02</m:t>
                          </m:r>
                        </m:num>
                        <m:den>
                          <m:r>
                            <a:rPr lang="en-GB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.13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.5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1.0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87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6AFD4-425D-9940-BFDA-102634C3B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395" y="4662410"/>
                <a:ext cx="3578672" cy="792396"/>
              </a:xfrm>
              <a:prstGeom prst="rect">
                <a:avLst/>
              </a:prstGeom>
              <a:blipFill>
                <a:blip r:embed="rId8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BF25B7-BC42-5244-90D5-E206FB9A89A4}"/>
                  </a:ext>
                </a:extLst>
              </p:cNvPr>
              <p:cNvSpPr txBox="1"/>
              <p:nvPr/>
            </p:nvSpPr>
            <p:spPr>
              <a:xfrm>
                <a:off x="918586" y="5726720"/>
                <a:ext cx="4762458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GB" sz="2400" dirty="0">
                    <a:latin typeface="Helvetica" pitchFamily="2" charset="0"/>
                  </a:rPr>
                  <a:t>4th </a:t>
                </a:r>
                <a:r>
                  <a:rPr lang="en-GB" sz="2400" b="0" dirty="0">
                    <a:latin typeface="Helvetica" pitchFamily="2" charset="0"/>
                  </a:rPr>
                  <a:t>generation</a:t>
                </a:r>
                <a:r>
                  <a:rPr lang="en-GB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K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.43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6.55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BF25B7-BC42-5244-90D5-E206FB9A8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86" y="5726720"/>
                <a:ext cx="4762458" cy="615810"/>
              </a:xfrm>
              <a:prstGeom prst="rect">
                <a:avLst/>
              </a:prstGeom>
              <a:blipFill>
                <a:blip r:embed="rId9"/>
                <a:stretch>
                  <a:fillRect l="-1600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F92A5AA-3203-5647-9903-366CE6BE9FFF}"/>
                  </a:ext>
                </a:extLst>
              </p:cNvPr>
              <p:cNvSpPr/>
              <p:nvPr/>
            </p:nvSpPr>
            <p:spPr>
              <a:xfrm>
                <a:off x="7183394" y="5634676"/>
                <a:ext cx="3578672" cy="7998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43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GB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.27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6.02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1.0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83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F92A5AA-3203-5647-9903-366CE6BE9F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394" y="5634676"/>
                <a:ext cx="3578672" cy="799899"/>
              </a:xfrm>
              <a:prstGeom prst="rect">
                <a:avLst/>
              </a:prstGeom>
              <a:blipFill>
                <a:blip r:embed="rId10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1B3ADC1-5BD4-9449-904F-C0A9DD991697}"/>
              </a:ext>
            </a:extLst>
          </p:cNvPr>
          <p:cNvSpPr txBox="1"/>
          <p:nvPr/>
        </p:nvSpPr>
        <p:spPr>
          <a:xfrm>
            <a:off x="11251476" y="6203742"/>
            <a:ext cx="877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Etc</a:t>
            </a:r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5472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33FF2-78E5-6E4E-96F0-DE40C3BF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Finding R</a:t>
            </a:r>
            <a:r>
              <a:rPr lang="en-GB" baseline="-25000" dirty="0"/>
              <a:t>0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C68E3-4FDA-3B42-BFA5-868DBEF067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Find average number of new infections per infected individual, 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  <a:p>
            <a:r>
              <a:rPr lang="en-GB" dirty="0"/>
              <a:t>Repeat process for several generations</a:t>
            </a:r>
          </a:p>
          <a:p>
            <a:r>
              <a:rPr lang="en-GB" dirty="0"/>
              <a:t>Tends towards one value</a:t>
            </a:r>
          </a:p>
          <a:p>
            <a:r>
              <a:rPr lang="en-GB" dirty="0"/>
              <a:t>This is R</a:t>
            </a:r>
            <a:r>
              <a:rPr lang="en-GB" baseline="-25000" dirty="0"/>
              <a:t>0</a:t>
            </a:r>
            <a:r>
              <a:rPr lang="en-GB" dirty="0"/>
              <a:t>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26F9CA0-3A85-4A4A-9DB1-C98BDE8C04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00857" y="1375184"/>
            <a:ext cx="5452943" cy="4351338"/>
          </a:xfr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565DFA-0757-5947-A2D2-CD2B601F42F8}"/>
              </a:ext>
            </a:extLst>
          </p:cNvPr>
          <p:cNvCxnSpPr>
            <a:cxnSpLocks/>
          </p:cNvCxnSpPr>
          <p:nvPr/>
        </p:nvCxnSpPr>
        <p:spPr>
          <a:xfrm>
            <a:off x="6610662" y="4736892"/>
            <a:ext cx="4362138" cy="0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27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9E841-9FEB-134C-9653-13990070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determinants and eigenvalues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67262-F50D-9845-8407-E27A3F9D9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4384" cy="4351338"/>
          </a:xfrm>
        </p:spPr>
        <p:txBody>
          <a:bodyPr/>
          <a:lstStyle/>
          <a:p>
            <a:r>
              <a:rPr lang="en-US" b="1" dirty="0"/>
              <a:t>Determinant: </a:t>
            </a:r>
            <a:r>
              <a:rPr lang="en-US" dirty="0"/>
              <a:t>single number associated with matrix with many uses (scaling, inverting matrix, solving equations)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Eigenvalues: </a:t>
            </a:r>
            <a:r>
              <a:rPr lang="en-US" dirty="0"/>
              <a:t>set of numbers also summarizing matrix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45C5B9-DF93-2C42-89DF-84E10EEFDEBA}"/>
                  </a:ext>
                </a:extLst>
              </p:cNvPr>
              <p:cNvSpPr txBox="1"/>
              <p:nvPr/>
            </p:nvSpPr>
            <p:spPr>
              <a:xfrm>
                <a:off x="2300560" y="2705420"/>
                <a:ext cx="4046492" cy="831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2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GB" sz="32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et</m:t>
                      </m:r>
                      <m:r>
                        <a:rPr lang="en-GB" sz="32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3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GB" sz="3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GB" sz="3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GB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𝑏𝑐</m:t>
                      </m:r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45C5B9-DF93-2C42-89DF-84E10EEFD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560" y="2705420"/>
                <a:ext cx="4046492" cy="831190"/>
              </a:xfrm>
              <a:prstGeom prst="rect">
                <a:avLst/>
              </a:prstGeom>
              <a:blipFill>
                <a:blip r:embed="rId2"/>
                <a:stretch>
                  <a:fillRect l="-1563" r="-125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6">
                <a:extLst>
                  <a:ext uri="{FF2B5EF4-FFF2-40B4-BE49-F238E27FC236}">
                    <a16:creationId xmlns:a16="http://schemas.microsoft.com/office/drawing/2014/main" id="{87A85B80-B537-B043-92FB-C21D75469130}"/>
                  </a:ext>
                </a:extLst>
              </p:cNvPr>
              <p:cNvSpPr txBox="1"/>
              <p:nvPr/>
            </p:nvSpPr>
            <p:spPr>
              <a:xfrm>
                <a:off x="1736859" y="4456336"/>
                <a:ext cx="2971800" cy="15755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kern="1200" smtClean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det</m:t>
                      </m:r>
                      <m:d>
                        <m:dPr>
                          <m:ctrlPr>
                            <a:rPr lang="en-GB" sz="1800" i="1" kern="120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 kern="1200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800" i="1" kern="1200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GB" sz="1800" i="1" kern="1200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800" i="1" kern="1200" smtClean="0">
                                    <a:solidFill>
                                      <a:srgbClr val="FF8AD8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GB" sz="1800" i="1" kern="1200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 kern="1200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GB" sz="1800" i="1" kern="1200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  <m:r>
                                  <a:rPr lang="en-GB" sz="1800" i="1" kern="1200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800" i="1" kern="1200" smtClean="0">
                                    <a:solidFill>
                                      <a:srgbClr val="FF8AD8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i="1" kern="120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GB" sz="1800" i="1" kern="1200" dirty="0"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br>
                  <a:rPr lang="en-GB" sz="1800" i="1" kern="1200" dirty="0"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800" i="1" kern="1200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i="1" kern="120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GB" sz="1800" i="1" kern="120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i="1" kern="1200" smtClean="0">
                              <a:solidFill>
                                <a:srgbClr val="FF8AD8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d>
                      <m:d>
                        <m:dPr>
                          <m:ctrlPr>
                            <a:rPr lang="en-GB" sz="1800" i="1" kern="120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i="1" kern="120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1800" i="1" kern="120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i="1" kern="1200" smtClean="0">
                              <a:solidFill>
                                <a:srgbClr val="FF8AD8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d>
                      <m:r>
                        <a:rPr lang="en-GB" sz="1800" i="1" kern="120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800" i="1" kern="120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𝑏𝑐</m:t>
                      </m:r>
                      <m:r>
                        <m:rPr>
                          <m:aln/>
                        </m:rPr>
                        <a:rPr lang="en-GB" sz="1800" i="1" kern="120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i="1" kern="120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br>
                  <a:rPr lang="en-GB" sz="1800" i="1" kern="1200" dirty="0"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br>
                  <a:rPr lang="en-GB" sz="1800" i="1" kern="1200" dirty="0"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i="1" kern="1200" smtClean="0">
                              <a:solidFill>
                                <a:srgbClr val="FF8AD8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 kern="1200" smtClean="0">
                              <a:solidFill>
                                <a:srgbClr val="FF8AD8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GB" sz="1800" i="1" kern="1200">
                              <a:solidFill>
                                <a:srgbClr val="FF8AD8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800" i="1" kern="120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1800" i="1" kern="120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i="1" kern="120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GB" sz="1800" i="1" kern="120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i="1" kern="120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</m:d>
                      <m:r>
                        <a:rPr lang="en-GB" sz="1800" i="1" kern="1200" smtClean="0">
                          <a:solidFill>
                            <a:srgbClr val="FF8AD8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GB" sz="1800" i="1" kern="120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i="1" kern="120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𝑎𝑑</m:t>
                      </m:r>
                      <m:r>
                        <a:rPr lang="en-GB" sz="1800" i="1" kern="120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800" i="1" kern="120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𝑏𝑐</m:t>
                      </m:r>
                      <m:r>
                        <m:rPr>
                          <m:aln/>
                        </m:rPr>
                        <a:rPr lang="en-GB" sz="1800" i="1" kern="120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i="1" kern="120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GB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6">
                <a:extLst>
                  <a:ext uri="{FF2B5EF4-FFF2-40B4-BE49-F238E27FC236}">
                    <a16:creationId xmlns:a16="http://schemas.microsoft.com/office/drawing/2014/main" id="{87A85B80-B537-B043-92FB-C21D75469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859" y="4456336"/>
                <a:ext cx="2971800" cy="1575560"/>
              </a:xfrm>
              <a:prstGeom prst="rect">
                <a:avLst/>
              </a:prstGeom>
              <a:blipFill>
                <a:blip r:embed="rId3"/>
                <a:stretch>
                  <a:fillRect l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2C2A92-5D8F-B946-99BD-92FF9D8BF101}"/>
                  </a:ext>
                </a:extLst>
              </p:cNvPr>
              <p:cNvSpPr txBox="1"/>
              <p:nvPr/>
            </p:nvSpPr>
            <p:spPr>
              <a:xfrm>
                <a:off x="5867932" y="4778476"/>
                <a:ext cx="5754652" cy="931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FF8AD8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GB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sz="2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8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GB" sz="28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GB" sz="28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sz="2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−4(</m:t>
                              </m:r>
                              <m:r>
                                <a:rPr lang="en-GB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  <m:r>
                                <a:rPr lang="en-GB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𝑏𝑐</m:t>
                              </m:r>
                              <m:r>
                                <a:rPr lang="en-GB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num>
                        <m:den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2C2A92-5D8F-B946-99BD-92FF9D8BF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932" y="4778476"/>
                <a:ext cx="5754652" cy="931281"/>
              </a:xfrm>
              <a:prstGeom prst="rect">
                <a:avLst/>
              </a:prstGeom>
              <a:blipFill>
                <a:blip r:embed="rId4"/>
                <a:stretch>
                  <a:fillRect l="-1101" r="-1762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70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33FF2-78E5-6E4E-96F0-DE40C3BF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Finding R</a:t>
            </a:r>
            <a:r>
              <a:rPr lang="en-GB" baseline="-25000" dirty="0"/>
              <a:t>0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C68E3-4FDA-3B42-BFA5-868DBEF067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Is there an easier way to do this?</a:t>
            </a:r>
          </a:p>
          <a:p>
            <a:pPr marL="0" indent="0">
              <a:buNone/>
            </a:pPr>
            <a:r>
              <a:rPr lang="en-GB" dirty="0"/>
              <a:t>Yes! This kind of matrix multiplication always gives us the </a:t>
            </a:r>
            <a:r>
              <a:rPr lang="en-GB" b="1" i="1" dirty="0"/>
              <a:t>largest eigenvalue</a:t>
            </a:r>
            <a:r>
              <a:rPr lang="en-GB" i="1" dirty="0"/>
              <a:t>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26F9CA0-3A85-4A4A-9DB1-C98BDE8C04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00857" y="1375184"/>
            <a:ext cx="5452943" cy="4351338"/>
          </a:xfr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565DFA-0757-5947-A2D2-CD2B601F42F8}"/>
              </a:ext>
            </a:extLst>
          </p:cNvPr>
          <p:cNvCxnSpPr>
            <a:cxnSpLocks/>
          </p:cNvCxnSpPr>
          <p:nvPr/>
        </p:nvCxnSpPr>
        <p:spPr>
          <a:xfrm>
            <a:off x="6610662" y="4736892"/>
            <a:ext cx="4362138" cy="0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547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C65B-75CF-1C43-8D61-9BF38CE3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R</a:t>
            </a:r>
            <a:r>
              <a:rPr lang="en-GB" baseline="-25000" dirty="0"/>
              <a:t>0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75EC44-9A87-6B4D-AC0C-11A763D80E25}"/>
                  </a:ext>
                </a:extLst>
              </p:cNvPr>
              <p:cNvSpPr txBox="1"/>
              <p:nvPr/>
            </p:nvSpPr>
            <p:spPr>
              <a:xfrm>
                <a:off x="668971" y="1656277"/>
                <a:ext cx="5563126" cy="1816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.94</m:t>
                                </m:r>
                              </m:e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0.049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3200" b="0" i="1" dirty="0">
                  <a:latin typeface="Cambria Math" panose="02040503050406030204" pitchFamily="18" charset="0"/>
                </a:endParaRPr>
              </a:p>
              <a:p>
                <a:endParaRPr lang="en-GB" sz="3200" b="0" i="1" dirty="0">
                  <a:latin typeface="Cambria Math" panose="02040503050406030204" pitchFamily="18" charset="0"/>
                </a:endParaRPr>
              </a:p>
              <a:p>
                <a:endParaRPr lang="en-GB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75EC44-9A87-6B4D-AC0C-11A763D80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71" y="1656277"/>
                <a:ext cx="5563126" cy="1816075"/>
              </a:xfrm>
              <a:prstGeom prst="rect">
                <a:avLst/>
              </a:prstGeom>
              <a:blipFill>
                <a:blip r:embed="rId2"/>
                <a:stretch>
                  <a:fillRect r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8D178C1C-4C05-FF4B-80D7-F20F24843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691" y="4433004"/>
            <a:ext cx="6411686" cy="115270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Is there an </a:t>
            </a:r>
            <a:r>
              <a:rPr lang="en-GB" i="1" dirty="0"/>
              <a:t>even easier </a:t>
            </a:r>
            <a:r>
              <a:rPr lang="en-GB" dirty="0"/>
              <a:t>way to do this?</a:t>
            </a:r>
          </a:p>
          <a:p>
            <a:pPr marL="0" indent="0">
              <a:buNone/>
            </a:pPr>
            <a:r>
              <a:rPr lang="en-GB" dirty="0"/>
              <a:t>Get a computer to do it for you!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A8528B-FA13-0840-8597-26142A4BF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377" y="4114777"/>
            <a:ext cx="5320087" cy="21050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88AFA7C-2161-FF44-A524-0CED80010012}"/>
                  </a:ext>
                </a:extLst>
              </p:cNvPr>
              <p:cNvSpPr/>
              <p:nvPr/>
            </p:nvSpPr>
            <p:spPr>
              <a:xfrm>
                <a:off x="376838" y="3025011"/>
                <a:ext cx="11636455" cy="807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srgbClr val="FF8AD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rgbClr val="FF8AD8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800" i="1">
                            <a:solidFill>
                              <a:srgbClr val="FF8AD8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−4(</m:t>
                            </m:r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𝑎𝑑</m:t>
                            </m:r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𝑏𝑐</m:t>
                            </m:r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num>
                      <m:den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0.94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0.9+</m:t>
                        </m:r>
                        <m:rad>
                          <m:radPr>
                            <m:degHide m:val="on"/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0.94</m:t>
                                    </m:r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0.9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−4(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0.94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×0.9</m:t>
                            </m:r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0.049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×0.5</m:t>
                            </m:r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num>
                      <m:den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GB" sz="2800" i="1" smtClean="0">
                        <a:solidFill>
                          <a:srgbClr val="FF8AD8"/>
                        </a:solidFill>
                        <a:latin typeface="Cambria Math" panose="02040503050406030204" pitchFamily="18" charset="0"/>
                      </a:rPr>
                      <m:t>1.08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88AFA7C-2161-FF44-A524-0CED800100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38" y="3025011"/>
                <a:ext cx="11636455" cy="807978"/>
              </a:xfrm>
              <a:prstGeom prst="rect">
                <a:avLst/>
              </a:prstGeom>
              <a:blipFill>
                <a:blip r:embed="rId4"/>
                <a:stretch>
                  <a:fillRect l="-218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C9DF5D-4C3B-7442-95A7-39C645F211C1}"/>
                  </a:ext>
                </a:extLst>
              </p:cNvPr>
              <p:cNvSpPr/>
              <p:nvPr/>
            </p:nvSpPr>
            <p:spPr>
              <a:xfrm>
                <a:off x="7770415" y="5324100"/>
                <a:ext cx="17907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solidFill>
                                <a:srgbClr val="FF8AD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FF8AD8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FF8AD8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i="1">
                          <a:solidFill>
                            <a:srgbClr val="FF8AD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sz="2800" i="1">
                          <a:solidFill>
                            <a:srgbClr val="FF8AD8"/>
                          </a:solidFill>
                          <a:latin typeface="Cambria Math" panose="02040503050406030204" pitchFamily="18" charset="0"/>
                        </a:rPr>
                        <m:t>1.08</m:t>
                      </m:r>
                    </m:oMath>
                  </m:oMathPara>
                </a14:m>
                <a:endParaRPr lang="en-US" sz="2800" dirty="0">
                  <a:solidFill>
                    <a:srgbClr val="FF8AD8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C9DF5D-4C3B-7442-95A7-39C645F21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415" y="5324100"/>
                <a:ext cx="1790747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42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4949</TotalTime>
  <Words>942</Words>
  <Application>Microsoft Macintosh PowerPoint</Application>
  <PresentationFormat>Widescreen</PresentationFormat>
  <Paragraphs>151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Helvetica</vt:lpstr>
      <vt:lpstr>Office Theme</vt:lpstr>
      <vt:lpstr>bTB transmission in cattle and badgers </vt:lpstr>
      <vt:lpstr>Some notation</vt:lpstr>
      <vt:lpstr>Vector and matrix operations</vt:lpstr>
      <vt:lpstr>Next generation matrix </vt:lpstr>
      <vt:lpstr>Next generation matrix</vt:lpstr>
      <vt:lpstr>Finding R0 </vt:lpstr>
      <vt:lpstr>Matrix determinants and eigenvalues</vt:lpstr>
      <vt:lpstr>Finding R0 </vt:lpstr>
      <vt:lpstr>Finding R0 </vt:lpstr>
      <vt:lpstr>Theoretical approach</vt:lpstr>
      <vt:lpstr>Structured model: example</vt:lpstr>
      <vt:lpstr>Transmission rates</vt:lpstr>
      <vt:lpstr>Transmission rates</vt:lpstr>
      <vt:lpstr>Back to the Next Generation Matrix</vt:lpstr>
      <vt:lpstr>In 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Models</dc:title>
  <dc:creator>Sophie Ip</dc:creator>
  <cp:lastModifiedBy>Andrew Conlan</cp:lastModifiedBy>
  <cp:revision>70</cp:revision>
  <dcterms:created xsi:type="dcterms:W3CDTF">2019-01-13T15:27:43Z</dcterms:created>
  <dcterms:modified xsi:type="dcterms:W3CDTF">2022-08-26T12:02:14Z</dcterms:modified>
</cp:coreProperties>
</file>