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1"/>
  </p:notesMasterIdLst>
  <p:sldIdLst>
    <p:sldId id="352" r:id="rId2"/>
    <p:sldId id="353" r:id="rId3"/>
    <p:sldId id="260" r:id="rId4"/>
    <p:sldId id="261" r:id="rId5"/>
    <p:sldId id="308" r:id="rId6"/>
    <p:sldId id="262" r:id="rId7"/>
    <p:sldId id="266" r:id="rId8"/>
    <p:sldId id="264" r:id="rId9"/>
    <p:sldId id="267" r:id="rId10"/>
    <p:sldId id="270" r:id="rId11"/>
    <p:sldId id="310" r:id="rId12"/>
    <p:sldId id="311" r:id="rId13"/>
    <p:sldId id="309" r:id="rId14"/>
    <p:sldId id="271" r:id="rId15"/>
    <p:sldId id="272"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5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86B87F-E430-4849-9416-8B5769236B5F}">
          <p14:sldIdLst>
            <p14:sldId id="352"/>
            <p14:sldId id="353"/>
            <p14:sldId id="260"/>
            <p14:sldId id="261"/>
            <p14:sldId id="308"/>
            <p14:sldId id="262"/>
            <p14:sldId id="266"/>
            <p14:sldId id="264"/>
            <p14:sldId id="267"/>
            <p14:sldId id="270"/>
            <p14:sldId id="310"/>
            <p14:sldId id="311"/>
            <p14:sldId id="309"/>
            <p14:sldId id="271"/>
            <p14:sldId id="272"/>
            <p14:sldId id="273"/>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5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AE2D332-6F36-8A96-99A5-72F8928752AA}" name="Gaythorpe, Katy" initials="KG" userId="S::kgaythor@ic.ac.uk::1f377bf9-38d5-4e55-b4ad-02f896dd2689" providerId="AD"/>
  <p188:author id="{AE7271AA-1BCE-977D-38C4-FE12FD3F2084}" name="Hartner, Anna-Maria" initials="AH" userId="S::ahartner@ic.ac.uk::60c25a0b-704a-42a8-a985-4c226d0f73e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Nicholas Letchford" initials="NL" lastIdx="1" clrIdx="0"/>
  <p:cmAuthor id="2" name="Woodruff, Kim H" initials="WKH" lastIdx="3" clrIdx="1">
    <p:extLst>
      <p:ext uri="{19B8F6BF-5375-455C-9EA6-DF929625EA0E}">
        <p15:presenceInfo xmlns:p15="http://schemas.microsoft.com/office/powerpoint/2012/main" userId="S::kwoodruf@ic.ac.uk::ba3c178c-8fe7-44f4-a0b4-6b0060bb3f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3578"/>
    <a:srgbClr val="FF99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6FBA68-CD3B-A985-398F-1E0CD0CE7E5D}" v="2" dt="2024-08-30T15:35:31.2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914"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thorpe, Katy" userId="S::k.gaythorpe_imperial.ac.uk#ext#@universityofcambridgecloud.onmicrosoft.com::1b1659b1-7542-4996-bb93-4057761b9d85" providerId="AD" clId="Web-{926FBA68-CD3B-A985-398F-1E0CD0CE7E5D}"/>
    <pc:docChg chg="modSld">
      <pc:chgData name="Gaythorpe, Katy" userId="S::k.gaythorpe_imperial.ac.uk#ext#@universityofcambridgecloud.onmicrosoft.com::1b1659b1-7542-4996-bb93-4057761b9d85" providerId="AD" clId="Web-{926FBA68-CD3B-A985-398F-1E0CD0CE7E5D}" dt="2024-08-30T15:35:31.296" v="1" actId="20577"/>
      <pc:docMkLst>
        <pc:docMk/>
      </pc:docMkLst>
      <pc:sldChg chg="modSp">
        <pc:chgData name="Gaythorpe, Katy" userId="S::k.gaythorpe_imperial.ac.uk#ext#@universityofcambridgecloud.onmicrosoft.com::1b1659b1-7542-4996-bb93-4057761b9d85" providerId="AD" clId="Web-{926FBA68-CD3B-A985-398F-1E0CD0CE7E5D}" dt="2024-08-30T15:35:31.296" v="1" actId="20577"/>
        <pc:sldMkLst>
          <pc:docMk/>
          <pc:sldMk cId="3851749398" sldId="353"/>
        </pc:sldMkLst>
        <pc:spChg chg="mod">
          <ac:chgData name="Gaythorpe, Katy" userId="S::k.gaythorpe_imperial.ac.uk#ext#@universityofcambridgecloud.onmicrosoft.com::1b1659b1-7542-4996-bb93-4057761b9d85" providerId="AD" clId="Web-{926FBA68-CD3B-A985-398F-1E0CD0CE7E5D}" dt="2024-08-30T15:35:31.296" v="1" actId="20577"/>
          <ac:spMkLst>
            <pc:docMk/>
            <pc:sldMk cId="3851749398" sldId="353"/>
            <ac:spMk id="3" creationId="{39F7C30F-B7B4-BAA0-B163-A1C3BD216FC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914EE-2E59-4F14-86BE-31A792295939}" type="datetimeFigureOut">
              <a:rPr lang="en-GB" smtClean="0"/>
              <a:t>30/08/2024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81D3A5-64AC-4670-A5F0-91C6202D019F}" type="slidenum">
              <a:rPr lang="en-GB" smtClean="0"/>
              <a:t>‹#›</a:t>
            </a:fld>
            <a:endParaRPr lang="en-GB"/>
          </a:p>
        </p:txBody>
      </p:sp>
    </p:spTree>
    <p:extLst>
      <p:ext uri="{BB962C8B-B14F-4D97-AF65-F5344CB8AC3E}">
        <p14:creationId xmlns:p14="http://schemas.microsoft.com/office/powerpoint/2010/main" val="2246309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cs typeface="Calibri"/>
              </a:rPr>
              <a:t>Introduce who we are</a:t>
            </a:r>
            <a:endParaRPr lang="en-GB"/>
          </a:p>
        </p:txBody>
      </p:sp>
      <p:sp>
        <p:nvSpPr>
          <p:cNvPr id="4" name="Slide Number Placeholder 3"/>
          <p:cNvSpPr>
            <a:spLocks noGrp="1"/>
          </p:cNvSpPr>
          <p:nvPr>
            <p:ph type="sldNum" sz="quarter" idx="5"/>
          </p:nvPr>
        </p:nvSpPr>
        <p:spPr/>
        <p:txBody>
          <a:bodyPr/>
          <a:lstStyle/>
          <a:p>
            <a:fld id="{AF81D3A5-64AC-4670-A5F0-91C6202D019F}" type="slidenum">
              <a:rPr lang="en-GB" smtClean="0"/>
              <a:t>1</a:t>
            </a:fld>
            <a:endParaRPr lang="en-GB"/>
          </a:p>
        </p:txBody>
      </p:sp>
    </p:spTree>
    <p:extLst>
      <p:ext uri="{BB962C8B-B14F-4D97-AF65-F5344CB8AC3E}">
        <p14:creationId xmlns:p14="http://schemas.microsoft.com/office/powerpoint/2010/main" val="294531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describe in </a:t>
            </a:r>
            <a:r>
              <a:rPr lang="en-GB" dirty="0" err="1"/>
              <a:t>wordds</a:t>
            </a:r>
            <a:endParaRPr lang="en-GB" dirty="0"/>
          </a:p>
        </p:txBody>
      </p:sp>
      <p:sp>
        <p:nvSpPr>
          <p:cNvPr id="4" name="Slide Number Placeholder 3"/>
          <p:cNvSpPr>
            <a:spLocks noGrp="1"/>
          </p:cNvSpPr>
          <p:nvPr>
            <p:ph type="sldNum" sz="quarter" idx="10"/>
          </p:nvPr>
        </p:nvSpPr>
        <p:spPr/>
        <p:txBody>
          <a:bodyPr/>
          <a:lstStyle/>
          <a:p>
            <a:fld id="{667D4321-75F0-4392-B236-EB32C69896C3}" type="slidenum">
              <a:rPr lang="en-GB" smtClean="0"/>
              <a:t>29</a:t>
            </a:fld>
            <a:endParaRPr lang="en-GB"/>
          </a:p>
        </p:txBody>
      </p:sp>
    </p:spTree>
    <p:extLst>
      <p:ext uri="{BB962C8B-B14F-4D97-AF65-F5344CB8AC3E}">
        <p14:creationId xmlns:p14="http://schemas.microsoft.com/office/powerpoint/2010/main" val="1491738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badger cattle</a:t>
            </a:r>
          </a:p>
        </p:txBody>
      </p:sp>
      <p:sp>
        <p:nvSpPr>
          <p:cNvPr id="4" name="Slide Number Placeholder 3"/>
          <p:cNvSpPr>
            <a:spLocks noGrp="1"/>
          </p:cNvSpPr>
          <p:nvPr>
            <p:ph type="sldNum" sz="quarter" idx="10"/>
          </p:nvPr>
        </p:nvSpPr>
        <p:spPr/>
        <p:txBody>
          <a:bodyPr/>
          <a:lstStyle/>
          <a:p>
            <a:fld id="{667D4321-75F0-4392-B236-EB32C69896C3}" type="slidenum">
              <a:rPr lang="en-GB" smtClean="0"/>
              <a:t>41</a:t>
            </a:fld>
            <a:endParaRPr lang="en-GB"/>
          </a:p>
        </p:txBody>
      </p:sp>
    </p:spTree>
    <p:extLst>
      <p:ext uri="{BB962C8B-B14F-4D97-AF65-F5344CB8AC3E}">
        <p14:creationId xmlns:p14="http://schemas.microsoft.com/office/powerpoint/2010/main" val="3923290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ID50</a:t>
            </a:r>
          </a:p>
        </p:txBody>
      </p:sp>
      <p:sp>
        <p:nvSpPr>
          <p:cNvPr id="4" name="Slide Number Placeholder 3"/>
          <p:cNvSpPr>
            <a:spLocks noGrp="1"/>
          </p:cNvSpPr>
          <p:nvPr>
            <p:ph type="sldNum" sz="quarter" idx="10"/>
          </p:nvPr>
        </p:nvSpPr>
        <p:spPr/>
        <p:txBody>
          <a:bodyPr/>
          <a:lstStyle/>
          <a:p>
            <a:fld id="{667D4321-75F0-4392-B236-EB32C69896C3}" type="slidenum">
              <a:rPr lang="en-GB" smtClean="0"/>
              <a:t>4</a:t>
            </a:fld>
            <a:endParaRPr lang="en-GB"/>
          </a:p>
        </p:txBody>
      </p:sp>
    </p:spTree>
    <p:extLst>
      <p:ext uri="{BB962C8B-B14F-4D97-AF65-F5344CB8AC3E}">
        <p14:creationId xmlns:p14="http://schemas.microsoft.com/office/powerpoint/2010/main" val="193591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dose response theory? Change title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445D9F-2745-4D41-A40A-ED13624EE49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7939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a:t>
            </a:r>
            <a:r>
              <a:rPr lang="en-GB" baseline="0" dirty="0"/>
              <a:t> is ID50</a:t>
            </a:r>
            <a:endParaRPr lang="en-GB" dirty="0"/>
          </a:p>
        </p:txBody>
      </p:sp>
      <p:sp>
        <p:nvSpPr>
          <p:cNvPr id="4" name="Slide Number Placeholder 3"/>
          <p:cNvSpPr>
            <a:spLocks noGrp="1"/>
          </p:cNvSpPr>
          <p:nvPr>
            <p:ph type="sldNum" sz="quarter" idx="10"/>
          </p:nvPr>
        </p:nvSpPr>
        <p:spPr/>
        <p:txBody>
          <a:bodyPr/>
          <a:lstStyle/>
          <a:p>
            <a:fld id="{667D4321-75F0-4392-B236-EB32C69896C3}" type="slidenum">
              <a:rPr lang="en-GB" smtClean="0"/>
              <a:t>6</a:t>
            </a:fld>
            <a:endParaRPr lang="en-GB"/>
          </a:p>
        </p:txBody>
      </p:sp>
    </p:spTree>
    <p:extLst>
      <p:ext uri="{BB962C8B-B14F-4D97-AF65-F5344CB8AC3E}">
        <p14:creationId xmlns:p14="http://schemas.microsoft.com/office/powerpoint/2010/main" val="2225854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dose response theory? Change title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445D9F-2745-4D41-A40A-ED13624EE49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0670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disease fee equilibrium!</a:t>
            </a:r>
          </a:p>
        </p:txBody>
      </p:sp>
      <p:sp>
        <p:nvSpPr>
          <p:cNvPr id="4" name="Slide Number Placeholder 3"/>
          <p:cNvSpPr>
            <a:spLocks noGrp="1"/>
          </p:cNvSpPr>
          <p:nvPr>
            <p:ph type="sldNum" sz="quarter" idx="10"/>
          </p:nvPr>
        </p:nvSpPr>
        <p:spPr/>
        <p:txBody>
          <a:bodyPr/>
          <a:lstStyle/>
          <a:p>
            <a:fld id="{667D4321-75F0-4392-B236-EB32C69896C3}" type="slidenum">
              <a:rPr lang="en-GB" smtClean="0"/>
              <a:t>11</a:t>
            </a:fld>
            <a:endParaRPr lang="en-GB"/>
          </a:p>
        </p:txBody>
      </p:sp>
    </p:spTree>
    <p:extLst>
      <p:ext uri="{BB962C8B-B14F-4D97-AF65-F5344CB8AC3E}">
        <p14:creationId xmlns:p14="http://schemas.microsoft.com/office/powerpoint/2010/main" val="3572722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disease fee equilibrium!</a:t>
            </a:r>
          </a:p>
        </p:txBody>
      </p:sp>
      <p:sp>
        <p:nvSpPr>
          <p:cNvPr id="4" name="Slide Number Placeholder 3"/>
          <p:cNvSpPr>
            <a:spLocks noGrp="1"/>
          </p:cNvSpPr>
          <p:nvPr>
            <p:ph type="sldNum" sz="quarter" idx="10"/>
          </p:nvPr>
        </p:nvSpPr>
        <p:spPr/>
        <p:txBody>
          <a:bodyPr/>
          <a:lstStyle/>
          <a:p>
            <a:fld id="{667D4321-75F0-4392-B236-EB32C69896C3}" type="slidenum">
              <a:rPr lang="en-GB" smtClean="0"/>
              <a:t>12</a:t>
            </a:fld>
            <a:endParaRPr lang="en-GB"/>
          </a:p>
        </p:txBody>
      </p:sp>
    </p:spTree>
    <p:extLst>
      <p:ext uri="{BB962C8B-B14F-4D97-AF65-F5344CB8AC3E}">
        <p14:creationId xmlns:p14="http://schemas.microsoft.com/office/powerpoint/2010/main" val="436079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 new concepts, partial and operator</a:t>
            </a:r>
          </a:p>
        </p:txBody>
      </p:sp>
      <p:sp>
        <p:nvSpPr>
          <p:cNvPr id="4" name="Slide Number Placeholder 3"/>
          <p:cNvSpPr>
            <a:spLocks noGrp="1"/>
          </p:cNvSpPr>
          <p:nvPr>
            <p:ph type="sldNum" sz="quarter" idx="10"/>
          </p:nvPr>
        </p:nvSpPr>
        <p:spPr/>
        <p:txBody>
          <a:bodyPr/>
          <a:lstStyle/>
          <a:p>
            <a:fld id="{667D4321-75F0-4392-B236-EB32C69896C3}" type="slidenum">
              <a:rPr lang="en-GB" smtClean="0"/>
              <a:t>18</a:t>
            </a:fld>
            <a:endParaRPr lang="en-GB"/>
          </a:p>
        </p:txBody>
      </p:sp>
    </p:spTree>
    <p:extLst>
      <p:ext uri="{BB962C8B-B14F-4D97-AF65-F5344CB8AC3E}">
        <p14:creationId xmlns:p14="http://schemas.microsoft.com/office/powerpoint/2010/main" val="3338301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67D4321-75F0-4392-B236-EB32C69896C3}" type="slidenum">
              <a:rPr lang="en-GB" smtClean="0"/>
              <a:t>23</a:t>
            </a:fld>
            <a:endParaRPr lang="en-GB"/>
          </a:p>
        </p:txBody>
      </p:sp>
    </p:spTree>
    <p:extLst>
      <p:ext uri="{BB962C8B-B14F-4D97-AF65-F5344CB8AC3E}">
        <p14:creationId xmlns:p14="http://schemas.microsoft.com/office/powerpoint/2010/main" val="16018435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8208"/>
            <a:ext cx="9144000" cy="2033923"/>
          </a:xfrm>
        </p:spPr>
        <p:txBody>
          <a:bodyPr anchor="b">
            <a:normAutofit/>
          </a:bodyPr>
          <a:lstStyle>
            <a:lvl1pPr algn="ctr">
              <a:defRPr sz="4800" b="0">
                <a:solidFill>
                  <a:srgbClr val="0070C0"/>
                </a:solidFill>
                <a:latin typeface="Century Gothic" panose="020B0502020202020204" pitchFamily="34" charset="0"/>
              </a:defRPr>
            </a:lvl1pPr>
          </a:lstStyle>
          <a:p>
            <a:r>
              <a:rPr lang="en-US"/>
              <a:t>Click to edit Master title style</a:t>
            </a:r>
            <a:endParaRPr lang="en-GB"/>
          </a:p>
        </p:txBody>
      </p:sp>
      <p:sp>
        <p:nvSpPr>
          <p:cNvPr id="3" name="Subtitle 2"/>
          <p:cNvSpPr>
            <a:spLocks noGrp="1"/>
          </p:cNvSpPr>
          <p:nvPr>
            <p:ph type="subTitle" idx="1"/>
          </p:nvPr>
        </p:nvSpPr>
        <p:spPr>
          <a:xfrm>
            <a:off x="1524000" y="3299960"/>
            <a:ext cx="9144000" cy="917198"/>
          </a:xfrm>
        </p:spPr>
        <p:txBody>
          <a:bodyPr/>
          <a:lstStyle>
            <a:lvl1pPr marL="0" indent="0" algn="ctr">
              <a:buNone/>
              <a:defRPr sz="2400">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18" name="Picture 17">
            <a:extLst>
              <a:ext uri="{FF2B5EF4-FFF2-40B4-BE49-F238E27FC236}">
                <a16:creationId xmlns:a16="http://schemas.microsoft.com/office/drawing/2014/main" id="{E024CE58-9DEA-4267-ACA5-AF360DE0834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87658" y="4603111"/>
            <a:ext cx="1136342" cy="2076564"/>
          </a:xfrm>
          <a:prstGeom prst="rect">
            <a:avLst/>
          </a:prstGeom>
        </p:spPr>
      </p:pic>
    </p:spTree>
    <p:extLst>
      <p:ext uri="{BB962C8B-B14F-4D97-AF65-F5344CB8AC3E}">
        <p14:creationId xmlns:p14="http://schemas.microsoft.com/office/powerpoint/2010/main" val="326785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A6EE70-77F6-40C0-AED2-27236C7D2C5E}" type="slidenum">
              <a:rPr lang="en-GB" smtClean="0"/>
              <a:t>‹#›</a:t>
            </a:fld>
            <a:endParaRPr lang="en-GB"/>
          </a:p>
        </p:txBody>
      </p:sp>
    </p:spTree>
    <p:extLst>
      <p:ext uri="{BB962C8B-B14F-4D97-AF65-F5344CB8AC3E}">
        <p14:creationId xmlns:p14="http://schemas.microsoft.com/office/powerpoint/2010/main" val="2965738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A6EE70-77F6-40C0-AED2-27236C7D2C5E}" type="slidenum">
              <a:rPr lang="en-GB" smtClean="0"/>
              <a:t>‹#›</a:t>
            </a:fld>
            <a:endParaRPr lang="en-GB"/>
          </a:p>
        </p:txBody>
      </p:sp>
    </p:spTree>
    <p:extLst>
      <p:ext uri="{BB962C8B-B14F-4D97-AF65-F5344CB8AC3E}">
        <p14:creationId xmlns:p14="http://schemas.microsoft.com/office/powerpoint/2010/main" val="3286392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091827-CAA9-436A-BE8F-1C7E61A297F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8517" y="5869331"/>
            <a:ext cx="2603424" cy="818219"/>
          </a:xfrm>
          <a:prstGeom prst="rect">
            <a:avLst/>
          </a:prstGeom>
        </p:spPr>
      </p:pic>
      <p:sp>
        <p:nvSpPr>
          <p:cNvPr id="2" name="Title 1"/>
          <p:cNvSpPr>
            <a:spLocks noGrp="1"/>
          </p:cNvSpPr>
          <p:nvPr>
            <p:ph type="title"/>
          </p:nvPr>
        </p:nvSpPr>
        <p:spPr/>
        <p:txBody>
          <a:bodyPr/>
          <a:lstStyle>
            <a:lvl1pPr>
              <a:defRPr>
                <a:solidFill>
                  <a:srgbClr val="0070C0"/>
                </a:solidFill>
                <a:latin typeface="Century Gothic" panose="020B0502020202020204" pitchFamily="34" charset="0"/>
              </a:defRPr>
            </a:lvl1pPr>
          </a:lstStyle>
          <a:p>
            <a:r>
              <a:rPr lang="en-US"/>
              <a:t>Click to edit Master title style</a:t>
            </a:r>
            <a:endParaRPr lang="en-GB"/>
          </a:p>
        </p:txBody>
      </p:sp>
      <p:sp>
        <p:nvSpPr>
          <p:cNvPr id="3" name="Content Placeholder 2"/>
          <p:cNvSpPr>
            <a:spLocks noGrp="1"/>
          </p:cNvSpPr>
          <p:nvPr>
            <p:ph sz="half" idx="1"/>
          </p:nvPr>
        </p:nvSpPr>
        <p:spPr>
          <a:xfrm>
            <a:off x="838200" y="1245599"/>
            <a:ext cx="5181600" cy="4931363"/>
          </a:xfrm>
        </p:spPr>
        <p:txBody>
          <a:bodyPr/>
          <a:lstStyle>
            <a:lvl1pPr marL="228600" indent="-228600">
              <a:buFontTx/>
              <a:buBlip>
                <a:blip r:embed="rId3"/>
              </a:buBlip>
              <a:defRPr>
                <a:latin typeface="+mn-lt"/>
              </a:defRPr>
            </a:lvl1pPr>
            <a:lvl2pPr marL="685800" indent="-228600">
              <a:buFontTx/>
              <a:buBlip>
                <a:blip r:embed="rId3"/>
              </a:buBlip>
              <a:defRPr>
                <a:latin typeface="+mn-lt"/>
              </a:defRPr>
            </a:lvl2pPr>
            <a:lvl3pPr marL="1143000" indent="-228600">
              <a:buFontTx/>
              <a:buBlip>
                <a:blip r:embed="rId3"/>
              </a:buBlip>
              <a:defRPr>
                <a:latin typeface="+mn-lt"/>
              </a:defRPr>
            </a:lvl3pPr>
            <a:lvl4pPr marL="1600200" indent="-228600">
              <a:buFontTx/>
              <a:buBlip>
                <a:blip r:embed="rId3"/>
              </a:buBlip>
              <a:defRPr>
                <a:latin typeface="+mn-lt"/>
              </a:defRPr>
            </a:lvl4pPr>
            <a:lvl5pPr marL="2057400" indent="-228600">
              <a:buFontTx/>
              <a:buBlip>
                <a:blip r:embed="rId3"/>
              </a:buBlip>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5EECEDFC-141C-400E-84C9-28BDF115E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6EE70-77F6-40C0-AED2-27236C7D2C5E}" type="slidenum">
              <a:rPr lang="en-GB" smtClean="0"/>
              <a:t>‹#›</a:t>
            </a:fld>
            <a:endParaRPr lang="en-GB"/>
          </a:p>
        </p:txBody>
      </p:sp>
      <p:sp>
        <p:nvSpPr>
          <p:cNvPr id="7" name="Content Placeholder 2">
            <a:extLst>
              <a:ext uri="{FF2B5EF4-FFF2-40B4-BE49-F238E27FC236}">
                <a16:creationId xmlns:a16="http://schemas.microsoft.com/office/drawing/2014/main" id="{BF7B0D2B-C5AB-4BAA-835D-B5A69D57EDFD}"/>
              </a:ext>
            </a:extLst>
          </p:cNvPr>
          <p:cNvSpPr>
            <a:spLocks noGrp="1"/>
          </p:cNvSpPr>
          <p:nvPr>
            <p:ph sz="half" idx="10"/>
          </p:nvPr>
        </p:nvSpPr>
        <p:spPr>
          <a:xfrm>
            <a:off x="6172202" y="1245598"/>
            <a:ext cx="5181600" cy="4931363"/>
          </a:xfrm>
        </p:spPr>
        <p:txBody>
          <a:bodyPr/>
          <a:lstStyle>
            <a:lvl1pPr marL="228600" indent="-228600">
              <a:buFontTx/>
              <a:buBlip>
                <a:blip r:embed="rId3"/>
              </a:buBlip>
              <a:defRPr>
                <a:latin typeface="+mn-lt"/>
              </a:defRPr>
            </a:lvl1pPr>
            <a:lvl2pPr marL="685800" indent="-228600">
              <a:buFontTx/>
              <a:buBlip>
                <a:blip r:embed="rId3"/>
              </a:buBlip>
              <a:defRPr>
                <a:latin typeface="+mn-lt"/>
              </a:defRPr>
            </a:lvl2pPr>
            <a:lvl3pPr marL="1143000" indent="-228600">
              <a:buFontTx/>
              <a:buBlip>
                <a:blip r:embed="rId3"/>
              </a:buBlip>
              <a:defRPr>
                <a:latin typeface="+mn-lt"/>
              </a:defRPr>
            </a:lvl3pPr>
            <a:lvl4pPr marL="1600200" indent="-228600">
              <a:buFontTx/>
              <a:buBlip>
                <a:blip r:embed="rId3"/>
              </a:buBlip>
              <a:defRPr>
                <a:latin typeface="+mn-lt"/>
              </a:defRPr>
            </a:lvl4pPr>
            <a:lvl5pPr marL="2057400" indent="-228600">
              <a:buFontTx/>
              <a:buBlip>
                <a:blip r:embed="rId3"/>
              </a:buBlip>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26695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2849B2A-B77E-46A8-9FC9-5DA7237F8FE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8517" y="5869331"/>
            <a:ext cx="2603424" cy="818219"/>
          </a:xfrm>
          <a:prstGeom prst="rect">
            <a:avLst/>
          </a:prstGeom>
        </p:spPr>
      </p:pic>
      <p:sp>
        <p:nvSpPr>
          <p:cNvPr id="3" name="Text Placeholder 2"/>
          <p:cNvSpPr>
            <a:spLocks noGrp="1"/>
          </p:cNvSpPr>
          <p:nvPr>
            <p:ph type="body" idx="1"/>
          </p:nvPr>
        </p:nvSpPr>
        <p:spPr>
          <a:xfrm>
            <a:off x="839788" y="1245600"/>
            <a:ext cx="5157787" cy="823912"/>
          </a:xfrm>
        </p:spPr>
        <p:txBody>
          <a:bodyPr anchor="b"/>
          <a:lstStyle>
            <a:lvl1pPr marL="0" indent="0">
              <a:buNone/>
              <a:defRPr sz="2400" b="1">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069512"/>
            <a:ext cx="5157787" cy="412015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245600"/>
            <a:ext cx="5183188" cy="823912"/>
          </a:xfrm>
        </p:spPr>
        <p:txBody>
          <a:bodyPr anchor="b"/>
          <a:lstStyle>
            <a:lvl1pPr marL="0" indent="0">
              <a:buNone/>
              <a:defRPr sz="2400" b="1">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069512"/>
            <a:ext cx="5183188" cy="412015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itle Placeholder 1">
            <a:extLst>
              <a:ext uri="{FF2B5EF4-FFF2-40B4-BE49-F238E27FC236}">
                <a16:creationId xmlns:a16="http://schemas.microsoft.com/office/drawing/2014/main" id="{297D3C65-0CFC-4CAE-9A7E-CC8C6B16F1CA}"/>
              </a:ext>
            </a:extLst>
          </p:cNvPr>
          <p:cNvSpPr txBox="1">
            <a:spLocks/>
          </p:cNvSpPr>
          <p:nvPr/>
        </p:nvSpPr>
        <p:spPr>
          <a:xfrm>
            <a:off x="838200" y="365125"/>
            <a:ext cx="10515600" cy="7622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rgbClr val="0070C0"/>
                </a:solidFill>
                <a:latin typeface="Century Gothic" panose="020B0502020202020204" pitchFamily="34" charset="0"/>
                <a:ea typeface="+mj-ea"/>
                <a:cs typeface="+mj-cs"/>
              </a:defRPr>
            </a:lvl1pPr>
          </a:lstStyle>
          <a:p>
            <a:r>
              <a:rPr lang="en-US"/>
              <a:t>Click to edit Master title style</a:t>
            </a:r>
            <a:endParaRPr lang="en-GB"/>
          </a:p>
        </p:txBody>
      </p:sp>
      <p:sp>
        <p:nvSpPr>
          <p:cNvPr id="8" name="Slide Number Placeholder 5">
            <a:extLst>
              <a:ext uri="{FF2B5EF4-FFF2-40B4-BE49-F238E27FC236}">
                <a16:creationId xmlns:a16="http://schemas.microsoft.com/office/drawing/2014/main" id="{533FE131-5015-4E7F-B97D-5E50747CE7A0}"/>
              </a:ext>
            </a:extLst>
          </p:cNvPr>
          <p:cNvSpPr>
            <a:spLocks noGrp="1"/>
          </p:cNvSpPr>
          <p:nvPr>
            <p:ph type="sldNum" sz="quarter" idx="10"/>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6EE70-77F6-40C0-AED2-27236C7D2C5E}" type="slidenum">
              <a:rPr lang="en-GB" smtClean="0"/>
              <a:t>‹#›</a:t>
            </a:fld>
            <a:endParaRPr lang="en-GB"/>
          </a:p>
        </p:txBody>
      </p:sp>
    </p:spTree>
    <p:extLst>
      <p:ext uri="{BB962C8B-B14F-4D97-AF65-F5344CB8AC3E}">
        <p14:creationId xmlns:p14="http://schemas.microsoft.com/office/powerpoint/2010/main" val="3439508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2" name="Picture 2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8517" y="5869331"/>
            <a:ext cx="2603424" cy="818219"/>
          </a:xfrm>
          <a:prstGeom prst="rect">
            <a:avLst/>
          </a:prstGeom>
        </p:spPr>
      </p:pic>
      <p:sp>
        <p:nvSpPr>
          <p:cNvPr id="2" name="Title 1"/>
          <p:cNvSpPr>
            <a:spLocks noGrp="1"/>
          </p:cNvSpPr>
          <p:nvPr>
            <p:ph type="title"/>
          </p:nvPr>
        </p:nvSpPr>
        <p:spPr/>
        <p:txBody>
          <a:bodyPr/>
          <a:lstStyle>
            <a:lvl1pPr>
              <a:defRPr>
                <a:solidFill>
                  <a:srgbClr val="0070C0"/>
                </a:solidFill>
                <a:latin typeface="Century Gothic" panose="020B0502020202020204" pitchFamily="34" charset="0"/>
              </a:defRPr>
            </a:lvl1pPr>
          </a:lstStyle>
          <a:p>
            <a:r>
              <a:rPr lang="en-US"/>
              <a:t>Click to edit Master title style</a:t>
            </a:r>
            <a:endParaRPr lang="en-GB"/>
          </a:p>
        </p:txBody>
      </p:sp>
      <p:sp>
        <p:nvSpPr>
          <p:cNvPr id="3" name="Content Placeholder 2"/>
          <p:cNvSpPr>
            <a:spLocks noGrp="1"/>
          </p:cNvSpPr>
          <p:nvPr>
            <p:ph idx="1"/>
          </p:nvPr>
        </p:nvSpPr>
        <p:spPr>
          <a:xfrm>
            <a:off x="838200" y="1245600"/>
            <a:ext cx="10515600" cy="480447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7ACAB911-39D0-4B37-BCCD-3A59E2DC65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6EE70-77F6-40C0-AED2-27236C7D2C5E}" type="slidenum">
              <a:rPr lang="en-GB" smtClean="0"/>
              <a:t>‹#›</a:t>
            </a:fld>
            <a:endParaRPr lang="en-GB"/>
          </a:p>
        </p:txBody>
      </p:sp>
      <p:pic>
        <p:nvPicPr>
          <p:cNvPr id="7" name="Picture 6">
            <a:extLst>
              <a:ext uri="{FF2B5EF4-FFF2-40B4-BE49-F238E27FC236}">
                <a16:creationId xmlns:a16="http://schemas.microsoft.com/office/drawing/2014/main" id="{E8F3BA76-1354-4108-BA32-D6A850C0EDA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8517" y="5869331"/>
            <a:ext cx="2603424" cy="818219"/>
          </a:xfrm>
          <a:prstGeom prst="rect">
            <a:avLst/>
          </a:prstGeom>
        </p:spPr>
      </p:pic>
    </p:spTree>
    <p:extLst>
      <p:ext uri="{BB962C8B-B14F-4D97-AF65-F5344CB8AC3E}">
        <p14:creationId xmlns:p14="http://schemas.microsoft.com/office/powerpoint/2010/main" val="611144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4800">
                <a:solidFill>
                  <a:srgbClr val="0070C0"/>
                </a:solidFill>
                <a:latin typeface="Century Gothic" panose="020B0502020202020204" pitchFamily="34" charset="0"/>
              </a:defRPr>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991847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091827-CAA9-436A-BE8F-1C7E61A297F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8517" y="5869331"/>
            <a:ext cx="2603424" cy="818219"/>
          </a:xfrm>
          <a:prstGeom prst="rect">
            <a:avLst/>
          </a:prstGeom>
        </p:spPr>
      </p:pic>
      <p:sp>
        <p:nvSpPr>
          <p:cNvPr id="2" name="Title 1"/>
          <p:cNvSpPr>
            <a:spLocks noGrp="1"/>
          </p:cNvSpPr>
          <p:nvPr>
            <p:ph type="title"/>
          </p:nvPr>
        </p:nvSpPr>
        <p:spPr/>
        <p:txBody>
          <a:bodyPr/>
          <a:lstStyle>
            <a:lvl1pPr>
              <a:defRPr>
                <a:solidFill>
                  <a:srgbClr val="0070C0"/>
                </a:solidFill>
                <a:latin typeface="Century Gothic" panose="020B0502020202020204" pitchFamily="34" charset="0"/>
              </a:defRPr>
            </a:lvl1pPr>
          </a:lstStyle>
          <a:p>
            <a:r>
              <a:rPr lang="en-US"/>
              <a:t>Click to edit Master title style</a:t>
            </a:r>
            <a:endParaRPr lang="en-GB"/>
          </a:p>
        </p:txBody>
      </p:sp>
      <p:sp>
        <p:nvSpPr>
          <p:cNvPr id="3" name="Content Placeholder 2"/>
          <p:cNvSpPr>
            <a:spLocks noGrp="1"/>
          </p:cNvSpPr>
          <p:nvPr>
            <p:ph sz="half" idx="1"/>
          </p:nvPr>
        </p:nvSpPr>
        <p:spPr>
          <a:xfrm>
            <a:off x="838200" y="1245599"/>
            <a:ext cx="5181600" cy="4931363"/>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245599"/>
            <a:ext cx="5181600" cy="4931364"/>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5EECEDFC-141C-400E-84C9-28BDF115E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6EE70-77F6-40C0-AED2-27236C7D2C5E}" type="slidenum">
              <a:rPr lang="en-GB" smtClean="0"/>
              <a:t>‹#›</a:t>
            </a:fld>
            <a:endParaRPr lang="en-GB"/>
          </a:p>
        </p:txBody>
      </p:sp>
      <p:pic>
        <p:nvPicPr>
          <p:cNvPr id="7" name="Picture 6">
            <a:extLst>
              <a:ext uri="{FF2B5EF4-FFF2-40B4-BE49-F238E27FC236}">
                <a16:creationId xmlns:a16="http://schemas.microsoft.com/office/drawing/2014/main" id="{98CFC048-DDC8-4138-8EA4-9195F35E082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8517" y="5869331"/>
            <a:ext cx="2603424" cy="818219"/>
          </a:xfrm>
          <a:prstGeom prst="rect">
            <a:avLst/>
          </a:prstGeom>
        </p:spPr>
      </p:pic>
    </p:spTree>
    <p:extLst>
      <p:ext uri="{BB962C8B-B14F-4D97-AF65-F5344CB8AC3E}">
        <p14:creationId xmlns:p14="http://schemas.microsoft.com/office/powerpoint/2010/main" val="22071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2849B2A-B77E-46A8-9FC9-5DA7237F8FE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8517" y="5869331"/>
            <a:ext cx="2603424" cy="818219"/>
          </a:xfrm>
          <a:prstGeom prst="rect">
            <a:avLst/>
          </a:prstGeom>
        </p:spPr>
      </p:pic>
      <p:sp>
        <p:nvSpPr>
          <p:cNvPr id="3" name="Text Placeholder 2"/>
          <p:cNvSpPr>
            <a:spLocks noGrp="1"/>
          </p:cNvSpPr>
          <p:nvPr>
            <p:ph type="body" idx="1"/>
          </p:nvPr>
        </p:nvSpPr>
        <p:spPr>
          <a:xfrm>
            <a:off x="839788" y="1245600"/>
            <a:ext cx="5157787" cy="823912"/>
          </a:xfrm>
        </p:spPr>
        <p:txBody>
          <a:bodyPr anchor="b"/>
          <a:lstStyle>
            <a:lvl1pPr marL="0" indent="0">
              <a:buNone/>
              <a:defRPr sz="2400" b="1">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069512"/>
            <a:ext cx="5157787" cy="412015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245600"/>
            <a:ext cx="5183188" cy="823912"/>
          </a:xfrm>
        </p:spPr>
        <p:txBody>
          <a:bodyPr anchor="b"/>
          <a:lstStyle>
            <a:lvl1pPr marL="0" indent="0">
              <a:buNone/>
              <a:defRPr sz="2400" b="1">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069512"/>
            <a:ext cx="5183188" cy="412015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itle Placeholder 1">
            <a:extLst>
              <a:ext uri="{FF2B5EF4-FFF2-40B4-BE49-F238E27FC236}">
                <a16:creationId xmlns:a16="http://schemas.microsoft.com/office/drawing/2014/main" id="{297D3C65-0CFC-4CAE-9A7E-CC8C6B16F1CA}"/>
              </a:ext>
            </a:extLst>
          </p:cNvPr>
          <p:cNvSpPr txBox="1">
            <a:spLocks/>
          </p:cNvSpPr>
          <p:nvPr/>
        </p:nvSpPr>
        <p:spPr>
          <a:xfrm>
            <a:off x="838200" y="365125"/>
            <a:ext cx="10515600" cy="7622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rgbClr val="0070C0"/>
                </a:solidFill>
                <a:latin typeface="Century Gothic" panose="020B0502020202020204" pitchFamily="34" charset="0"/>
                <a:ea typeface="+mj-ea"/>
                <a:cs typeface="+mj-cs"/>
              </a:defRPr>
            </a:lvl1pPr>
          </a:lstStyle>
          <a:p>
            <a:r>
              <a:rPr lang="en-US"/>
              <a:t>Click to edit Master title style</a:t>
            </a:r>
            <a:endParaRPr lang="en-GB"/>
          </a:p>
        </p:txBody>
      </p:sp>
      <p:sp>
        <p:nvSpPr>
          <p:cNvPr id="8" name="Slide Number Placeholder 5">
            <a:extLst>
              <a:ext uri="{FF2B5EF4-FFF2-40B4-BE49-F238E27FC236}">
                <a16:creationId xmlns:a16="http://schemas.microsoft.com/office/drawing/2014/main" id="{533FE131-5015-4E7F-B97D-5E50747CE7A0}"/>
              </a:ext>
            </a:extLst>
          </p:cNvPr>
          <p:cNvSpPr>
            <a:spLocks noGrp="1"/>
          </p:cNvSpPr>
          <p:nvPr>
            <p:ph type="sldNum" sz="quarter" idx="10"/>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6EE70-77F6-40C0-AED2-27236C7D2C5E}" type="slidenum">
              <a:rPr lang="en-GB" smtClean="0"/>
              <a:t>‹#›</a:t>
            </a:fld>
            <a:endParaRPr lang="en-GB"/>
          </a:p>
        </p:txBody>
      </p:sp>
      <p:pic>
        <p:nvPicPr>
          <p:cNvPr id="10" name="Picture 9">
            <a:extLst>
              <a:ext uri="{FF2B5EF4-FFF2-40B4-BE49-F238E27FC236}">
                <a16:creationId xmlns:a16="http://schemas.microsoft.com/office/drawing/2014/main" id="{49C81186-AB46-4D3D-8F92-30348EB1725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8517" y="5869331"/>
            <a:ext cx="2603424" cy="818219"/>
          </a:xfrm>
          <a:prstGeom prst="rect">
            <a:avLst/>
          </a:prstGeom>
        </p:spPr>
      </p:pic>
      <p:sp>
        <p:nvSpPr>
          <p:cNvPr id="11" name="Title Placeholder 1">
            <a:extLst>
              <a:ext uri="{FF2B5EF4-FFF2-40B4-BE49-F238E27FC236}">
                <a16:creationId xmlns:a16="http://schemas.microsoft.com/office/drawing/2014/main" id="{464D4000-D12F-4928-9C26-15CAB0016B25}"/>
              </a:ext>
            </a:extLst>
          </p:cNvPr>
          <p:cNvSpPr txBox="1">
            <a:spLocks/>
          </p:cNvSpPr>
          <p:nvPr/>
        </p:nvSpPr>
        <p:spPr>
          <a:xfrm>
            <a:off x="838200" y="365125"/>
            <a:ext cx="10515600" cy="7622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rgbClr val="0070C0"/>
                </a:solidFill>
                <a:latin typeface="Century Gothic" panose="020B0502020202020204" pitchFamily="34" charset="0"/>
                <a:ea typeface="+mj-ea"/>
                <a:cs typeface="+mj-cs"/>
              </a:defRPr>
            </a:lvl1pPr>
          </a:lstStyle>
          <a:p>
            <a:r>
              <a:rPr lang="en-US"/>
              <a:t>Click to edit Master title style</a:t>
            </a:r>
            <a:endParaRPr lang="en-GB"/>
          </a:p>
        </p:txBody>
      </p:sp>
    </p:spTree>
    <p:extLst>
      <p:ext uri="{BB962C8B-B14F-4D97-AF65-F5344CB8AC3E}">
        <p14:creationId xmlns:p14="http://schemas.microsoft.com/office/powerpoint/2010/main" val="46986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8A6EE70-77F6-40C0-AED2-27236C7D2C5E}" type="slidenum">
              <a:rPr lang="en-GB" smtClean="0"/>
              <a:t>‹#›</a:t>
            </a:fld>
            <a:endParaRPr lang="en-GB"/>
          </a:p>
        </p:txBody>
      </p:sp>
    </p:spTree>
    <p:extLst>
      <p:ext uri="{BB962C8B-B14F-4D97-AF65-F5344CB8AC3E}">
        <p14:creationId xmlns:p14="http://schemas.microsoft.com/office/powerpoint/2010/main" val="1272544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8A6EE70-77F6-40C0-AED2-27236C7D2C5E}" type="slidenum">
              <a:rPr lang="en-GB" smtClean="0"/>
              <a:t>‹#›</a:t>
            </a:fld>
            <a:endParaRPr lang="en-GB"/>
          </a:p>
        </p:txBody>
      </p:sp>
    </p:spTree>
    <p:extLst>
      <p:ext uri="{BB962C8B-B14F-4D97-AF65-F5344CB8AC3E}">
        <p14:creationId xmlns:p14="http://schemas.microsoft.com/office/powerpoint/2010/main" val="7792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A6EE70-77F6-40C0-AED2-27236C7D2C5E}" type="slidenum">
              <a:rPr lang="en-GB" smtClean="0"/>
              <a:t>‹#›</a:t>
            </a:fld>
            <a:endParaRPr lang="en-GB"/>
          </a:p>
        </p:txBody>
      </p:sp>
    </p:spTree>
    <p:extLst>
      <p:ext uri="{BB962C8B-B14F-4D97-AF65-F5344CB8AC3E}">
        <p14:creationId xmlns:p14="http://schemas.microsoft.com/office/powerpoint/2010/main" val="813573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A6EE70-77F6-40C0-AED2-27236C7D2C5E}" type="slidenum">
              <a:rPr lang="en-GB" smtClean="0"/>
              <a:t>‹#›</a:t>
            </a:fld>
            <a:endParaRPr lang="en-GB"/>
          </a:p>
        </p:txBody>
      </p:sp>
    </p:spTree>
    <p:extLst>
      <p:ext uri="{BB962C8B-B14F-4D97-AF65-F5344CB8AC3E}">
        <p14:creationId xmlns:p14="http://schemas.microsoft.com/office/powerpoint/2010/main" val="1485433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762289"/>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246909"/>
            <a:ext cx="10515600" cy="493005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6EE70-77F6-40C0-AED2-27236C7D2C5E}" type="slidenum">
              <a:rPr lang="en-GB" smtClean="0"/>
              <a:t>‹#›</a:t>
            </a:fld>
            <a:endParaRPr lang="en-GB"/>
          </a:p>
        </p:txBody>
      </p:sp>
    </p:spTree>
    <p:extLst>
      <p:ext uri="{BB962C8B-B14F-4D97-AF65-F5344CB8AC3E}">
        <p14:creationId xmlns:p14="http://schemas.microsoft.com/office/powerpoint/2010/main" val="37646949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3600" b="1" kern="1200">
          <a:solidFill>
            <a:schemeClr val="accent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Tx/>
        <a:buBlip>
          <a:blip r:embed="rId16"/>
        </a:buBlip>
        <a:defRPr sz="2800"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Tx/>
        <a:buBlip>
          <a:blip r:embed="rId16"/>
        </a:buBlip>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FontTx/>
        <a:buBlip>
          <a:blip r:embed="rId16"/>
        </a:buBlip>
        <a:defRPr sz="2000" kern="1200">
          <a:solidFill>
            <a:schemeClr val="accent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0.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5143"/>
            <a:ext cx="9144000" cy="2305083"/>
          </a:xfrm>
        </p:spPr>
        <p:txBody>
          <a:bodyPr>
            <a:noAutofit/>
          </a:bodyPr>
          <a:lstStyle/>
          <a:p>
            <a:pPr>
              <a:lnSpc>
                <a:spcPct val="100000"/>
              </a:lnSpc>
            </a:pPr>
            <a:r>
              <a:rPr lang="en-GB" sz="6000" b="1" dirty="0"/>
              <a:t>Mathematical modelling for vaccine-preventable diseases</a:t>
            </a:r>
            <a:endParaRPr lang="en-GB" sz="13800" b="1" dirty="0"/>
          </a:p>
        </p:txBody>
      </p:sp>
      <p:sp>
        <p:nvSpPr>
          <p:cNvPr id="3" name="TextBox 2">
            <a:extLst>
              <a:ext uri="{FF2B5EF4-FFF2-40B4-BE49-F238E27FC236}">
                <a16:creationId xmlns:a16="http://schemas.microsoft.com/office/drawing/2014/main" id="{52F17472-9D49-4668-98DA-39B25188084E}"/>
              </a:ext>
            </a:extLst>
          </p:cNvPr>
          <p:cNvSpPr txBox="1"/>
          <p:nvPr/>
        </p:nvSpPr>
        <p:spPr>
          <a:xfrm>
            <a:off x="3837209" y="3720226"/>
            <a:ext cx="4517583" cy="2677656"/>
          </a:xfrm>
          <a:prstGeom prst="rect">
            <a:avLst/>
          </a:prstGeom>
          <a:noFill/>
        </p:spPr>
        <p:txBody>
          <a:bodyPr wrap="none" rtlCol="0">
            <a:spAutoFit/>
          </a:bodyPr>
          <a:lstStyle/>
          <a:p>
            <a:pPr algn="ctr"/>
            <a:r>
              <a:rPr lang="en-GB" sz="2400" dirty="0">
                <a:latin typeface="Century Gothic" panose="020B0502020202020204" pitchFamily="34" charset="0"/>
              </a:rPr>
              <a:t>Epidemiology lecture 4</a:t>
            </a:r>
          </a:p>
          <a:p>
            <a:pPr algn="ctr"/>
            <a:r>
              <a:rPr lang="en-GB" sz="2400" dirty="0">
                <a:latin typeface="Century Gothic" panose="020B0502020202020204" pitchFamily="34" charset="0"/>
              </a:rPr>
              <a:t>Environmental transmission</a:t>
            </a:r>
          </a:p>
          <a:p>
            <a:pPr algn="ctr"/>
            <a:endParaRPr lang="en-GB" sz="2400" dirty="0">
              <a:latin typeface="Century Gothic" panose="020B0502020202020204" pitchFamily="34" charset="0"/>
            </a:endParaRPr>
          </a:p>
          <a:p>
            <a:pPr algn="ctr"/>
            <a:r>
              <a:rPr lang="en-GB" sz="2400" dirty="0">
                <a:latin typeface="Century Gothic" panose="020B0502020202020204" pitchFamily="34" charset="0"/>
              </a:rPr>
              <a:t>Katy Gaythorpe</a:t>
            </a:r>
          </a:p>
          <a:p>
            <a:pPr algn="ctr"/>
            <a:r>
              <a:rPr lang="en-GB" sz="2400" dirty="0">
                <a:latin typeface="Century Gothic" panose="020B0502020202020204" pitchFamily="34" charset="0"/>
              </a:rPr>
              <a:t>School of Public Health </a:t>
            </a:r>
          </a:p>
          <a:p>
            <a:pPr algn="ctr"/>
            <a:r>
              <a:rPr lang="en-GB" sz="2400" dirty="0">
                <a:latin typeface="Century Gothic" panose="020B0502020202020204" pitchFamily="34" charset="0"/>
              </a:rPr>
              <a:t>Imperial College London</a:t>
            </a:r>
          </a:p>
          <a:p>
            <a:pPr algn="ctr"/>
            <a:r>
              <a:rPr lang="en-GB" sz="2400" dirty="0">
                <a:latin typeface="Century Gothic" panose="020B0502020202020204" pitchFamily="34" charset="0"/>
              </a:rPr>
              <a:t>k.gaythorpe@imperial.ac.uk </a:t>
            </a:r>
          </a:p>
        </p:txBody>
      </p:sp>
      <p:pic>
        <p:nvPicPr>
          <p:cNvPr id="4" name="Picture 3">
            <a:extLst>
              <a:ext uri="{FF2B5EF4-FFF2-40B4-BE49-F238E27FC236}">
                <a16:creationId xmlns:a16="http://schemas.microsoft.com/office/drawing/2014/main" id="{9367E178-594B-D6C5-EE11-6D6E3D09BCC5}"/>
              </a:ext>
            </a:extLst>
          </p:cNvPr>
          <p:cNvPicPr>
            <a:picLocks noChangeAspect="1"/>
          </p:cNvPicPr>
          <p:nvPr/>
        </p:nvPicPr>
        <p:blipFill>
          <a:blip r:embed="rId3"/>
          <a:stretch>
            <a:fillRect/>
          </a:stretch>
        </p:blipFill>
        <p:spPr>
          <a:xfrm>
            <a:off x="9239249" y="4969132"/>
            <a:ext cx="2857500" cy="1428750"/>
          </a:xfrm>
          <a:prstGeom prst="rect">
            <a:avLst/>
          </a:prstGeom>
        </p:spPr>
      </p:pic>
    </p:spTree>
    <p:extLst>
      <p:ext uri="{BB962C8B-B14F-4D97-AF65-F5344CB8AC3E}">
        <p14:creationId xmlns:p14="http://schemas.microsoft.com/office/powerpoint/2010/main" val="2015678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a:spLocks noChangeArrowheads="1"/>
          </p:cNvSpPr>
          <p:nvPr/>
        </p:nvSpPr>
        <p:spPr bwMode="auto">
          <a:xfrm>
            <a:off x="1752600" y="1743802"/>
            <a:ext cx="4343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Two infectious compartments:</a:t>
            </a:r>
          </a:p>
          <a:p>
            <a:pPr eaLnBrk="1" hangingPunct="1">
              <a:spcAft>
                <a:spcPts val="600"/>
              </a:spcAft>
              <a:defRPr/>
            </a:pPr>
            <a:endParaRPr lang="en-GB" altLang="en-US" sz="2000" dirty="0">
              <a:solidFill>
                <a:srgbClr val="23166D"/>
              </a:solidFill>
              <a:latin typeface="Calibri" panose="020F0502020204030204"/>
            </a:endParaRPr>
          </a:p>
          <a:p>
            <a:pPr eaLnBrk="1" hangingPunct="1">
              <a:spcAft>
                <a:spcPts val="600"/>
              </a:spcAft>
              <a:defRPr/>
            </a:pPr>
            <a:r>
              <a:rPr lang="en-GB" altLang="en-US" sz="2000" dirty="0">
                <a:solidFill>
                  <a:srgbClr val="23166D"/>
                </a:solidFill>
                <a:latin typeface="Calibri" panose="020F0502020204030204"/>
              </a:rPr>
              <a:t>We have to use a next generation matrix approach... </a:t>
            </a:r>
          </a:p>
        </p:txBody>
      </p:sp>
      <mc:AlternateContent xmlns:mc="http://schemas.openxmlformats.org/markup-compatibility/2006" xmlns:a14="http://schemas.microsoft.com/office/drawing/2010/main">
        <mc:Choice Requires="a14">
          <p:sp>
            <p:nvSpPr>
              <p:cNvPr id="3" name="TextBox 2"/>
              <p:cNvSpPr txBox="1"/>
              <p:nvPr/>
            </p:nvSpPr>
            <p:spPr>
              <a:xfrm>
                <a:off x="7144872" y="2086364"/>
                <a:ext cx="2809615" cy="7922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rPr>
                            <m:t>𝑅</m:t>
                          </m:r>
                        </m:e>
                        <m:sub>
                          <m:acc>
                            <m:accPr>
                              <m:chr m:val="̇"/>
                              <m:ctrlPr>
                                <a:rPr lang="en-GB" sz="2800" i="1">
                                  <a:latin typeface="Cambria Math" panose="02040503050406030204" pitchFamily="18" charset="0"/>
                                </a:rPr>
                              </m:ctrlPr>
                            </m:accPr>
                            <m:e>
                              <m:r>
                                <a:rPr lang="en-GB" sz="2800" i="1">
                                  <a:latin typeface="Cambria Math" panose="02040503050406030204" pitchFamily="18" charset="0"/>
                                </a:rPr>
                                <m:t>𝑖</m:t>
                              </m:r>
                            </m:e>
                          </m:acc>
                          <m:r>
                            <a:rPr lang="en-GB" sz="2800" i="1">
                              <a:latin typeface="Cambria Math" panose="02040503050406030204" pitchFamily="18" charset="0"/>
                            </a:rPr>
                            <m:t>𝑗</m:t>
                          </m:r>
                        </m:sub>
                      </m:sSub>
                      <m:r>
                        <a:rPr lang="en-GB" sz="2800" i="1">
                          <a:latin typeface="Cambria Math" panose="02040503050406030204" pitchFamily="18" charset="0"/>
                        </a:rPr>
                        <m:t>=</m:t>
                      </m:r>
                      <m:d>
                        <m:dPr>
                          <m:ctrlPr>
                            <a:rPr lang="en-GB" sz="2800" i="1">
                              <a:latin typeface="Cambria Math" panose="02040503050406030204" pitchFamily="18" charset="0"/>
                            </a:rPr>
                          </m:ctrlPr>
                        </m:dPr>
                        <m:e>
                          <m:m>
                            <m:mPr>
                              <m:mcs>
                                <m:mc>
                                  <m:mcPr>
                                    <m:count m:val="2"/>
                                    <m:mcJc m:val="center"/>
                                  </m:mcPr>
                                </m:mc>
                              </m:mcs>
                              <m:ctrlPr>
                                <a:rPr lang="en-GB" sz="2800" i="1">
                                  <a:latin typeface="Cambria Math" panose="02040503050406030204" pitchFamily="18" charset="0"/>
                                </a:rPr>
                              </m:ctrlPr>
                            </m:mPr>
                            <m:mr>
                              <m:e>
                                <m:sSub>
                                  <m:sSubPr>
                                    <m:ctrlPr>
                                      <a:rPr lang="en-GB" sz="2800" i="1">
                                        <a:latin typeface="Cambria Math" panose="02040503050406030204" pitchFamily="18" charset="0"/>
                                      </a:rPr>
                                    </m:ctrlPr>
                                  </m:sSubPr>
                                  <m:e>
                                    <m:r>
                                      <a:rPr lang="en-GB" sz="2800" i="1">
                                        <a:latin typeface="Cambria Math" panose="02040503050406030204" pitchFamily="18" charset="0"/>
                                      </a:rPr>
                                      <m:t>𝑅</m:t>
                                    </m:r>
                                  </m:e>
                                  <m:sub>
                                    <m:r>
                                      <a:rPr lang="en-GB" sz="2800" i="1">
                                        <a:latin typeface="Cambria Math" panose="02040503050406030204" pitchFamily="18" charset="0"/>
                                      </a:rPr>
                                      <m:t>11</m:t>
                                    </m:r>
                                  </m:sub>
                                </m:sSub>
                              </m:e>
                              <m:e>
                                <m:sSub>
                                  <m:sSubPr>
                                    <m:ctrlPr>
                                      <a:rPr lang="en-GB" sz="2800" i="1">
                                        <a:latin typeface="Cambria Math" panose="02040503050406030204" pitchFamily="18" charset="0"/>
                                      </a:rPr>
                                    </m:ctrlPr>
                                  </m:sSubPr>
                                  <m:e>
                                    <m:r>
                                      <a:rPr lang="en-GB" sz="2800" i="1">
                                        <a:latin typeface="Cambria Math" panose="02040503050406030204" pitchFamily="18" charset="0"/>
                                      </a:rPr>
                                      <m:t>𝑅</m:t>
                                    </m:r>
                                  </m:e>
                                  <m:sub>
                                    <m:r>
                                      <a:rPr lang="en-GB" sz="2800" i="1">
                                        <a:latin typeface="Cambria Math" panose="02040503050406030204" pitchFamily="18" charset="0"/>
                                      </a:rPr>
                                      <m:t>12</m:t>
                                    </m:r>
                                  </m:sub>
                                </m:sSub>
                              </m:e>
                            </m:mr>
                            <m:mr>
                              <m:e>
                                <m:sSub>
                                  <m:sSubPr>
                                    <m:ctrlPr>
                                      <a:rPr lang="en-GB" sz="2800" i="1">
                                        <a:latin typeface="Cambria Math" panose="02040503050406030204" pitchFamily="18" charset="0"/>
                                      </a:rPr>
                                    </m:ctrlPr>
                                  </m:sSubPr>
                                  <m:e>
                                    <m:r>
                                      <a:rPr lang="en-GB" sz="2800" i="1">
                                        <a:latin typeface="Cambria Math" panose="02040503050406030204" pitchFamily="18" charset="0"/>
                                      </a:rPr>
                                      <m:t>𝑅</m:t>
                                    </m:r>
                                  </m:e>
                                  <m:sub>
                                    <m:r>
                                      <a:rPr lang="en-GB" sz="2800" i="1">
                                        <a:latin typeface="Cambria Math" panose="02040503050406030204" pitchFamily="18" charset="0"/>
                                      </a:rPr>
                                      <m:t>21</m:t>
                                    </m:r>
                                  </m:sub>
                                </m:sSub>
                              </m:e>
                              <m:e>
                                <m:sSub>
                                  <m:sSubPr>
                                    <m:ctrlPr>
                                      <a:rPr lang="en-GB" sz="2800" i="1">
                                        <a:latin typeface="Cambria Math" panose="02040503050406030204" pitchFamily="18" charset="0"/>
                                      </a:rPr>
                                    </m:ctrlPr>
                                  </m:sSubPr>
                                  <m:e>
                                    <m:r>
                                      <a:rPr lang="en-GB" sz="2800" i="1">
                                        <a:latin typeface="Cambria Math" panose="02040503050406030204" pitchFamily="18" charset="0"/>
                                      </a:rPr>
                                      <m:t>𝑅</m:t>
                                    </m:r>
                                  </m:e>
                                  <m:sub>
                                    <m:r>
                                      <a:rPr lang="en-GB" sz="2800" i="1">
                                        <a:latin typeface="Cambria Math" panose="02040503050406030204" pitchFamily="18" charset="0"/>
                                      </a:rPr>
                                      <m:t>22</m:t>
                                    </m:r>
                                  </m:sub>
                                </m:sSub>
                              </m:e>
                            </m:mr>
                          </m:m>
                        </m:e>
                      </m:d>
                    </m:oMath>
                  </m:oMathPara>
                </a14:m>
                <a:endParaRPr lang="en-GB"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7144872" y="2086364"/>
                <a:ext cx="2809615" cy="792205"/>
              </a:xfrm>
              <a:prstGeom prst="rect">
                <a:avLst/>
              </a:prstGeom>
              <a:blipFill>
                <a:blip r:embed="rId2"/>
                <a:stretch>
                  <a:fillRect/>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8233515A-F4FC-39C9-1ADB-8DC4F57F35F1}"/>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The environmental reservoir – R</a:t>
            </a:r>
            <a:r>
              <a:rPr lang="en-GB" b="1" baseline="-25000" dirty="0"/>
              <a:t>0</a:t>
            </a:r>
            <a:endParaRPr lang="en-GB" b="1" dirty="0"/>
          </a:p>
        </p:txBody>
      </p:sp>
    </p:spTree>
    <p:extLst>
      <p:ext uri="{BB962C8B-B14F-4D97-AF65-F5344CB8AC3E}">
        <p14:creationId xmlns:p14="http://schemas.microsoft.com/office/powerpoint/2010/main" val="133529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752600" y="1743802"/>
            <a:ext cx="4343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Two infectious compartments:</a:t>
            </a:r>
          </a:p>
          <a:p>
            <a:pPr eaLnBrk="1" hangingPunct="1">
              <a:spcAft>
                <a:spcPts val="600"/>
              </a:spcAft>
              <a:defRPr/>
            </a:pPr>
            <a:endParaRPr lang="en-GB" altLang="en-US" sz="2000" dirty="0">
              <a:solidFill>
                <a:srgbClr val="23166D"/>
              </a:solidFill>
              <a:latin typeface="Calibri" panose="020F0502020204030204"/>
            </a:endParaRPr>
          </a:p>
          <a:p>
            <a:pPr eaLnBrk="1" hangingPunct="1">
              <a:spcAft>
                <a:spcPts val="600"/>
              </a:spcAft>
              <a:defRPr/>
            </a:pPr>
            <a:r>
              <a:rPr lang="en-GB" altLang="en-US" sz="2000" dirty="0">
                <a:solidFill>
                  <a:srgbClr val="23166D"/>
                </a:solidFill>
                <a:latin typeface="Calibri" panose="020F0502020204030204"/>
              </a:rPr>
              <a:t>We have to use a next generation matrix approach... </a:t>
            </a:r>
          </a:p>
        </p:txBody>
      </p:sp>
      <mc:AlternateContent xmlns:mc="http://schemas.openxmlformats.org/markup-compatibility/2006" xmlns:a14="http://schemas.microsoft.com/office/drawing/2010/main">
        <mc:Choice Requires="a14">
          <p:sp>
            <p:nvSpPr>
              <p:cNvPr id="11" name="TextBox 10"/>
              <p:cNvSpPr txBox="1"/>
              <p:nvPr/>
            </p:nvSpPr>
            <p:spPr>
              <a:xfrm>
                <a:off x="7144872" y="2086364"/>
                <a:ext cx="2809615" cy="7922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rPr>
                            <m:t>𝑅</m:t>
                          </m:r>
                        </m:e>
                        <m:sub>
                          <m:acc>
                            <m:accPr>
                              <m:chr m:val="̇"/>
                              <m:ctrlPr>
                                <a:rPr lang="en-GB" sz="2800" i="1">
                                  <a:latin typeface="Cambria Math" panose="02040503050406030204" pitchFamily="18" charset="0"/>
                                </a:rPr>
                              </m:ctrlPr>
                            </m:accPr>
                            <m:e>
                              <m:r>
                                <a:rPr lang="en-GB" sz="2800" i="1">
                                  <a:latin typeface="Cambria Math" panose="02040503050406030204" pitchFamily="18" charset="0"/>
                                </a:rPr>
                                <m:t>𝑖</m:t>
                              </m:r>
                            </m:e>
                          </m:acc>
                          <m:r>
                            <a:rPr lang="en-GB" sz="2800" i="1">
                              <a:latin typeface="Cambria Math" panose="02040503050406030204" pitchFamily="18" charset="0"/>
                            </a:rPr>
                            <m:t>𝑗</m:t>
                          </m:r>
                        </m:sub>
                      </m:sSub>
                      <m:r>
                        <a:rPr lang="en-GB" sz="2800" i="1">
                          <a:latin typeface="Cambria Math" panose="02040503050406030204" pitchFamily="18" charset="0"/>
                        </a:rPr>
                        <m:t>=</m:t>
                      </m:r>
                      <m:d>
                        <m:dPr>
                          <m:ctrlPr>
                            <a:rPr lang="en-GB" sz="2800" i="1">
                              <a:latin typeface="Cambria Math" panose="02040503050406030204" pitchFamily="18" charset="0"/>
                            </a:rPr>
                          </m:ctrlPr>
                        </m:dPr>
                        <m:e>
                          <m:m>
                            <m:mPr>
                              <m:mcs>
                                <m:mc>
                                  <m:mcPr>
                                    <m:count m:val="2"/>
                                    <m:mcJc m:val="center"/>
                                  </m:mcPr>
                                </m:mc>
                              </m:mcs>
                              <m:ctrlPr>
                                <a:rPr lang="en-GB" sz="2800" i="1">
                                  <a:latin typeface="Cambria Math" panose="02040503050406030204" pitchFamily="18" charset="0"/>
                                </a:rPr>
                              </m:ctrlPr>
                            </m:mPr>
                            <m:mr>
                              <m:e>
                                <m:sSub>
                                  <m:sSubPr>
                                    <m:ctrlPr>
                                      <a:rPr lang="en-GB" sz="2800" i="1">
                                        <a:latin typeface="Cambria Math" panose="02040503050406030204" pitchFamily="18" charset="0"/>
                                      </a:rPr>
                                    </m:ctrlPr>
                                  </m:sSubPr>
                                  <m:e>
                                    <m:r>
                                      <a:rPr lang="en-GB" sz="2800" i="1">
                                        <a:latin typeface="Cambria Math" panose="02040503050406030204" pitchFamily="18" charset="0"/>
                                      </a:rPr>
                                      <m:t>𝑅</m:t>
                                    </m:r>
                                  </m:e>
                                  <m:sub>
                                    <m:r>
                                      <a:rPr lang="en-GB" sz="2800" i="1">
                                        <a:latin typeface="Cambria Math" panose="02040503050406030204" pitchFamily="18" charset="0"/>
                                      </a:rPr>
                                      <m:t>11</m:t>
                                    </m:r>
                                  </m:sub>
                                </m:sSub>
                              </m:e>
                              <m:e>
                                <m:sSub>
                                  <m:sSubPr>
                                    <m:ctrlPr>
                                      <a:rPr lang="en-GB" sz="2800" i="1">
                                        <a:latin typeface="Cambria Math" panose="02040503050406030204" pitchFamily="18" charset="0"/>
                                      </a:rPr>
                                    </m:ctrlPr>
                                  </m:sSubPr>
                                  <m:e>
                                    <m:r>
                                      <a:rPr lang="en-GB" sz="2800" i="1">
                                        <a:latin typeface="Cambria Math" panose="02040503050406030204" pitchFamily="18" charset="0"/>
                                      </a:rPr>
                                      <m:t>𝑅</m:t>
                                    </m:r>
                                  </m:e>
                                  <m:sub>
                                    <m:r>
                                      <a:rPr lang="en-GB" sz="2800" i="1">
                                        <a:latin typeface="Cambria Math" panose="02040503050406030204" pitchFamily="18" charset="0"/>
                                      </a:rPr>
                                      <m:t>12</m:t>
                                    </m:r>
                                  </m:sub>
                                </m:sSub>
                              </m:e>
                            </m:mr>
                            <m:mr>
                              <m:e>
                                <m:sSub>
                                  <m:sSubPr>
                                    <m:ctrlPr>
                                      <a:rPr lang="en-GB" sz="2800" i="1">
                                        <a:latin typeface="Cambria Math" panose="02040503050406030204" pitchFamily="18" charset="0"/>
                                      </a:rPr>
                                    </m:ctrlPr>
                                  </m:sSubPr>
                                  <m:e>
                                    <m:r>
                                      <a:rPr lang="en-GB" sz="2800" i="1">
                                        <a:latin typeface="Cambria Math" panose="02040503050406030204" pitchFamily="18" charset="0"/>
                                      </a:rPr>
                                      <m:t>𝑅</m:t>
                                    </m:r>
                                  </m:e>
                                  <m:sub>
                                    <m:r>
                                      <a:rPr lang="en-GB" sz="2800" i="1">
                                        <a:latin typeface="Cambria Math" panose="02040503050406030204" pitchFamily="18" charset="0"/>
                                      </a:rPr>
                                      <m:t>21</m:t>
                                    </m:r>
                                  </m:sub>
                                </m:sSub>
                              </m:e>
                              <m:e>
                                <m:sSub>
                                  <m:sSubPr>
                                    <m:ctrlPr>
                                      <a:rPr lang="en-GB" sz="2800" i="1">
                                        <a:latin typeface="Cambria Math" panose="02040503050406030204" pitchFamily="18" charset="0"/>
                                      </a:rPr>
                                    </m:ctrlPr>
                                  </m:sSubPr>
                                  <m:e>
                                    <m:r>
                                      <a:rPr lang="en-GB" sz="2800" i="1">
                                        <a:latin typeface="Cambria Math" panose="02040503050406030204" pitchFamily="18" charset="0"/>
                                      </a:rPr>
                                      <m:t>𝑅</m:t>
                                    </m:r>
                                  </m:e>
                                  <m:sub>
                                    <m:r>
                                      <a:rPr lang="en-GB" sz="2800" i="1">
                                        <a:latin typeface="Cambria Math" panose="02040503050406030204" pitchFamily="18" charset="0"/>
                                      </a:rPr>
                                      <m:t>22</m:t>
                                    </m:r>
                                  </m:sub>
                                </m:sSub>
                              </m:e>
                            </m:mr>
                          </m:m>
                        </m:e>
                      </m:d>
                    </m:oMath>
                  </m:oMathPara>
                </a14:m>
                <a:endParaRPr lang="en-GB"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144872" y="2086364"/>
                <a:ext cx="2809615" cy="792205"/>
              </a:xfrm>
              <a:prstGeom prst="rect">
                <a:avLst/>
              </a:prstGeom>
              <a:blipFill>
                <a:blip r:embed="rId3"/>
                <a:stretch>
                  <a:fillRect/>
                </a:stretch>
              </a:blipFill>
            </p:spPr>
            <p:txBody>
              <a:bodyPr/>
              <a:lstStyle/>
              <a:p>
                <a:r>
                  <a:rPr lang="en-GB">
                    <a:noFill/>
                  </a:rPr>
                  <a:t> </a:t>
                </a:r>
              </a:p>
            </p:txBody>
          </p:sp>
        </mc:Fallback>
      </mc:AlternateContent>
      <p:pic>
        <p:nvPicPr>
          <p:cNvPr id="2050" name="Picture 2" descr="Human Fetus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0103" y="4383488"/>
            <a:ext cx="1525886" cy="13122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Philosophical Disquisitions: Would Immortality be Desirable? (Part Two ..."/>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75515" y="4419109"/>
            <a:ext cx="1020878" cy="1241020"/>
          </a:xfrm>
          <a:prstGeom prst="rect">
            <a:avLst/>
          </a:prstGeom>
        </p:spPr>
      </p:pic>
      <p:cxnSp>
        <p:nvCxnSpPr>
          <p:cNvPr id="14" name="Straight Arrow Connector 13"/>
          <p:cNvCxnSpPr>
            <a:stCxn id="2050" idx="3"/>
            <a:endCxn id="7" idx="1"/>
          </p:cNvCxnSpPr>
          <p:nvPr/>
        </p:nvCxnSpPr>
        <p:spPr>
          <a:xfrm>
            <a:off x="3335989" y="5039619"/>
            <a:ext cx="603952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274340" y="4859619"/>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 name="Oval 24"/>
          <p:cNvSpPr/>
          <p:nvPr/>
        </p:nvSpPr>
        <p:spPr>
          <a:xfrm>
            <a:off x="6980226" y="4859619"/>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6" name="Oval 25"/>
          <p:cNvSpPr/>
          <p:nvPr/>
        </p:nvSpPr>
        <p:spPr>
          <a:xfrm>
            <a:off x="8686112" y="4859619"/>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7" name="Rectangle 26"/>
          <p:cNvSpPr>
            <a:spLocks noChangeArrowheads="1"/>
          </p:cNvSpPr>
          <p:nvPr/>
        </p:nvSpPr>
        <p:spPr bwMode="auto">
          <a:xfrm>
            <a:off x="3748454" y="3733724"/>
            <a:ext cx="46950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002060"/>
                </a:solidFill>
                <a:latin typeface="Calibri" panose="020F0502020204030204"/>
              </a:rPr>
              <a:t>Constructing the next generation matrix</a:t>
            </a:r>
            <a:endParaRPr lang="en-US" altLang="en-US" sz="2000" dirty="0">
              <a:solidFill>
                <a:srgbClr val="002060"/>
              </a:solidFill>
              <a:latin typeface="Calibri" panose="020F0502020204030204"/>
            </a:endParaRPr>
          </a:p>
        </p:txBody>
      </p:sp>
      <p:sp>
        <p:nvSpPr>
          <p:cNvPr id="28" name="Rectangle 27"/>
          <p:cNvSpPr>
            <a:spLocks noChangeArrowheads="1"/>
          </p:cNvSpPr>
          <p:nvPr/>
        </p:nvSpPr>
        <p:spPr bwMode="auto">
          <a:xfrm rot="18850529">
            <a:off x="5369132" y="4418891"/>
            <a:ext cx="10884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1600" dirty="0">
                <a:solidFill>
                  <a:schemeClr val="accent3">
                    <a:lumMod val="50000"/>
                  </a:schemeClr>
                </a:solidFill>
                <a:latin typeface="Calibri" panose="020F0502020204030204"/>
              </a:rPr>
              <a:t>Birth</a:t>
            </a:r>
            <a:endParaRPr lang="en-US" altLang="en-US" sz="1600" dirty="0">
              <a:solidFill>
                <a:schemeClr val="accent3">
                  <a:lumMod val="50000"/>
                </a:schemeClr>
              </a:solidFill>
              <a:latin typeface="Calibri" panose="020F0502020204030204"/>
            </a:endParaRPr>
          </a:p>
        </p:txBody>
      </p:sp>
      <p:sp>
        <p:nvSpPr>
          <p:cNvPr id="29" name="Rectangle 28"/>
          <p:cNvSpPr>
            <a:spLocks noChangeArrowheads="1"/>
          </p:cNvSpPr>
          <p:nvPr/>
        </p:nvSpPr>
        <p:spPr bwMode="auto">
          <a:xfrm rot="18850529">
            <a:off x="7065850" y="4417450"/>
            <a:ext cx="10884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1600" dirty="0">
                <a:solidFill>
                  <a:schemeClr val="accent3">
                    <a:lumMod val="50000"/>
                  </a:schemeClr>
                </a:solidFill>
                <a:latin typeface="Calibri" panose="020F0502020204030204"/>
              </a:rPr>
              <a:t>Birth</a:t>
            </a:r>
            <a:endParaRPr lang="en-US" altLang="en-US" sz="1600" dirty="0">
              <a:solidFill>
                <a:schemeClr val="accent3">
                  <a:lumMod val="50000"/>
                </a:schemeClr>
              </a:solidFill>
              <a:latin typeface="Calibri" panose="020F0502020204030204"/>
            </a:endParaRPr>
          </a:p>
        </p:txBody>
      </p:sp>
      <p:sp>
        <p:nvSpPr>
          <p:cNvPr id="30" name="Rectangle 29"/>
          <p:cNvSpPr>
            <a:spLocks noChangeArrowheads="1"/>
          </p:cNvSpPr>
          <p:nvPr/>
        </p:nvSpPr>
        <p:spPr bwMode="auto">
          <a:xfrm rot="18850529">
            <a:off x="8692999" y="4417450"/>
            <a:ext cx="10884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1600" dirty="0">
                <a:solidFill>
                  <a:schemeClr val="accent3">
                    <a:lumMod val="50000"/>
                  </a:schemeClr>
                </a:solidFill>
                <a:latin typeface="Calibri" panose="020F0502020204030204"/>
              </a:rPr>
              <a:t>Birth</a:t>
            </a:r>
            <a:endParaRPr lang="en-US" altLang="en-US" sz="1600" dirty="0">
              <a:solidFill>
                <a:schemeClr val="accent3">
                  <a:lumMod val="50000"/>
                </a:schemeClr>
              </a:solidFill>
              <a:latin typeface="Calibri" panose="020F0502020204030204"/>
            </a:endParaRPr>
          </a:p>
        </p:txBody>
      </p:sp>
      <p:sp>
        <p:nvSpPr>
          <p:cNvPr id="19" name="Right Brace 18"/>
          <p:cNvSpPr/>
          <p:nvPr/>
        </p:nvSpPr>
        <p:spPr>
          <a:xfrm rot="5400000">
            <a:off x="6125722" y="2658626"/>
            <a:ext cx="460060" cy="5942046"/>
          </a:xfrm>
          <a:prstGeom prst="rightBrace">
            <a:avLst/>
          </a:prstGeom>
          <a:ln w="571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31" name="Rectangle 30"/>
          <p:cNvSpPr>
            <a:spLocks noChangeArrowheads="1"/>
          </p:cNvSpPr>
          <p:nvPr/>
        </p:nvSpPr>
        <p:spPr bwMode="auto">
          <a:xfrm>
            <a:off x="4008206" y="6016202"/>
            <a:ext cx="46950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002060"/>
                </a:solidFill>
                <a:latin typeface="Calibri" panose="020F0502020204030204"/>
              </a:rPr>
              <a:t>Lifespan or generation</a:t>
            </a:r>
            <a:endParaRPr lang="en-US" altLang="en-US" sz="2000" dirty="0">
              <a:solidFill>
                <a:srgbClr val="002060"/>
              </a:solidFill>
              <a:latin typeface="Calibri" panose="020F0502020204030204"/>
            </a:endParaRPr>
          </a:p>
        </p:txBody>
      </p:sp>
      <p:sp>
        <p:nvSpPr>
          <p:cNvPr id="2" name="Title 1">
            <a:extLst>
              <a:ext uri="{FF2B5EF4-FFF2-40B4-BE49-F238E27FC236}">
                <a16:creationId xmlns:a16="http://schemas.microsoft.com/office/drawing/2014/main" id="{EB98FB80-3C86-7E1E-6866-2372EC7B445C}"/>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The environmental reservoir – R</a:t>
            </a:r>
            <a:r>
              <a:rPr lang="en-GB" b="1" baseline="-25000" dirty="0"/>
              <a:t>0</a:t>
            </a:r>
            <a:endParaRPr lang="en-GB" b="1" dirty="0"/>
          </a:p>
        </p:txBody>
      </p:sp>
    </p:spTree>
    <p:extLst>
      <p:ext uri="{BB962C8B-B14F-4D97-AF65-F5344CB8AC3E}">
        <p14:creationId xmlns:p14="http://schemas.microsoft.com/office/powerpoint/2010/main" val="348870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752600" y="1743802"/>
            <a:ext cx="4343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Two infectious compartments:</a:t>
            </a:r>
          </a:p>
          <a:p>
            <a:pPr eaLnBrk="1" hangingPunct="1">
              <a:spcAft>
                <a:spcPts val="600"/>
              </a:spcAft>
              <a:defRPr/>
            </a:pPr>
            <a:endParaRPr lang="en-GB" altLang="en-US" sz="2000" dirty="0">
              <a:solidFill>
                <a:srgbClr val="23166D"/>
              </a:solidFill>
              <a:latin typeface="Calibri" panose="020F0502020204030204"/>
            </a:endParaRPr>
          </a:p>
          <a:p>
            <a:pPr eaLnBrk="1" hangingPunct="1">
              <a:spcAft>
                <a:spcPts val="600"/>
              </a:spcAft>
              <a:defRPr/>
            </a:pPr>
            <a:r>
              <a:rPr lang="en-GB" altLang="en-US" sz="2000" dirty="0">
                <a:solidFill>
                  <a:srgbClr val="23166D"/>
                </a:solidFill>
                <a:latin typeface="Calibri" panose="020F0502020204030204"/>
              </a:rPr>
              <a:t>We have to use a next generation matrix approach... </a:t>
            </a:r>
          </a:p>
        </p:txBody>
      </p:sp>
      <mc:AlternateContent xmlns:mc="http://schemas.openxmlformats.org/markup-compatibility/2006" xmlns:a14="http://schemas.microsoft.com/office/drawing/2010/main">
        <mc:Choice Requires="a14">
          <p:sp>
            <p:nvSpPr>
              <p:cNvPr id="11" name="TextBox 10"/>
              <p:cNvSpPr txBox="1"/>
              <p:nvPr/>
            </p:nvSpPr>
            <p:spPr>
              <a:xfrm>
                <a:off x="7144872" y="2086364"/>
                <a:ext cx="2809615" cy="7922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rPr>
                            <m:t>𝑅</m:t>
                          </m:r>
                        </m:e>
                        <m:sub>
                          <m:acc>
                            <m:accPr>
                              <m:chr m:val="̇"/>
                              <m:ctrlPr>
                                <a:rPr lang="en-GB" sz="2800" i="1">
                                  <a:latin typeface="Cambria Math" panose="02040503050406030204" pitchFamily="18" charset="0"/>
                                </a:rPr>
                              </m:ctrlPr>
                            </m:accPr>
                            <m:e>
                              <m:r>
                                <a:rPr lang="en-GB" sz="2800" i="1">
                                  <a:latin typeface="Cambria Math" panose="02040503050406030204" pitchFamily="18" charset="0"/>
                                </a:rPr>
                                <m:t>𝑖</m:t>
                              </m:r>
                            </m:e>
                          </m:acc>
                          <m:r>
                            <a:rPr lang="en-GB" sz="2800" i="1">
                              <a:latin typeface="Cambria Math" panose="02040503050406030204" pitchFamily="18" charset="0"/>
                            </a:rPr>
                            <m:t>𝑗</m:t>
                          </m:r>
                        </m:sub>
                      </m:sSub>
                      <m:r>
                        <a:rPr lang="en-GB" sz="2800" i="1">
                          <a:latin typeface="Cambria Math" panose="02040503050406030204" pitchFamily="18" charset="0"/>
                        </a:rPr>
                        <m:t>=</m:t>
                      </m:r>
                      <m:d>
                        <m:dPr>
                          <m:ctrlPr>
                            <a:rPr lang="en-GB" sz="2800" i="1">
                              <a:latin typeface="Cambria Math" panose="02040503050406030204" pitchFamily="18" charset="0"/>
                            </a:rPr>
                          </m:ctrlPr>
                        </m:dPr>
                        <m:e>
                          <m:m>
                            <m:mPr>
                              <m:mcs>
                                <m:mc>
                                  <m:mcPr>
                                    <m:count m:val="2"/>
                                    <m:mcJc m:val="center"/>
                                  </m:mcPr>
                                </m:mc>
                              </m:mcs>
                              <m:ctrlPr>
                                <a:rPr lang="en-GB" sz="2800" i="1">
                                  <a:latin typeface="Cambria Math" panose="02040503050406030204" pitchFamily="18" charset="0"/>
                                </a:rPr>
                              </m:ctrlPr>
                            </m:mPr>
                            <m:mr>
                              <m:e>
                                <m:sSub>
                                  <m:sSubPr>
                                    <m:ctrlPr>
                                      <a:rPr lang="en-GB" sz="2800" i="1">
                                        <a:latin typeface="Cambria Math" panose="02040503050406030204" pitchFamily="18" charset="0"/>
                                      </a:rPr>
                                    </m:ctrlPr>
                                  </m:sSubPr>
                                  <m:e>
                                    <m:r>
                                      <a:rPr lang="en-GB" sz="2800" i="1">
                                        <a:latin typeface="Cambria Math" panose="02040503050406030204" pitchFamily="18" charset="0"/>
                                      </a:rPr>
                                      <m:t>𝑅</m:t>
                                    </m:r>
                                  </m:e>
                                  <m:sub>
                                    <m:r>
                                      <a:rPr lang="en-GB" sz="2800" i="1">
                                        <a:latin typeface="Cambria Math" panose="02040503050406030204" pitchFamily="18" charset="0"/>
                                      </a:rPr>
                                      <m:t>11</m:t>
                                    </m:r>
                                  </m:sub>
                                </m:sSub>
                              </m:e>
                              <m:e>
                                <m:sSub>
                                  <m:sSubPr>
                                    <m:ctrlPr>
                                      <a:rPr lang="en-GB" sz="2800" i="1">
                                        <a:latin typeface="Cambria Math" panose="02040503050406030204" pitchFamily="18" charset="0"/>
                                      </a:rPr>
                                    </m:ctrlPr>
                                  </m:sSubPr>
                                  <m:e>
                                    <m:r>
                                      <a:rPr lang="en-GB" sz="2800" i="1">
                                        <a:latin typeface="Cambria Math" panose="02040503050406030204" pitchFamily="18" charset="0"/>
                                      </a:rPr>
                                      <m:t>𝑅</m:t>
                                    </m:r>
                                  </m:e>
                                  <m:sub>
                                    <m:r>
                                      <a:rPr lang="en-GB" sz="2800" i="1">
                                        <a:latin typeface="Cambria Math" panose="02040503050406030204" pitchFamily="18" charset="0"/>
                                      </a:rPr>
                                      <m:t>12</m:t>
                                    </m:r>
                                  </m:sub>
                                </m:sSub>
                              </m:e>
                            </m:mr>
                            <m:mr>
                              <m:e>
                                <m:sSub>
                                  <m:sSubPr>
                                    <m:ctrlPr>
                                      <a:rPr lang="en-GB" sz="2800" i="1">
                                        <a:latin typeface="Cambria Math" panose="02040503050406030204" pitchFamily="18" charset="0"/>
                                      </a:rPr>
                                    </m:ctrlPr>
                                  </m:sSubPr>
                                  <m:e>
                                    <m:r>
                                      <a:rPr lang="en-GB" sz="2800" i="1">
                                        <a:latin typeface="Cambria Math" panose="02040503050406030204" pitchFamily="18" charset="0"/>
                                      </a:rPr>
                                      <m:t>𝑅</m:t>
                                    </m:r>
                                  </m:e>
                                  <m:sub>
                                    <m:r>
                                      <a:rPr lang="en-GB" sz="2800" i="1">
                                        <a:latin typeface="Cambria Math" panose="02040503050406030204" pitchFamily="18" charset="0"/>
                                      </a:rPr>
                                      <m:t>21</m:t>
                                    </m:r>
                                  </m:sub>
                                </m:sSub>
                              </m:e>
                              <m:e>
                                <m:sSub>
                                  <m:sSubPr>
                                    <m:ctrlPr>
                                      <a:rPr lang="en-GB" sz="2800" i="1">
                                        <a:latin typeface="Cambria Math" panose="02040503050406030204" pitchFamily="18" charset="0"/>
                                      </a:rPr>
                                    </m:ctrlPr>
                                  </m:sSubPr>
                                  <m:e>
                                    <m:r>
                                      <a:rPr lang="en-GB" sz="2800" i="1">
                                        <a:latin typeface="Cambria Math" panose="02040503050406030204" pitchFamily="18" charset="0"/>
                                      </a:rPr>
                                      <m:t>𝑅</m:t>
                                    </m:r>
                                  </m:e>
                                  <m:sub>
                                    <m:r>
                                      <a:rPr lang="en-GB" sz="2800" i="1">
                                        <a:latin typeface="Cambria Math" panose="02040503050406030204" pitchFamily="18" charset="0"/>
                                      </a:rPr>
                                      <m:t>22</m:t>
                                    </m:r>
                                  </m:sub>
                                </m:sSub>
                              </m:e>
                            </m:mr>
                          </m:m>
                        </m:e>
                      </m:d>
                    </m:oMath>
                  </m:oMathPara>
                </a14:m>
                <a:endParaRPr lang="en-GB"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144872" y="2086364"/>
                <a:ext cx="2809615" cy="792205"/>
              </a:xfrm>
              <a:prstGeom prst="rect">
                <a:avLst/>
              </a:prstGeom>
              <a:blipFill>
                <a:blip r:embed="rId3"/>
                <a:stretch>
                  <a:fillRect/>
                </a:stretch>
              </a:blipFill>
            </p:spPr>
            <p:txBody>
              <a:bodyPr/>
              <a:lstStyle/>
              <a:p>
                <a:r>
                  <a:rPr lang="en-GB">
                    <a:noFill/>
                  </a:rPr>
                  <a:t> </a:t>
                </a:r>
              </a:p>
            </p:txBody>
          </p:sp>
        </mc:Fallback>
      </mc:AlternateContent>
      <p:sp>
        <p:nvSpPr>
          <p:cNvPr id="27" name="Rectangle 26"/>
          <p:cNvSpPr>
            <a:spLocks noChangeArrowheads="1"/>
          </p:cNvSpPr>
          <p:nvPr/>
        </p:nvSpPr>
        <p:spPr bwMode="auto">
          <a:xfrm>
            <a:off x="3748454" y="3733724"/>
            <a:ext cx="46950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002060"/>
                </a:solidFill>
                <a:latin typeface="Calibri" panose="020F0502020204030204"/>
              </a:rPr>
              <a:t>Constructing the next generation matrix</a:t>
            </a:r>
            <a:endParaRPr lang="en-US" altLang="en-US" sz="2000" dirty="0">
              <a:solidFill>
                <a:srgbClr val="002060"/>
              </a:solidFill>
              <a:latin typeface="Calibri" panose="020F0502020204030204"/>
            </a:endParaRPr>
          </a:p>
        </p:txBody>
      </p:sp>
      <p:sp>
        <p:nvSpPr>
          <p:cNvPr id="32" name="Rectangle 31"/>
          <p:cNvSpPr>
            <a:spLocks noChangeArrowheads="1"/>
          </p:cNvSpPr>
          <p:nvPr/>
        </p:nvSpPr>
        <p:spPr bwMode="auto">
          <a:xfrm>
            <a:off x="1760718" y="6464076"/>
            <a:ext cx="8686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chemeClr val="accent3">
                    <a:lumMod val="50000"/>
                  </a:schemeClr>
                </a:solidFill>
                <a:latin typeface="Calibri" panose="020F0502020204030204"/>
              </a:rPr>
              <a:t>Whole population susceptible except for </a:t>
            </a:r>
            <a:r>
              <a:rPr lang="en-GB" altLang="en-US" sz="2000" b="1" dirty="0">
                <a:solidFill>
                  <a:schemeClr val="accent3">
                    <a:lumMod val="50000"/>
                  </a:schemeClr>
                </a:solidFill>
                <a:latin typeface="Calibri" panose="020F0502020204030204"/>
              </a:rPr>
              <a:t>one</a:t>
            </a:r>
            <a:r>
              <a:rPr lang="en-GB" altLang="en-US" sz="2000" dirty="0">
                <a:solidFill>
                  <a:schemeClr val="accent3">
                    <a:lumMod val="50000"/>
                  </a:schemeClr>
                </a:solidFill>
                <a:latin typeface="Calibri" panose="020F0502020204030204"/>
              </a:rPr>
              <a:t> infected individual </a:t>
            </a:r>
            <a:endParaRPr lang="en-US" altLang="en-US" sz="2000" dirty="0">
              <a:solidFill>
                <a:schemeClr val="accent3">
                  <a:lumMod val="50000"/>
                </a:schemeClr>
              </a:solidFill>
              <a:latin typeface="Calibri" panose="020F0502020204030204"/>
            </a:endParaRPr>
          </a:p>
        </p:txBody>
      </p:sp>
      <p:grpSp>
        <p:nvGrpSpPr>
          <p:cNvPr id="4" name="Group 3"/>
          <p:cNvGrpSpPr/>
          <p:nvPr/>
        </p:nvGrpSpPr>
        <p:grpSpPr>
          <a:xfrm>
            <a:off x="1878868" y="4090256"/>
            <a:ext cx="8262467" cy="2373821"/>
            <a:chOff x="616124" y="4042491"/>
            <a:chExt cx="8262467" cy="2373821"/>
          </a:xfrm>
        </p:grpSpPr>
        <p:cxnSp>
          <p:nvCxnSpPr>
            <p:cNvPr id="14" name="Straight Arrow Connector 13"/>
            <p:cNvCxnSpPr>
              <a:stCxn id="2050" idx="3"/>
              <a:endCxn id="7" idx="1"/>
            </p:cNvCxnSpPr>
            <p:nvPr/>
          </p:nvCxnSpPr>
          <p:spPr>
            <a:xfrm>
              <a:off x="1811989" y="5039619"/>
              <a:ext cx="603952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750340" y="4859619"/>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 name="Oval 24"/>
            <p:cNvSpPr/>
            <p:nvPr/>
          </p:nvSpPr>
          <p:spPr>
            <a:xfrm>
              <a:off x="5456226" y="4859619"/>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6" name="Oval 25"/>
            <p:cNvSpPr/>
            <p:nvPr/>
          </p:nvSpPr>
          <p:spPr>
            <a:xfrm>
              <a:off x="7162112" y="4859619"/>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8" name="Rectangle 27"/>
            <p:cNvSpPr>
              <a:spLocks noChangeArrowheads="1"/>
            </p:cNvSpPr>
            <p:nvPr/>
          </p:nvSpPr>
          <p:spPr bwMode="auto">
            <a:xfrm rot="18850529">
              <a:off x="3845132" y="4418891"/>
              <a:ext cx="10884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1600" dirty="0">
                  <a:solidFill>
                    <a:schemeClr val="accent3">
                      <a:lumMod val="50000"/>
                    </a:schemeClr>
                  </a:solidFill>
                  <a:latin typeface="Calibri" panose="020F0502020204030204"/>
                </a:rPr>
                <a:t>Infection</a:t>
              </a:r>
              <a:endParaRPr lang="en-US" altLang="en-US" sz="1600" dirty="0">
                <a:solidFill>
                  <a:schemeClr val="accent3">
                    <a:lumMod val="50000"/>
                  </a:schemeClr>
                </a:solidFill>
                <a:latin typeface="Calibri" panose="020F0502020204030204"/>
              </a:endParaRPr>
            </a:p>
          </p:txBody>
        </p:sp>
        <p:sp>
          <p:nvSpPr>
            <p:cNvPr id="29" name="Rectangle 28"/>
            <p:cNvSpPr>
              <a:spLocks noChangeArrowheads="1"/>
            </p:cNvSpPr>
            <p:nvPr/>
          </p:nvSpPr>
          <p:spPr bwMode="auto">
            <a:xfrm rot="18850529">
              <a:off x="5541850" y="4417450"/>
              <a:ext cx="10884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1600" dirty="0">
                  <a:solidFill>
                    <a:schemeClr val="accent3">
                      <a:lumMod val="50000"/>
                    </a:schemeClr>
                  </a:solidFill>
                  <a:latin typeface="Calibri" panose="020F0502020204030204"/>
                </a:rPr>
                <a:t>Infection</a:t>
              </a:r>
              <a:endParaRPr lang="en-US" altLang="en-US" sz="1600" dirty="0">
                <a:solidFill>
                  <a:schemeClr val="accent3">
                    <a:lumMod val="50000"/>
                  </a:schemeClr>
                </a:solidFill>
                <a:latin typeface="Calibri" panose="020F0502020204030204"/>
              </a:endParaRPr>
            </a:p>
          </p:txBody>
        </p:sp>
        <p:sp>
          <p:nvSpPr>
            <p:cNvPr id="30" name="Rectangle 29"/>
            <p:cNvSpPr>
              <a:spLocks noChangeArrowheads="1"/>
            </p:cNvSpPr>
            <p:nvPr/>
          </p:nvSpPr>
          <p:spPr bwMode="auto">
            <a:xfrm rot="18850529">
              <a:off x="7168999" y="4417450"/>
              <a:ext cx="10884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1600" dirty="0">
                  <a:solidFill>
                    <a:schemeClr val="accent3">
                      <a:lumMod val="50000"/>
                    </a:schemeClr>
                  </a:solidFill>
                  <a:latin typeface="Calibri" panose="020F0502020204030204"/>
                </a:rPr>
                <a:t>Infection</a:t>
              </a:r>
              <a:endParaRPr lang="en-US" altLang="en-US" sz="1600" dirty="0">
                <a:solidFill>
                  <a:schemeClr val="accent3">
                    <a:lumMod val="50000"/>
                  </a:schemeClr>
                </a:solidFill>
                <a:latin typeface="Calibri" panose="020F0502020204030204"/>
              </a:endParaRPr>
            </a:p>
          </p:txBody>
        </p:sp>
        <p:sp>
          <p:nvSpPr>
            <p:cNvPr id="19" name="Right Brace 18"/>
            <p:cNvSpPr/>
            <p:nvPr/>
          </p:nvSpPr>
          <p:spPr>
            <a:xfrm rot="5400000">
              <a:off x="4601722" y="2658626"/>
              <a:ext cx="460060" cy="5942046"/>
            </a:xfrm>
            <a:prstGeom prst="rightBrace">
              <a:avLst/>
            </a:prstGeom>
            <a:ln w="571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31" name="Rectangle 30"/>
            <p:cNvSpPr>
              <a:spLocks noChangeArrowheads="1"/>
            </p:cNvSpPr>
            <p:nvPr/>
          </p:nvSpPr>
          <p:spPr bwMode="auto">
            <a:xfrm>
              <a:off x="2484206" y="6016202"/>
              <a:ext cx="46950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002060"/>
                  </a:solidFill>
                  <a:latin typeface="Calibri" panose="020F0502020204030204"/>
                </a:rPr>
                <a:t>Infectious lifespan or generation</a:t>
              </a:r>
              <a:endParaRPr lang="en-US" altLang="en-US" sz="2000" dirty="0">
                <a:solidFill>
                  <a:srgbClr val="002060"/>
                </a:solidFill>
                <a:latin typeface="Calibri" panose="020F0502020204030204"/>
              </a:endParaRPr>
            </a:p>
          </p:txBody>
        </p:sp>
        <p:grpSp>
          <p:nvGrpSpPr>
            <p:cNvPr id="2" name="Group 1"/>
            <p:cNvGrpSpPr/>
            <p:nvPr/>
          </p:nvGrpSpPr>
          <p:grpSpPr>
            <a:xfrm>
              <a:off x="616124" y="4112980"/>
              <a:ext cx="802507" cy="1547149"/>
              <a:chOff x="4175605" y="2364190"/>
              <a:chExt cx="802507" cy="1547149"/>
            </a:xfrm>
          </p:grpSpPr>
          <p:cxnSp>
            <p:nvCxnSpPr>
              <p:cNvPr id="21" name="Straight Connector 20"/>
              <p:cNvCxnSpPr/>
              <p:nvPr/>
            </p:nvCxnSpPr>
            <p:spPr>
              <a:xfrm flipV="1">
                <a:off x="4175605" y="3048233"/>
                <a:ext cx="794262" cy="0"/>
              </a:xfrm>
              <a:prstGeom prst="line">
                <a:avLst/>
              </a:prstGeom>
              <a:solidFill>
                <a:schemeClr val="accent1"/>
              </a:solidFill>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V="1">
                <a:off x="4274431" y="3157842"/>
                <a:ext cx="613102" cy="0"/>
              </a:xfrm>
              <a:prstGeom prst="line">
                <a:avLst/>
              </a:prstGeom>
              <a:solidFill>
                <a:schemeClr val="accent1"/>
              </a:solidFill>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90697" y="3403625"/>
                <a:ext cx="387415" cy="496390"/>
              </a:xfrm>
              <a:prstGeom prst="line">
                <a:avLst/>
              </a:prstGeom>
              <a:solidFill>
                <a:schemeClr val="accent1"/>
              </a:solidFill>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185321" y="3341772"/>
                <a:ext cx="405375" cy="569567"/>
              </a:xfrm>
              <a:prstGeom prst="line">
                <a:avLst/>
              </a:prstGeom>
              <a:solidFill>
                <a:schemeClr val="accent1"/>
              </a:solidFill>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361383" y="2364190"/>
                <a:ext cx="458628" cy="490481"/>
              </a:xfrm>
              <a:prstGeom prst="ellipse">
                <a:avLst/>
              </a:prstGeom>
              <a:pattFill prst="lgConfetti">
                <a:fgClr>
                  <a:srgbClr val="FF000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GB" dirty="0">
                  <a:solidFill>
                    <a:srgbClr val="FFFFFF"/>
                  </a:solidFill>
                  <a:latin typeface="Calibri" panose="020F0502020204030204"/>
                </a:endParaRPr>
              </a:p>
            </p:txBody>
          </p:sp>
        </p:grpSp>
        <p:grpSp>
          <p:nvGrpSpPr>
            <p:cNvPr id="46" name="Group 45"/>
            <p:cNvGrpSpPr/>
            <p:nvPr/>
          </p:nvGrpSpPr>
          <p:grpSpPr>
            <a:xfrm>
              <a:off x="8076084" y="4112980"/>
              <a:ext cx="802507" cy="1547149"/>
              <a:chOff x="4175605" y="2364190"/>
              <a:chExt cx="802507" cy="1547149"/>
            </a:xfrm>
          </p:grpSpPr>
          <p:cxnSp>
            <p:nvCxnSpPr>
              <p:cNvPr id="47" name="Straight Connector 46"/>
              <p:cNvCxnSpPr/>
              <p:nvPr/>
            </p:nvCxnSpPr>
            <p:spPr>
              <a:xfrm flipV="1">
                <a:off x="4175605" y="3048233"/>
                <a:ext cx="794262" cy="0"/>
              </a:xfrm>
              <a:prstGeom prst="line">
                <a:avLst/>
              </a:prstGeom>
              <a:solidFill>
                <a:schemeClr val="accent1"/>
              </a:solidFill>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V="1">
                <a:off x="4274431" y="3157842"/>
                <a:ext cx="613102" cy="0"/>
              </a:xfrm>
              <a:prstGeom prst="line">
                <a:avLst/>
              </a:prstGeom>
              <a:solidFill>
                <a:schemeClr val="accent1"/>
              </a:solidFill>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590697" y="3403625"/>
                <a:ext cx="387415" cy="496390"/>
              </a:xfrm>
              <a:prstGeom prst="line">
                <a:avLst/>
              </a:prstGeom>
              <a:solidFill>
                <a:schemeClr val="accent1"/>
              </a:solidFill>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4185321" y="3341772"/>
                <a:ext cx="405375" cy="569567"/>
              </a:xfrm>
              <a:prstGeom prst="line">
                <a:avLst/>
              </a:prstGeom>
              <a:solidFill>
                <a:schemeClr val="accent1"/>
              </a:solidFill>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4361383" y="2364190"/>
                <a:ext cx="458628" cy="4904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GB" dirty="0">
                  <a:solidFill>
                    <a:srgbClr val="FFFFFF"/>
                  </a:solidFill>
                  <a:latin typeface="Calibri" panose="020F0502020204030204"/>
                </a:endParaRPr>
              </a:p>
            </p:txBody>
          </p:sp>
        </p:grpSp>
      </p:grpSp>
      <p:sp>
        <p:nvSpPr>
          <p:cNvPr id="3" name="Title 1">
            <a:extLst>
              <a:ext uri="{FF2B5EF4-FFF2-40B4-BE49-F238E27FC236}">
                <a16:creationId xmlns:a16="http://schemas.microsoft.com/office/drawing/2014/main" id="{0ABF807A-FD7C-BC28-77BE-EBC4FF694880}"/>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The environmental reservoir – R</a:t>
            </a:r>
            <a:r>
              <a:rPr lang="en-GB" b="1" baseline="-25000" dirty="0"/>
              <a:t>0</a:t>
            </a:r>
            <a:endParaRPr lang="en-GB" b="1" dirty="0"/>
          </a:p>
        </p:txBody>
      </p:sp>
    </p:spTree>
    <p:extLst>
      <p:ext uri="{BB962C8B-B14F-4D97-AF65-F5344CB8AC3E}">
        <p14:creationId xmlns:p14="http://schemas.microsoft.com/office/powerpoint/2010/main" val="205125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1752599" y="4954206"/>
            <a:ext cx="8686800" cy="18058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sz="1800" dirty="0">
              <a:ea typeface="Ebrima" panose="02000000000000000000" pitchFamily="2" charset="0"/>
              <a:cs typeface="Ebrima" panose="02000000000000000000" pitchFamily="2" charset="0"/>
            </a:endParaRPr>
          </a:p>
        </p:txBody>
      </p:sp>
      <mc:AlternateContent xmlns:mc="http://schemas.openxmlformats.org/markup-compatibility/2006" xmlns:a14="http://schemas.microsoft.com/office/drawing/2010/main">
        <mc:Choice Requires="a14">
          <p:sp>
            <p:nvSpPr>
              <p:cNvPr id="11" name="TextBox 10"/>
              <p:cNvSpPr txBox="1"/>
              <p:nvPr/>
            </p:nvSpPr>
            <p:spPr>
              <a:xfrm>
                <a:off x="7144872" y="2086364"/>
                <a:ext cx="2809615" cy="7922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rPr>
                            <m:t>𝑅</m:t>
                          </m:r>
                        </m:e>
                        <m:sub>
                          <m:acc>
                            <m:accPr>
                              <m:chr m:val="̇"/>
                              <m:ctrlPr>
                                <a:rPr lang="en-GB" sz="2800" i="1">
                                  <a:latin typeface="Cambria Math" panose="02040503050406030204" pitchFamily="18" charset="0"/>
                                </a:rPr>
                              </m:ctrlPr>
                            </m:accPr>
                            <m:e>
                              <m:r>
                                <a:rPr lang="en-GB" sz="2800" i="1">
                                  <a:latin typeface="Cambria Math" panose="02040503050406030204" pitchFamily="18" charset="0"/>
                                </a:rPr>
                                <m:t>𝑖</m:t>
                              </m:r>
                            </m:e>
                          </m:acc>
                          <m:r>
                            <a:rPr lang="en-GB" sz="2800" i="1">
                              <a:latin typeface="Cambria Math" panose="02040503050406030204" pitchFamily="18" charset="0"/>
                            </a:rPr>
                            <m:t>𝑗</m:t>
                          </m:r>
                        </m:sub>
                      </m:sSub>
                      <m:r>
                        <a:rPr lang="en-GB" sz="2800" i="1">
                          <a:latin typeface="Cambria Math" panose="02040503050406030204" pitchFamily="18" charset="0"/>
                        </a:rPr>
                        <m:t>=</m:t>
                      </m:r>
                      <m:d>
                        <m:dPr>
                          <m:ctrlPr>
                            <a:rPr lang="en-GB" sz="2800" i="1">
                              <a:latin typeface="Cambria Math" panose="02040503050406030204" pitchFamily="18" charset="0"/>
                            </a:rPr>
                          </m:ctrlPr>
                        </m:dPr>
                        <m:e>
                          <m:m>
                            <m:mPr>
                              <m:mcs>
                                <m:mc>
                                  <m:mcPr>
                                    <m:count m:val="2"/>
                                    <m:mcJc m:val="center"/>
                                  </m:mcPr>
                                </m:mc>
                              </m:mcs>
                              <m:ctrlPr>
                                <a:rPr lang="en-GB" sz="2800" i="1">
                                  <a:latin typeface="Cambria Math" panose="02040503050406030204" pitchFamily="18" charset="0"/>
                                </a:rPr>
                              </m:ctrlPr>
                            </m:mPr>
                            <m:mr>
                              <m:e>
                                <m:sSub>
                                  <m:sSubPr>
                                    <m:ctrlPr>
                                      <a:rPr lang="en-GB" sz="2800" i="1">
                                        <a:latin typeface="Cambria Math" panose="02040503050406030204" pitchFamily="18" charset="0"/>
                                      </a:rPr>
                                    </m:ctrlPr>
                                  </m:sSubPr>
                                  <m:e>
                                    <m:r>
                                      <a:rPr lang="en-GB" sz="2800" i="1">
                                        <a:latin typeface="Cambria Math" panose="02040503050406030204" pitchFamily="18" charset="0"/>
                                      </a:rPr>
                                      <m:t>𝑅</m:t>
                                    </m:r>
                                  </m:e>
                                  <m:sub>
                                    <m:r>
                                      <a:rPr lang="en-GB" sz="2800" i="1">
                                        <a:latin typeface="Cambria Math" panose="02040503050406030204" pitchFamily="18" charset="0"/>
                                      </a:rPr>
                                      <m:t>11</m:t>
                                    </m:r>
                                  </m:sub>
                                </m:sSub>
                              </m:e>
                              <m:e>
                                <m:sSub>
                                  <m:sSubPr>
                                    <m:ctrlPr>
                                      <a:rPr lang="en-GB" sz="2800" i="1">
                                        <a:latin typeface="Cambria Math" panose="02040503050406030204" pitchFamily="18" charset="0"/>
                                      </a:rPr>
                                    </m:ctrlPr>
                                  </m:sSubPr>
                                  <m:e>
                                    <m:r>
                                      <a:rPr lang="en-GB" sz="2800" i="1">
                                        <a:latin typeface="Cambria Math" panose="02040503050406030204" pitchFamily="18" charset="0"/>
                                      </a:rPr>
                                      <m:t>𝑅</m:t>
                                    </m:r>
                                  </m:e>
                                  <m:sub>
                                    <m:r>
                                      <a:rPr lang="en-GB" sz="2800" i="1">
                                        <a:latin typeface="Cambria Math" panose="02040503050406030204" pitchFamily="18" charset="0"/>
                                      </a:rPr>
                                      <m:t>12</m:t>
                                    </m:r>
                                  </m:sub>
                                </m:sSub>
                              </m:e>
                            </m:mr>
                            <m:mr>
                              <m:e>
                                <m:sSub>
                                  <m:sSubPr>
                                    <m:ctrlPr>
                                      <a:rPr lang="en-GB" sz="2800" i="1">
                                        <a:latin typeface="Cambria Math" panose="02040503050406030204" pitchFamily="18" charset="0"/>
                                      </a:rPr>
                                    </m:ctrlPr>
                                  </m:sSubPr>
                                  <m:e>
                                    <m:r>
                                      <a:rPr lang="en-GB" sz="2800" i="1">
                                        <a:latin typeface="Cambria Math" panose="02040503050406030204" pitchFamily="18" charset="0"/>
                                      </a:rPr>
                                      <m:t>𝑅</m:t>
                                    </m:r>
                                  </m:e>
                                  <m:sub>
                                    <m:r>
                                      <a:rPr lang="en-GB" sz="2800" i="1">
                                        <a:latin typeface="Cambria Math" panose="02040503050406030204" pitchFamily="18" charset="0"/>
                                      </a:rPr>
                                      <m:t>21</m:t>
                                    </m:r>
                                  </m:sub>
                                </m:sSub>
                              </m:e>
                              <m:e>
                                <m:sSub>
                                  <m:sSubPr>
                                    <m:ctrlPr>
                                      <a:rPr lang="en-GB" sz="2800" i="1">
                                        <a:latin typeface="Cambria Math" panose="02040503050406030204" pitchFamily="18" charset="0"/>
                                      </a:rPr>
                                    </m:ctrlPr>
                                  </m:sSubPr>
                                  <m:e>
                                    <m:r>
                                      <a:rPr lang="en-GB" sz="2800" i="1">
                                        <a:latin typeface="Cambria Math" panose="02040503050406030204" pitchFamily="18" charset="0"/>
                                      </a:rPr>
                                      <m:t>𝑅</m:t>
                                    </m:r>
                                  </m:e>
                                  <m:sub>
                                    <m:r>
                                      <a:rPr lang="en-GB" sz="2800" i="1">
                                        <a:latin typeface="Cambria Math" panose="02040503050406030204" pitchFamily="18" charset="0"/>
                                      </a:rPr>
                                      <m:t>22</m:t>
                                    </m:r>
                                  </m:sub>
                                </m:sSub>
                              </m:e>
                            </m:mr>
                          </m:m>
                        </m:e>
                      </m:d>
                    </m:oMath>
                  </m:oMathPara>
                </a14:m>
                <a:endParaRPr lang="en-GB"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144872" y="2086364"/>
                <a:ext cx="2809615" cy="792205"/>
              </a:xfrm>
              <a:prstGeom prst="rect">
                <a:avLst/>
              </a:prstGeom>
              <a:blipFill>
                <a:blip r:embed="rId2"/>
                <a:stretch>
                  <a:fillRect/>
                </a:stretch>
              </a:blipFill>
            </p:spPr>
            <p:txBody>
              <a:bodyPr/>
              <a:lstStyle/>
              <a:p>
                <a:r>
                  <a:rPr lang="en-GB">
                    <a:noFill/>
                  </a:rPr>
                  <a:t> </a:t>
                </a:r>
              </a:p>
            </p:txBody>
          </p:sp>
        </mc:Fallback>
      </mc:AlternateContent>
      <p:sp>
        <p:nvSpPr>
          <p:cNvPr id="62" name="Rectangle 61"/>
          <p:cNvSpPr>
            <a:spLocks noChangeArrowheads="1"/>
          </p:cNvSpPr>
          <p:nvPr/>
        </p:nvSpPr>
        <p:spPr bwMode="auto">
          <a:xfrm>
            <a:off x="1752600" y="1743802"/>
            <a:ext cx="4343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Two infectious compartments:</a:t>
            </a:r>
          </a:p>
          <a:p>
            <a:pPr eaLnBrk="1" hangingPunct="1">
              <a:spcAft>
                <a:spcPts val="600"/>
              </a:spcAft>
              <a:defRPr/>
            </a:pPr>
            <a:endParaRPr lang="en-GB" altLang="en-US" sz="2000" dirty="0">
              <a:solidFill>
                <a:srgbClr val="23166D"/>
              </a:solidFill>
              <a:latin typeface="Calibri" panose="020F0502020204030204"/>
            </a:endParaRPr>
          </a:p>
          <a:p>
            <a:pPr eaLnBrk="1" hangingPunct="1">
              <a:spcAft>
                <a:spcPts val="600"/>
              </a:spcAft>
              <a:defRPr/>
            </a:pPr>
            <a:r>
              <a:rPr lang="en-GB" altLang="en-US" sz="2000" dirty="0">
                <a:solidFill>
                  <a:srgbClr val="23166D"/>
                </a:solidFill>
                <a:latin typeface="Calibri" panose="020F0502020204030204"/>
              </a:rPr>
              <a:t>We have to use a next generation matrix approach... </a:t>
            </a:r>
          </a:p>
        </p:txBody>
      </p:sp>
      <p:grpSp>
        <p:nvGrpSpPr>
          <p:cNvPr id="111" name="Group 110"/>
          <p:cNvGrpSpPr/>
          <p:nvPr/>
        </p:nvGrpSpPr>
        <p:grpSpPr>
          <a:xfrm>
            <a:off x="1878868" y="4090256"/>
            <a:ext cx="8262467" cy="2373821"/>
            <a:chOff x="616124" y="4042491"/>
            <a:chExt cx="8262467" cy="2373821"/>
          </a:xfrm>
        </p:grpSpPr>
        <p:cxnSp>
          <p:nvCxnSpPr>
            <p:cNvPr id="113" name="Straight Arrow Connector 112"/>
            <p:cNvCxnSpPr/>
            <p:nvPr/>
          </p:nvCxnSpPr>
          <p:spPr>
            <a:xfrm>
              <a:off x="1811989" y="5039619"/>
              <a:ext cx="603952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3750340" y="4859619"/>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6" name="Oval 115"/>
            <p:cNvSpPr/>
            <p:nvPr/>
          </p:nvSpPr>
          <p:spPr>
            <a:xfrm>
              <a:off x="5456226" y="4859619"/>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7" name="Oval 116"/>
            <p:cNvSpPr/>
            <p:nvPr/>
          </p:nvSpPr>
          <p:spPr>
            <a:xfrm>
              <a:off x="7162112" y="4859619"/>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8" name="Rectangle 117"/>
            <p:cNvSpPr>
              <a:spLocks noChangeArrowheads="1"/>
            </p:cNvSpPr>
            <p:nvPr/>
          </p:nvSpPr>
          <p:spPr bwMode="auto">
            <a:xfrm rot="18850529">
              <a:off x="3845132" y="4418891"/>
              <a:ext cx="10884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1600" dirty="0">
                  <a:solidFill>
                    <a:schemeClr val="accent3">
                      <a:lumMod val="50000"/>
                    </a:schemeClr>
                  </a:solidFill>
                  <a:latin typeface="Calibri" panose="020F0502020204030204"/>
                </a:rPr>
                <a:t>Infection</a:t>
              </a:r>
              <a:endParaRPr lang="en-US" altLang="en-US" sz="1600" dirty="0">
                <a:solidFill>
                  <a:schemeClr val="accent3">
                    <a:lumMod val="50000"/>
                  </a:schemeClr>
                </a:solidFill>
                <a:latin typeface="Calibri" panose="020F0502020204030204"/>
              </a:endParaRPr>
            </a:p>
          </p:txBody>
        </p:sp>
        <p:sp>
          <p:nvSpPr>
            <p:cNvPr id="119" name="Rectangle 118"/>
            <p:cNvSpPr>
              <a:spLocks noChangeArrowheads="1"/>
            </p:cNvSpPr>
            <p:nvPr/>
          </p:nvSpPr>
          <p:spPr bwMode="auto">
            <a:xfrm rot="18850529">
              <a:off x="5541850" y="4417450"/>
              <a:ext cx="10884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1600" dirty="0">
                  <a:solidFill>
                    <a:schemeClr val="accent3">
                      <a:lumMod val="50000"/>
                    </a:schemeClr>
                  </a:solidFill>
                  <a:latin typeface="Calibri" panose="020F0502020204030204"/>
                </a:rPr>
                <a:t>Infection</a:t>
              </a:r>
              <a:endParaRPr lang="en-US" altLang="en-US" sz="1600" dirty="0">
                <a:solidFill>
                  <a:schemeClr val="accent3">
                    <a:lumMod val="50000"/>
                  </a:schemeClr>
                </a:solidFill>
                <a:latin typeface="Calibri" panose="020F0502020204030204"/>
              </a:endParaRPr>
            </a:p>
          </p:txBody>
        </p:sp>
        <p:sp>
          <p:nvSpPr>
            <p:cNvPr id="120" name="Rectangle 119"/>
            <p:cNvSpPr>
              <a:spLocks noChangeArrowheads="1"/>
            </p:cNvSpPr>
            <p:nvPr/>
          </p:nvSpPr>
          <p:spPr bwMode="auto">
            <a:xfrm rot="18850529">
              <a:off x="7168999" y="4417450"/>
              <a:ext cx="10884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1600" dirty="0">
                  <a:solidFill>
                    <a:schemeClr val="accent3">
                      <a:lumMod val="50000"/>
                    </a:schemeClr>
                  </a:solidFill>
                  <a:latin typeface="Calibri" panose="020F0502020204030204"/>
                </a:rPr>
                <a:t>Infection</a:t>
              </a:r>
              <a:endParaRPr lang="en-US" altLang="en-US" sz="1600" dirty="0">
                <a:solidFill>
                  <a:schemeClr val="accent3">
                    <a:lumMod val="50000"/>
                  </a:schemeClr>
                </a:solidFill>
                <a:latin typeface="Calibri" panose="020F0502020204030204"/>
              </a:endParaRPr>
            </a:p>
          </p:txBody>
        </p:sp>
        <p:sp>
          <p:nvSpPr>
            <p:cNvPr id="121" name="Right Brace 120"/>
            <p:cNvSpPr/>
            <p:nvPr/>
          </p:nvSpPr>
          <p:spPr>
            <a:xfrm rot="5400000">
              <a:off x="4601722" y="2658626"/>
              <a:ext cx="460060" cy="5942046"/>
            </a:xfrm>
            <a:prstGeom prst="rightBrace">
              <a:avLst/>
            </a:prstGeom>
            <a:ln w="571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122" name="Rectangle 121"/>
            <p:cNvSpPr>
              <a:spLocks noChangeArrowheads="1"/>
            </p:cNvSpPr>
            <p:nvPr/>
          </p:nvSpPr>
          <p:spPr bwMode="auto">
            <a:xfrm>
              <a:off x="2484206" y="6016202"/>
              <a:ext cx="46950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002060"/>
                  </a:solidFill>
                  <a:latin typeface="Calibri" panose="020F0502020204030204"/>
                </a:rPr>
                <a:t>Infectious lifespan or generation</a:t>
              </a:r>
              <a:endParaRPr lang="en-US" altLang="en-US" sz="2000" dirty="0">
                <a:solidFill>
                  <a:srgbClr val="002060"/>
                </a:solidFill>
                <a:latin typeface="Calibri" panose="020F0502020204030204"/>
              </a:endParaRPr>
            </a:p>
          </p:txBody>
        </p:sp>
        <p:grpSp>
          <p:nvGrpSpPr>
            <p:cNvPr id="123" name="Group 122"/>
            <p:cNvGrpSpPr/>
            <p:nvPr/>
          </p:nvGrpSpPr>
          <p:grpSpPr>
            <a:xfrm>
              <a:off x="616124" y="4112980"/>
              <a:ext cx="802507" cy="1547149"/>
              <a:chOff x="4175605" y="2364190"/>
              <a:chExt cx="802507" cy="1547149"/>
            </a:xfrm>
          </p:grpSpPr>
          <p:cxnSp>
            <p:nvCxnSpPr>
              <p:cNvPr id="130" name="Straight Connector 129"/>
              <p:cNvCxnSpPr/>
              <p:nvPr/>
            </p:nvCxnSpPr>
            <p:spPr>
              <a:xfrm flipV="1">
                <a:off x="4175605" y="3048233"/>
                <a:ext cx="794262" cy="0"/>
              </a:xfrm>
              <a:prstGeom prst="line">
                <a:avLst/>
              </a:prstGeom>
              <a:solidFill>
                <a:schemeClr val="accent1"/>
              </a:solidFill>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5400000" flipV="1">
                <a:off x="4274431" y="3157842"/>
                <a:ext cx="613102" cy="0"/>
              </a:xfrm>
              <a:prstGeom prst="line">
                <a:avLst/>
              </a:prstGeom>
              <a:solidFill>
                <a:schemeClr val="accent1"/>
              </a:solidFill>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4590697" y="3403625"/>
                <a:ext cx="387415" cy="496390"/>
              </a:xfrm>
              <a:prstGeom prst="line">
                <a:avLst/>
              </a:prstGeom>
              <a:solidFill>
                <a:schemeClr val="accent1"/>
              </a:solidFill>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4185321" y="3341772"/>
                <a:ext cx="405375" cy="569567"/>
              </a:xfrm>
              <a:prstGeom prst="line">
                <a:avLst/>
              </a:prstGeom>
              <a:solidFill>
                <a:schemeClr val="accent1"/>
              </a:solidFill>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Oval 133"/>
              <p:cNvSpPr/>
              <p:nvPr/>
            </p:nvSpPr>
            <p:spPr>
              <a:xfrm>
                <a:off x="4361383" y="2364190"/>
                <a:ext cx="458628" cy="490481"/>
              </a:xfrm>
              <a:prstGeom prst="ellipse">
                <a:avLst/>
              </a:prstGeom>
              <a:pattFill prst="lgConfetti">
                <a:fgClr>
                  <a:srgbClr val="FF000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GB" dirty="0">
                  <a:solidFill>
                    <a:srgbClr val="FFFFFF"/>
                  </a:solidFill>
                  <a:latin typeface="Calibri" panose="020F0502020204030204"/>
                </a:endParaRPr>
              </a:p>
            </p:txBody>
          </p:sp>
        </p:grpSp>
        <p:grpSp>
          <p:nvGrpSpPr>
            <p:cNvPr id="124" name="Group 123"/>
            <p:cNvGrpSpPr/>
            <p:nvPr/>
          </p:nvGrpSpPr>
          <p:grpSpPr>
            <a:xfrm>
              <a:off x="8076084" y="4112980"/>
              <a:ext cx="802507" cy="1547149"/>
              <a:chOff x="4175605" y="2364190"/>
              <a:chExt cx="802507" cy="1547149"/>
            </a:xfrm>
          </p:grpSpPr>
          <p:cxnSp>
            <p:nvCxnSpPr>
              <p:cNvPr id="125" name="Straight Connector 124"/>
              <p:cNvCxnSpPr/>
              <p:nvPr/>
            </p:nvCxnSpPr>
            <p:spPr>
              <a:xfrm flipV="1">
                <a:off x="4175605" y="3048233"/>
                <a:ext cx="794262" cy="0"/>
              </a:xfrm>
              <a:prstGeom prst="line">
                <a:avLst/>
              </a:prstGeom>
              <a:solidFill>
                <a:schemeClr val="accent1"/>
              </a:solidFill>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rot="5400000" flipV="1">
                <a:off x="4274431" y="3157842"/>
                <a:ext cx="613102" cy="0"/>
              </a:xfrm>
              <a:prstGeom prst="line">
                <a:avLst/>
              </a:prstGeom>
              <a:solidFill>
                <a:schemeClr val="accent1"/>
              </a:solidFill>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4590697" y="3403625"/>
                <a:ext cx="387415" cy="496390"/>
              </a:xfrm>
              <a:prstGeom prst="line">
                <a:avLst/>
              </a:prstGeom>
              <a:solidFill>
                <a:schemeClr val="accent1"/>
              </a:solidFill>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4185321" y="3341772"/>
                <a:ext cx="405375" cy="569567"/>
              </a:xfrm>
              <a:prstGeom prst="line">
                <a:avLst/>
              </a:prstGeom>
              <a:solidFill>
                <a:schemeClr val="accent1"/>
              </a:solidFill>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4361383" y="2364190"/>
                <a:ext cx="458628" cy="4904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GB" dirty="0">
                  <a:solidFill>
                    <a:srgbClr val="FFFFFF"/>
                  </a:solidFill>
                  <a:latin typeface="Calibri" panose="020F0502020204030204"/>
                </a:endParaRPr>
              </a:p>
            </p:txBody>
          </p:sp>
        </p:grpSp>
      </p:grpSp>
      <p:sp>
        <p:nvSpPr>
          <p:cNvPr id="2" name="Title 1">
            <a:extLst>
              <a:ext uri="{FF2B5EF4-FFF2-40B4-BE49-F238E27FC236}">
                <a16:creationId xmlns:a16="http://schemas.microsoft.com/office/drawing/2014/main" id="{C7AFCDB8-EF57-E304-BFEE-E0372A8690D4}"/>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The environmental reservoir – R</a:t>
            </a:r>
            <a:r>
              <a:rPr lang="en-GB" b="1" baseline="-25000" dirty="0"/>
              <a:t>0</a:t>
            </a:r>
            <a:endParaRPr lang="en-GB" b="1" dirty="0"/>
          </a:p>
        </p:txBody>
      </p:sp>
    </p:spTree>
    <p:extLst>
      <p:ext uri="{BB962C8B-B14F-4D97-AF65-F5344CB8AC3E}">
        <p14:creationId xmlns:p14="http://schemas.microsoft.com/office/powerpoint/2010/main" val="3941019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a:spLocks noChangeArrowheads="1"/>
          </p:cNvSpPr>
          <p:nvPr/>
        </p:nvSpPr>
        <p:spPr bwMode="auto">
          <a:xfrm>
            <a:off x="1752600" y="1743802"/>
            <a:ext cx="4343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Two infectious compartments:</a:t>
            </a:r>
          </a:p>
          <a:p>
            <a:pPr eaLnBrk="1" hangingPunct="1">
              <a:spcAft>
                <a:spcPts val="600"/>
              </a:spcAft>
              <a:defRPr/>
            </a:pPr>
            <a:endParaRPr lang="en-GB" altLang="en-US" sz="2000" dirty="0">
              <a:solidFill>
                <a:srgbClr val="23166D"/>
              </a:solidFill>
              <a:latin typeface="Calibri" panose="020F0502020204030204"/>
            </a:endParaRPr>
          </a:p>
          <a:p>
            <a:pPr eaLnBrk="1" hangingPunct="1">
              <a:spcAft>
                <a:spcPts val="600"/>
              </a:spcAft>
              <a:defRPr/>
            </a:pPr>
            <a:r>
              <a:rPr lang="en-GB" altLang="en-US" sz="2000" dirty="0">
                <a:solidFill>
                  <a:srgbClr val="23166D"/>
                </a:solidFill>
                <a:latin typeface="Calibri" panose="020F0502020204030204"/>
              </a:rPr>
              <a:t>We have to use a next generation matrix approach... </a:t>
            </a:r>
          </a:p>
        </p:txBody>
      </p:sp>
      <p:sp>
        <p:nvSpPr>
          <p:cNvPr id="6" name="Rectangle 5"/>
          <p:cNvSpPr>
            <a:spLocks noChangeArrowheads="1"/>
          </p:cNvSpPr>
          <p:nvPr/>
        </p:nvSpPr>
        <p:spPr bwMode="auto">
          <a:xfrm>
            <a:off x="1858896" y="4324356"/>
            <a:ext cx="15937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The big idea:</a:t>
            </a:r>
          </a:p>
        </p:txBody>
      </p:sp>
      <mc:AlternateContent xmlns:mc="http://schemas.openxmlformats.org/markup-compatibility/2006" xmlns:a14="http://schemas.microsoft.com/office/drawing/2010/main">
        <mc:Choice Requires="a14">
          <p:sp>
            <p:nvSpPr>
              <p:cNvPr id="2" name="TextBox 1"/>
              <p:cNvSpPr txBox="1"/>
              <p:nvPr/>
            </p:nvSpPr>
            <p:spPr>
              <a:xfrm>
                <a:off x="4399991" y="3997825"/>
                <a:ext cx="3969035" cy="17296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r>
                        <m:rPr>
                          <m:nor/>
                        </m:rPr>
                        <a:rPr lang="en-GB" sz="3600" dirty="0"/>
                        <m:t>Infections</m:t>
                      </m:r>
                      <m:r>
                        <m:rPr>
                          <m:nor/>
                        </m:rPr>
                        <a:rPr lang="en-GB" sz="3600" dirty="0"/>
                        <m:t> </m:t>
                      </m:r>
                      <m:r>
                        <m:rPr>
                          <m:nor/>
                        </m:rPr>
                        <a:rPr lang="en-GB" sz="3600" dirty="0"/>
                        <m:t>per</m:t>
                      </m:r>
                      <m:r>
                        <m:rPr>
                          <m:nor/>
                        </m:rPr>
                        <a:rPr lang="en-GB" sz="3600" dirty="0"/>
                        <m:t> </m:t>
                      </m:r>
                    </m:oMath>
                  </m:oMathPara>
                </a14:m>
                <a:endParaRPr lang="en-GB" sz="3600" dirty="0"/>
              </a:p>
              <a:p>
                <a:pPr/>
                <a14:m>
                  <m:oMathPara xmlns:m="http://schemas.openxmlformats.org/officeDocument/2006/math">
                    <m:oMathParaPr>
                      <m:jc m:val="centerGroup"/>
                    </m:oMathParaPr>
                    <m:oMath xmlns:m="http://schemas.openxmlformats.org/officeDocument/2006/math">
                      <m:r>
                        <m:rPr>
                          <m:nor/>
                        </m:rPr>
                        <a:rPr lang="en-GB" sz="3600" dirty="0"/>
                        <m:t>			</m:t>
                      </m:r>
                      <m:r>
                        <m:rPr>
                          <m:nor/>
                        </m:rPr>
                        <a:rPr lang="en-GB" sz="3600" dirty="0"/>
                        <m:t>generation</m:t>
                      </m:r>
                    </m:oMath>
                  </m:oMathPara>
                </a14:m>
                <a:endParaRPr lang="en-GB" sz="3600" dirty="0"/>
              </a:p>
              <a:p>
                <a:endParaRPr lang="en-GB" sz="3600" dirty="0"/>
              </a:p>
            </p:txBody>
          </p:sp>
        </mc:Choice>
        <mc:Fallback xmlns="">
          <p:sp>
            <p:nvSpPr>
              <p:cNvPr id="2" name="TextBox 1"/>
              <p:cNvSpPr txBox="1">
                <a:spLocks noRot="1" noChangeAspect="1" noMove="1" noResize="1" noEditPoints="1" noAdjustHandles="1" noChangeArrowheads="1" noChangeShapeType="1" noTextEdit="1"/>
              </p:cNvSpPr>
              <p:nvPr/>
            </p:nvSpPr>
            <p:spPr>
              <a:xfrm>
                <a:off x="4399991" y="3997825"/>
                <a:ext cx="3969035" cy="1729641"/>
              </a:xfrm>
              <a:prstGeom prst="rect">
                <a:avLst/>
              </a:prstGeom>
              <a:blipFill>
                <a:blip r:embed="rId2"/>
                <a:stretch>
                  <a:fillRect/>
                </a:stretch>
              </a:blipFill>
            </p:spPr>
            <p:txBody>
              <a:bodyPr/>
              <a:lstStyle/>
              <a:p>
                <a:r>
                  <a:rPr lang="en-GB">
                    <a:noFill/>
                  </a:rPr>
                  <a:t> </a:t>
                </a:r>
              </a:p>
            </p:txBody>
          </p:sp>
        </mc:Fallback>
      </mc:AlternateContent>
      <p:sp>
        <p:nvSpPr>
          <p:cNvPr id="3" name="Title 1">
            <a:extLst>
              <a:ext uri="{FF2B5EF4-FFF2-40B4-BE49-F238E27FC236}">
                <a16:creationId xmlns:a16="http://schemas.microsoft.com/office/drawing/2014/main" id="{01AC1BDA-A49D-BA0D-3DAE-81D7C6342912}"/>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The environmental reservoir – R</a:t>
            </a:r>
            <a:r>
              <a:rPr lang="en-GB" b="1" baseline="-25000" dirty="0"/>
              <a:t>0</a:t>
            </a:r>
            <a:endParaRPr lang="en-GB" b="1" dirty="0"/>
          </a:p>
        </p:txBody>
      </p:sp>
    </p:spTree>
    <p:extLst>
      <p:ext uri="{BB962C8B-B14F-4D97-AF65-F5344CB8AC3E}">
        <p14:creationId xmlns:p14="http://schemas.microsoft.com/office/powerpoint/2010/main" val="2621378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a:spLocks noChangeArrowheads="1"/>
          </p:cNvSpPr>
          <p:nvPr/>
        </p:nvSpPr>
        <p:spPr bwMode="auto">
          <a:xfrm>
            <a:off x="1752600" y="1743802"/>
            <a:ext cx="4343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Two infectious compartments:</a:t>
            </a:r>
          </a:p>
          <a:p>
            <a:pPr eaLnBrk="1" hangingPunct="1">
              <a:spcAft>
                <a:spcPts val="600"/>
              </a:spcAft>
              <a:defRPr/>
            </a:pPr>
            <a:endParaRPr lang="en-GB" altLang="en-US" sz="2000" dirty="0">
              <a:solidFill>
                <a:srgbClr val="23166D"/>
              </a:solidFill>
              <a:latin typeface="Calibri" panose="020F0502020204030204"/>
            </a:endParaRPr>
          </a:p>
          <a:p>
            <a:pPr eaLnBrk="1" hangingPunct="1">
              <a:spcAft>
                <a:spcPts val="600"/>
              </a:spcAft>
              <a:defRPr/>
            </a:pPr>
            <a:r>
              <a:rPr lang="en-GB" altLang="en-US" sz="2000" dirty="0">
                <a:solidFill>
                  <a:srgbClr val="23166D"/>
                </a:solidFill>
                <a:latin typeface="Calibri" panose="020F0502020204030204"/>
              </a:rPr>
              <a:t>We have to use a next generation matrix approach... </a:t>
            </a:r>
          </a:p>
        </p:txBody>
      </p:sp>
      <p:sp>
        <p:nvSpPr>
          <p:cNvPr id="6" name="Rectangle 5"/>
          <p:cNvSpPr>
            <a:spLocks noChangeArrowheads="1"/>
          </p:cNvSpPr>
          <p:nvPr/>
        </p:nvSpPr>
        <p:spPr bwMode="auto">
          <a:xfrm>
            <a:off x="1858896" y="4329340"/>
            <a:ext cx="15937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The big idea:</a:t>
            </a:r>
          </a:p>
        </p:txBody>
      </p:sp>
      <mc:AlternateContent xmlns:mc="http://schemas.openxmlformats.org/markup-compatibility/2006" xmlns:a14="http://schemas.microsoft.com/office/drawing/2010/main">
        <mc:Choice Requires="a14">
          <p:sp>
            <p:nvSpPr>
              <p:cNvPr id="2" name="TextBox 1"/>
              <p:cNvSpPr txBox="1"/>
              <p:nvPr/>
            </p:nvSpPr>
            <p:spPr>
              <a:xfrm>
                <a:off x="4399991" y="3997825"/>
                <a:ext cx="3969035" cy="17296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r>
                        <m:rPr>
                          <m:nor/>
                        </m:rPr>
                        <a:rPr lang="en-GB" sz="3600" dirty="0"/>
                        <m:t>Infections</m:t>
                      </m:r>
                      <m:r>
                        <m:rPr>
                          <m:nor/>
                        </m:rPr>
                        <a:rPr lang="en-GB" sz="3600" dirty="0"/>
                        <m:t> </m:t>
                      </m:r>
                      <m:r>
                        <m:rPr>
                          <m:nor/>
                        </m:rPr>
                        <a:rPr lang="en-GB" sz="3600" dirty="0"/>
                        <m:t>per</m:t>
                      </m:r>
                      <m:r>
                        <m:rPr>
                          <m:nor/>
                        </m:rPr>
                        <a:rPr lang="en-GB" sz="3600" dirty="0"/>
                        <m:t> </m:t>
                      </m:r>
                    </m:oMath>
                  </m:oMathPara>
                </a14:m>
                <a:endParaRPr lang="en-GB" sz="3600" dirty="0"/>
              </a:p>
              <a:p>
                <a:pPr/>
                <a14:m>
                  <m:oMathPara xmlns:m="http://schemas.openxmlformats.org/officeDocument/2006/math">
                    <m:oMathParaPr>
                      <m:jc m:val="centerGroup"/>
                    </m:oMathParaPr>
                    <m:oMath xmlns:m="http://schemas.openxmlformats.org/officeDocument/2006/math">
                      <m:r>
                        <m:rPr>
                          <m:nor/>
                        </m:rPr>
                        <a:rPr lang="en-GB" sz="3600" dirty="0"/>
                        <m:t>			</m:t>
                      </m:r>
                      <m:r>
                        <m:rPr>
                          <m:nor/>
                        </m:rPr>
                        <a:rPr lang="en-GB" sz="3600" dirty="0"/>
                        <m:t>generation</m:t>
                      </m:r>
                    </m:oMath>
                  </m:oMathPara>
                </a14:m>
                <a:endParaRPr lang="en-GB" sz="3600" dirty="0"/>
              </a:p>
              <a:p>
                <a:endParaRPr lang="en-GB" sz="3600" dirty="0"/>
              </a:p>
            </p:txBody>
          </p:sp>
        </mc:Choice>
        <mc:Fallback xmlns="">
          <p:sp>
            <p:nvSpPr>
              <p:cNvPr id="2" name="TextBox 1"/>
              <p:cNvSpPr txBox="1">
                <a:spLocks noRot="1" noChangeAspect="1" noMove="1" noResize="1" noEditPoints="1" noAdjustHandles="1" noChangeArrowheads="1" noChangeShapeType="1" noTextEdit="1"/>
              </p:cNvSpPr>
              <p:nvPr/>
            </p:nvSpPr>
            <p:spPr>
              <a:xfrm>
                <a:off x="4399991" y="3997825"/>
                <a:ext cx="3969035" cy="1729641"/>
              </a:xfrm>
              <a:prstGeom prst="rect">
                <a:avLst/>
              </a:prstGeom>
              <a:blipFill>
                <a:blip r:embed="rId2"/>
                <a:stretch>
                  <a:fillRect/>
                </a:stretch>
              </a:blipFill>
            </p:spPr>
            <p:txBody>
              <a:bodyPr/>
              <a:lstStyle/>
              <a:p>
                <a:r>
                  <a:rPr lang="en-GB">
                    <a:noFill/>
                  </a:rPr>
                  <a:t> </a:t>
                </a:r>
              </a:p>
            </p:txBody>
          </p:sp>
        </mc:Fallback>
      </mc:AlternateContent>
      <p:sp>
        <p:nvSpPr>
          <p:cNvPr id="3" name="Oval 2"/>
          <p:cNvSpPr/>
          <p:nvPr/>
        </p:nvSpPr>
        <p:spPr>
          <a:xfrm>
            <a:off x="5472614" y="3941910"/>
            <a:ext cx="2037249" cy="67832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urved Connector 6"/>
          <p:cNvCxnSpPr>
            <a:stCxn id="3" idx="7"/>
            <a:endCxn id="11" idx="1"/>
          </p:cNvCxnSpPr>
          <p:nvPr/>
        </p:nvCxnSpPr>
        <p:spPr>
          <a:xfrm rot="5400000" flipH="1" flipV="1">
            <a:off x="7896633" y="3259501"/>
            <a:ext cx="96628" cy="1466866"/>
          </a:xfrm>
          <a:prstGeom prst="curvedConnector4">
            <a:avLst>
              <a:gd name="adj1" fmla="val 236577"/>
              <a:gd name="adj2" fmla="val 60170"/>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1" name="Rectangle 10"/>
          <p:cNvSpPr>
            <a:spLocks noChangeArrowheads="1"/>
          </p:cNvSpPr>
          <p:nvPr/>
        </p:nvSpPr>
        <p:spPr bwMode="auto">
          <a:xfrm>
            <a:off x="8678380" y="3359845"/>
            <a:ext cx="1433766"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chemeClr val="accent2"/>
                </a:solidFill>
                <a:latin typeface="Calibri" panose="020F0502020204030204"/>
              </a:rPr>
              <a:t>Humans</a:t>
            </a:r>
          </a:p>
          <a:p>
            <a:pPr eaLnBrk="1" hangingPunct="1">
              <a:spcAft>
                <a:spcPts val="600"/>
              </a:spcAft>
              <a:defRPr/>
            </a:pPr>
            <a:r>
              <a:rPr lang="en-GB" altLang="en-US" sz="2000" dirty="0">
                <a:solidFill>
                  <a:schemeClr val="accent2"/>
                </a:solidFill>
                <a:latin typeface="Calibri" panose="020F0502020204030204"/>
              </a:rPr>
              <a:t>or </a:t>
            </a:r>
          </a:p>
          <a:p>
            <a:pPr eaLnBrk="1" hangingPunct="1">
              <a:spcAft>
                <a:spcPts val="600"/>
              </a:spcAft>
              <a:defRPr/>
            </a:pPr>
            <a:r>
              <a:rPr lang="en-GB" altLang="en-US" sz="2000" dirty="0">
                <a:solidFill>
                  <a:schemeClr val="accent2"/>
                </a:solidFill>
                <a:latin typeface="Calibri" panose="020F0502020204030204"/>
              </a:rPr>
              <a:t>Bacteria?</a:t>
            </a:r>
          </a:p>
        </p:txBody>
      </p:sp>
      <p:sp>
        <p:nvSpPr>
          <p:cNvPr id="4" name="Title 1">
            <a:extLst>
              <a:ext uri="{FF2B5EF4-FFF2-40B4-BE49-F238E27FC236}">
                <a16:creationId xmlns:a16="http://schemas.microsoft.com/office/drawing/2014/main" id="{B7B18A4B-ABCA-C8AB-4CA7-4F6733357313}"/>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The environmental reservoir – R</a:t>
            </a:r>
            <a:r>
              <a:rPr lang="en-GB" b="1" baseline="-25000" dirty="0"/>
              <a:t>0</a:t>
            </a:r>
            <a:endParaRPr lang="en-GB" b="1" dirty="0"/>
          </a:p>
        </p:txBody>
      </p:sp>
    </p:spTree>
    <p:extLst>
      <p:ext uri="{BB962C8B-B14F-4D97-AF65-F5344CB8AC3E}">
        <p14:creationId xmlns:p14="http://schemas.microsoft.com/office/powerpoint/2010/main" val="3279038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TextBox 15"/>
              <p:cNvSpPr txBox="1"/>
              <p:nvPr/>
            </p:nvSpPr>
            <p:spPr>
              <a:xfrm>
                <a:off x="2110148" y="1508198"/>
                <a:ext cx="4797788" cy="1107996"/>
              </a:xfrm>
              <a:prstGeom prst="rect">
                <a:avLst/>
              </a:prstGeom>
              <a:noFill/>
            </p:spPr>
            <p:txBody>
              <a:bodyPr wrap="none" lIns="0" tIns="0" rIns="0" bIns="0" rtlCol="0">
                <a:spAutoFit/>
              </a:bodyPr>
              <a:lstStyle/>
              <a:p>
                <a14:m>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oMath>
                </a14:m>
                <a:r>
                  <a:rPr lang="en-GB" sz="3600" dirty="0"/>
                  <a:t>Infections per </a:t>
                </a:r>
              </a:p>
              <a:p>
                <a:r>
                  <a:rPr lang="en-GB" sz="3600" dirty="0"/>
                  <a:t>			generation</a:t>
                </a:r>
              </a:p>
            </p:txBody>
          </p:sp>
        </mc:Choice>
        <mc:Fallback xmlns="">
          <p:sp>
            <p:nvSpPr>
              <p:cNvPr id="16" name="TextBox 15"/>
              <p:cNvSpPr txBox="1">
                <a:spLocks noRot="1" noChangeAspect="1" noMove="1" noResize="1" noEditPoints="1" noAdjustHandles="1" noChangeArrowheads="1" noChangeShapeType="1" noTextEdit="1"/>
              </p:cNvSpPr>
              <p:nvPr/>
            </p:nvSpPr>
            <p:spPr>
              <a:xfrm>
                <a:off x="2110148" y="1508198"/>
                <a:ext cx="4797788" cy="1107996"/>
              </a:xfrm>
              <a:prstGeom prst="rect">
                <a:avLst/>
              </a:prstGeom>
              <a:blipFill>
                <a:blip r:embed="rId2"/>
                <a:stretch>
                  <a:fillRect t="-12637" r="-4574" b="-24176"/>
                </a:stretch>
              </a:blipFill>
            </p:spPr>
            <p:txBody>
              <a:bodyPr/>
              <a:lstStyle/>
              <a:p>
                <a:r>
                  <a:rPr lang="en-GB">
                    <a:noFill/>
                  </a:rPr>
                  <a:t> </a:t>
                </a:r>
              </a:p>
            </p:txBody>
          </p:sp>
        </mc:Fallback>
      </mc:AlternateContent>
      <p:sp>
        <p:nvSpPr>
          <p:cNvPr id="4" name="Rectangle 3"/>
          <p:cNvSpPr/>
          <p:nvPr/>
        </p:nvSpPr>
        <p:spPr>
          <a:xfrm>
            <a:off x="1752600" y="5394929"/>
            <a:ext cx="868680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GB" dirty="0" err="1">
                <a:solidFill>
                  <a:srgbClr val="222222"/>
                </a:solidFill>
                <a:latin typeface="Arial" panose="020B0604020202020204" pitchFamily="34" charset="0"/>
              </a:rPr>
              <a:t>Diekmann</a:t>
            </a:r>
            <a:r>
              <a:rPr lang="en-GB" dirty="0">
                <a:solidFill>
                  <a:srgbClr val="222222"/>
                </a:solidFill>
                <a:latin typeface="Arial" panose="020B0604020202020204" pitchFamily="34" charset="0"/>
              </a:rPr>
              <a:t>, O., </a:t>
            </a:r>
            <a:r>
              <a:rPr lang="en-GB" dirty="0" err="1">
                <a:solidFill>
                  <a:srgbClr val="222222"/>
                </a:solidFill>
                <a:latin typeface="Arial" panose="020B0604020202020204" pitchFamily="34" charset="0"/>
              </a:rPr>
              <a:t>Heesterbeek</a:t>
            </a:r>
            <a:r>
              <a:rPr lang="en-GB" dirty="0">
                <a:solidFill>
                  <a:srgbClr val="222222"/>
                </a:solidFill>
                <a:latin typeface="Arial" panose="020B0604020202020204" pitchFamily="34" charset="0"/>
              </a:rPr>
              <a:t>, J.A.P. and Roberts, M.G., 2009. The construction of next-generation matrices for compartmental epidemic models. </a:t>
            </a:r>
            <a:r>
              <a:rPr lang="en-GB" i="1" dirty="0">
                <a:solidFill>
                  <a:srgbClr val="222222"/>
                </a:solidFill>
                <a:latin typeface="Arial" panose="020B0604020202020204" pitchFamily="34" charset="0"/>
              </a:rPr>
              <a:t>Journal of the Royal Society Interface</a:t>
            </a:r>
            <a:r>
              <a:rPr lang="en-GB" dirty="0">
                <a:solidFill>
                  <a:srgbClr val="222222"/>
                </a:solidFill>
                <a:latin typeface="Arial" panose="020B0604020202020204" pitchFamily="34" charset="0"/>
              </a:rPr>
              <a:t>, p.rsif20090386.</a:t>
            </a:r>
            <a:endParaRPr lang="en-GB" dirty="0"/>
          </a:p>
        </p:txBody>
      </p:sp>
      <p:sp>
        <p:nvSpPr>
          <p:cNvPr id="2" name="Title 1">
            <a:extLst>
              <a:ext uri="{FF2B5EF4-FFF2-40B4-BE49-F238E27FC236}">
                <a16:creationId xmlns:a16="http://schemas.microsoft.com/office/drawing/2014/main" id="{F384BEA5-4CC2-E2EE-DB60-63A5AD2B6E62}"/>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method</a:t>
            </a:r>
          </a:p>
        </p:txBody>
      </p:sp>
    </p:spTree>
    <p:extLst>
      <p:ext uri="{BB962C8B-B14F-4D97-AF65-F5344CB8AC3E}">
        <p14:creationId xmlns:p14="http://schemas.microsoft.com/office/powerpoint/2010/main" val="1286873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59076" y="3265471"/>
            <a:ext cx="720000" cy="7200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3200" b="1" dirty="0"/>
              <a:t>1</a:t>
            </a:r>
          </a:p>
        </p:txBody>
      </p:sp>
      <mc:AlternateContent xmlns:mc="http://schemas.openxmlformats.org/markup-compatibility/2006" xmlns:a14="http://schemas.microsoft.com/office/drawing/2010/main">
        <mc:Choice Requires="a14">
          <p:sp>
            <p:nvSpPr>
              <p:cNvPr id="16" name="TextBox 15"/>
              <p:cNvSpPr txBox="1"/>
              <p:nvPr/>
            </p:nvSpPr>
            <p:spPr>
              <a:xfrm>
                <a:off x="2110148" y="1508199"/>
                <a:ext cx="387292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f>
                        <m:fPr>
                          <m:ctrlPr>
                            <a:rPr lang="en-GB" sz="3600" i="1">
                              <a:latin typeface="Cambria Math" panose="02040503050406030204" pitchFamily="18" charset="0"/>
                            </a:rPr>
                          </m:ctrlPr>
                        </m:fPr>
                        <m:num>
                          <m:r>
                            <m:rPr>
                              <m:nor/>
                            </m:rPr>
                            <a:rPr lang="en-GB" sz="3600">
                              <a:latin typeface="Cambria Math" panose="02040503050406030204" pitchFamily="18" charset="0"/>
                            </a:rPr>
                            <m:t>Transmission</m:t>
                          </m:r>
                        </m:num>
                        <m:den>
                          <m:r>
                            <m:rPr>
                              <m:nor/>
                            </m:rPr>
                            <a:rPr lang="en-GB" sz="3600">
                              <a:latin typeface="Cambria Math" panose="02040503050406030204" pitchFamily="18" charset="0"/>
                            </a:rPr>
                            <m:t>Transition</m:t>
                          </m:r>
                        </m:den>
                      </m:f>
                    </m:oMath>
                  </m:oMathPara>
                </a14:m>
                <a:endParaRPr lang="en-GB"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0148" y="1508199"/>
                <a:ext cx="3872920" cy="1037207"/>
              </a:xfrm>
              <a:prstGeom prst="rect">
                <a:avLst/>
              </a:prstGeom>
              <a:blipFill>
                <a:blip r:embed="rId2"/>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579077" y="3265471"/>
            <a:ext cx="78071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Examine how our system of infectious differential equations changes with respect to each infectious variable </a:t>
            </a:r>
          </a:p>
        </p:txBody>
      </p:sp>
      <p:sp>
        <p:nvSpPr>
          <p:cNvPr id="3" name="Title 1">
            <a:extLst>
              <a:ext uri="{FF2B5EF4-FFF2-40B4-BE49-F238E27FC236}">
                <a16:creationId xmlns:a16="http://schemas.microsoft.com/office/drawing/2014/main" id="{D821CE75-6D5B-DE71-6853-F7B5E6B2F31A}"/>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method</a:t>
            </a:r>
          </a:p>
        </p:txBody>
      </p:sp>
    </p:spTree>
    <p:extLst>
      <p:ext uri="{BB962C8B-B14F-4D97-AF65-F5344CB8AC3E}">
        <p14:creationId xmlns:p14="http://schemas.microsoft.com/office/powerpoint/2010/main" val="1751701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59076" y="3265471"/>
            <a:ext cx="720000" cy="7200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3200" b="1" dirty="0"/>
              <a:t>1</a:t>
            </a:r>
          </a:p>
        </p:txBody>
      </p:sp>
      <mc:AlternateContent xmlns:mc="http://schemas.openxmlformats.org/markup-compatibility/2006" xmlns:a14="http://schemas.microsoft.com/office/drawing/2010/main">
        <mc:Choice Requires="a14">
          <p:sp>
            <p:nvSpPr>
              <p:cNvPr id="16" name="TextBox 15"/>
              <p:cNvSpPr txBox="1"/>
              <p:nvPr/>
            </p:nvSpPr>
            <p:spPr>
              <a:xfrm>
                <a:off x="2110148" y="1508199"/>
                <a:ext cx="387292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f>
                        <m:fPr>
                          <m:ctrlPr>
                            <a:rPr lang="en-GB" sz="3600" i="1">
                              <a:latin typeface="Cambria Math" panose="02040503050406030204" pitchFamily="18" charset="0"/>
                            </a:rPr>
                          </m:ctrlPr>
                        </m:fPr>
                        <m:num>
                          <m:r>
                            <m:rPr>
                              <m:nor/>
                            </m:rPr>
                            <a:rPr lang="en-GB" sz="3600">
                              <a:latin typeface="Cambria Math" panose="02040503050406030204" pitchFamily="18" charset="0"/>
                            </a:rPr>
                            <m:t>Transmission</m:t>
                          </m:r>
                        </m:num>
                        <m:den>
                          <m:r>
                            <m:rPr>
                              <m:nor/>
                            </m:rPr>
                            <a:rPr lang="en-GB" sz="3600">
                              <a:latin typeface="Cambria Math" panose="02040503050406030204" pitchFamily="18" charset="0"/>
                            </a:rPr>
                            <m:t>Transition</m:t>
                          </m:r>
                        </m:den>
                      </m:f>
                    </m:oMath>
                  </m:oMathPara>
                </a14:m>
                <a:endParaRPr lang="en-GB"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0148" y="1508199"/>
                <a:ext cx="3872920" cy="103720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81003" y="1498182"/>
                <a:ext cx="2214261" cy="1861663"/>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𝑑𝐼</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𝑎</m:t>
                      </m:r>
                      <m:f>
                        <m:fPr>
                          <m:ctrlPr>
                            <a:rPr lang="en-GB" i="1">
                              <a:latin typeface="Cambria Math" panose="02040503050406030204" pitchFamily="18" charset="0"/>
                            </a:rPr>
                          </m:ctrlPr>
                        </m:fPr>
                        <m:num>
                          <m:r>
                            <a:rPr lang="en-GB" i="1">
                              <a:latin typeface="Cambria Math" panose="02040503050406030204" pitchFamily="18" charset="0"/>
                            </a:rPr>
                            <m:t>𝐵</m:t>
                          </m:r>
                        </m:num>
                        <m:den>
                          <m:r>
                            <a:rPr lang="en-GB" i="1">
                              <a:latin typeface="Cambria Math" panose="02040503050406030204" pitchFamily="18" charset="0"/>
                            </a:rPr>
                            <m:t>𝐾</m:t>
                          </m:r>
                          <m:r>
                            <a:rPr lang="en-GB" i="1">
                              <a:latin typeface="Cambria Math" panose="02040503050406030204" pitchFamily="18" charset="0"/>
                            </a:rPr>
                            <m:t>+</m:t>
                          </m:r>
                          <m:r>
                            <a:rPr lang="en-GB" i="1">
                              <a:latin typeface="Cambria Math" panose="02040503050406030204" pitchFamily="18" charset="0"/>
                            </a:rPr>
                            <m:t>𝐵</m:t>
                          </m:r>
                        </m:den>
                      </m:f>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𝑟𝐼</m:t>
                      </m:r>
                    </m:oMath>
                  </m:oMathPara>
                </a14:m>
                <a:endParaRPr lang="en-GB"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𝑑𝐵</m:t>
                          </m:r>
                        </m:num>
                        <m:den>
                          <m:r>
                            <a:rPr lang="en-GB" i="1">
                              <a:latin typeface="Cambria Math" panose="02040503050406030204" pitchFamily="18" charset="0"/>
                            </a:rPr>
                            <m:t>𝑑𝑡</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𝐵</m:t>
                          </m:r>
                        </m:sub>
                      </m:sSub>
                      <m:r>
                        <a:rPr lang="en-GB" i="1">
                          <a:latin typeface="Cambria Math" panose="02040503050406030204" pitchFamily="18" charset="0"/>
                        </a:rPr>
                        <m:t>𝐵</m:t>
                      </m:r>
                      <m:r>
                        <a:rPr lang="en-GB" i="1">
                          <a:latin typeface="Cambria Math" panose="02040503050406030204" pitchFamily="18" charset="0"/>
                        </a:rPr>
                        <m:t>+</m:t>
                      </m:r>
                      <m:r>
                        <a:rPr lang="en-GB" i="1">
                          <a:latin typeface="Cambria Math" panose="02040503050406030204" pitchFamily="18" charset="0"/>
                        </a:rPr>
                        <m:t>𝑒𝐼</m:t>
                      </m:r>
                    </m:oMath>
                  </m:oMathPara>
                </a14:m>
                <a:endParaRPr lang="en-GB" dirty="0"/>
              </a:p>
              <a:p>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7181003" y="1498182"/>
                <a:ext cx="2214261" cy="1861663"/>
              </a:xfrm>
              <a:prstGeom prst="rect">
                <a:avLst/>
              </a:prstGeom>
              <a:blipFill>
                <a:blip r:embed="rId4"/>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579077" y="3265471"/>
            <a:ext cx="78071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Examine how our system of infectious differential equations changes with respect to each infectious variable </a:t>
            </a:r>
          </a:p>
        </p:txBody>
      </p:sp>
      <p:sp>
        <p:nvSpPr>
          <p:cNvPr id="8" name="Rectangle 7"/>
          <p:cNvSpPr>
            <a:spLocks noChangeArrowheads="1"/>
          </p:cNvSpPr>
          <p:nvPr/>
        </p:nvSpPr>
        <p:spPr bwMode="auto">
          <a:xfrm>
            <a:off x="1752601" y="4079910"/>
            <a:ext cx="7807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Infected hosts</a:t>
            </a:r>
          </a:p>
        </p:txBody>
      </p:sp>
      <mc:AlternateContent xmlns:mc="http://schemas.openxmlformats.org/markup-compatibility/2006" xmlns:a14="http://schemas.microsoft.com/office/drawing/2010/main">
        <mc:Choice Requires="a14">
          <p:sp>
            <p:nvSpPr>
              <p:cNvPr id="3" name="TextBox 2"/>
              <p:cNvSpPr txBox="1"/>
              <p:nvPr/>
            </p:nvSpPr>
            <p:spPr>
              <a:xfrm>
                <a:off x="5085275" y="4432162"/>
                <a:ext cx="2021451"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𝐼</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𝐼</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r>
                        <a:rPr lang="en-GB" sz="3200" i="1">
                          <a:latin typeface="Cambria Math" panose="02040503050406030204" pitchFamily="18" charset="0"/>
                        </a:rPr>
                        <m:t>𝑟</m:t>
                      </m:r>
                    </m:oMath>
                  </m:oMathPara>
                </a14:m>
                <a:endParaRPr lang="en-GB"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5085275" y="4432162"/>
                <a:ext cx="2021451" cy="936410"/>
              </a:xfrm>
              <a:prstGeom prst="rect">
                <a:avLst/>
              </a:prstGeom>
              <a:blipFill>
                <a:blip r:embed="rId5"/>
                <a:stretch>
                  <a:fillRect/>
                </a:stretch>
              </a:blipFill>
            </p:spPr>
            <p:txBody>
              <a:bodyPr/>
              <a:lstStyle/>
              <a:p>
                <a:r>
                  <a:rPr lang="en-GB">
                    <a:noFill/>
                  </a:rPr>
                  <a:t> </a:t>
                </a:r>
              </a:p>
            </p:txBody>
          </p:sp>
        </mc:Fallback>
      </mc:AlternateContent>
      <p:sp>
        <p:nvSpPr>
          <p:cNvPr id="4" name="Title 1">
            <a:extLst>
              <a:ext uri="{FF2B5EF4-FFF2-40B4-BE49-F238E27FC236}">
                <a16:creationId xmlns:a16="http://schemas.microsoft.com/office/drawing/2014/main" id="{7BA41B55-FDB1-77BC-128F-F6966156A410}"/>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method</a:t>
            </a:r>
          </a:p>
        </p:txBody>
      </p:sp>
    </p:spTree>
    <p:extLst>
      <p:ext uri="{BB962C8B-B14F-4D97-AF65-F5344CB8AC3E}">
        <p14:creationId xmlns:p14="http://schemas.microsoft.com/office/powerpoint/2010/main" val="3223686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59076" y="3265471"/>
            <a:ext cx="720000" cy="7200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3200" b="1" dirty="0"/>
              <a:t>1</a:t>
            </a:r>
          </a:p>
        </p:txBody>
      </p:sp>
      <mc:AlternateContent xmlns:mc="http://schemas.openxmlformats.org/markup-compatibility/2006" xmlns:a14="http://schemas.microsoft.com/office/drawing/2010/main">
        <mc:Choice Requires="a14">
          <p:sp>
            <p:nvSpPr>
              <p:cNvPr id="16" name="TextBox 15"/>
              <p:cNvSpPr txBox="1"/>
              <p:nvPr/>
            </p:nvSpPr>
            <p:spPr>
              <a:xfrm>
                <a:off x="2110148" y="1508199"/>
                <a:ext cx="387292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f>
                        <m:fPr>
                          <m:ctrlPr>
                            <a:rPr lang="en-GB" sz="3600" i="1">
                              <a:latin typeface="Cambria Math" panose="02040503050406030204" pitchFamily="18" charset="0"/>
                            </a:rPr>
                          </m:ctrlPr>
                        </m:fPr>
                        <m:num>
                          <m:r>
                            <m:rPr>
                              <m:nor/>
                            </m:rPr>
                            <a:rPr lang="en-GB" sz="3600">
                              <a:latin typeface="Cambria Math" panose="02040503050406030204" pitchFamily="18" charset="0"/>
                            </a:rPr>
                            <m:t>Transmission</m:t>
                          </m:r>
                        </m:num>
                        <m:den>
                          <m:r>
                            <m:rPr>
                              <m:nor/>
                            </m:rPr>
                            <a:rPr lang="en-GB" sz="3600">
                              <a:latin typeface="Cambria Math" panose="02040503050406030204" pitchFamily="18" charset="0"/>
                            </a:rPr>
                            <m:t>Transition</m:t>
                          </m:r>
                        </m:den>
                      </m:f>
                    </m:oMath>
                  </m:oMathPara>
                </a14:m>
                <a:endParaRPr lang="en-GB"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0148" y="1508199"/>
                <a:ext cx="3872920" cy="1037207"/>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81003" y="1498182"/>
                <a:ext cx="2214261" cy="1861663"/>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𝑑𝐼</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𝑎</m:t>
                      </m:r>
                      <m:f>
                        <m:fPr>
                          <m:ctrlPr>
                            <a:rPr lang="en-GB" i="1">
                              <a:latin typeface="Cambria Math" panose="02040503050406030204" pitchFamily="18" charset="0"/>
                            </a:rPr>
                          </m:ctrlPr>
                        </m:fPr>
                        <m:num>
                          <m:r>
                            <a:rPr lang="en-GB" i="1">
                              <a:latin typeface="Cambria Math" panose="02040503050406030204" pitchFamily="18" charset="0"/>
                            </a:rPr>
                            <m:t>𝐵</m:t>
                          </m:r>
                        </m:num>
                        <m:den>
                          <m:r>
                            <a:rPr lang="en-GB" i="1">
                              <a:latin typeface="Cambria Math" panose="02040503050406030204" pitchFamily="18" charset="0"/>
                            </a:rPr>
                            <m:t>𝐾</m:t>
                          </m:r>
                          <m:r>
                            <a:rPr lang="en-GB" i="1">
                              <a:latin typeface="Cambria Math" panose="02040503050406030204" pitchFamily="18" charset="0"/>
                            </a:rPr>
                            <m:t>+</m:t>
                          </m:r>
                          <m:r>
                            <a:rPr lang="en-GB" i="1">
                              <a:latin typeface="Cambria Math" panose="02040503050406030204" pitchFamily="18" charset="0"/>
                            </a:rPr>
                            <m:t>𝐵</m:t>
                          </m:r>
                        </m:den>
                      </m:f>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𝑟𝐼</m:t>
                      </m:r>
                    </m:oMath>
                  </m:oMathPara>
                </a14:m>
                <a:endParaRPr lang="en-GB"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𝑑𝐵</m:t>
                          </m:r>
                        </m:num>
                        <m:den>
                          <m:r>
                            <a:rPr lang="en-GB" i="1">
                              <a:latin typeface="Cambria Math" panose="02040503050406030204" pitchFamily="18" charset="0"/>
                            </a:rPr>
                            <m:t>𝑑𝑡</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𝐵</m:t>
                          </m:r>
                        </m:sub>
                      </m:sSub>
                      <m:r>
                        <a:rPr lang="en-GB" i="1">
                          <a:latin typeface="Cambria Math" panose="02040503050406030204" pitchFamily="18" charset="0"/>
                        </a:rPr>
                        <m:t>𝐵</m:t>
                      </m:r>
                      <m:r>
                        <a:rPr lang="en-GB" i="1">
                          <a:latin typeface="Cambria Math" panose="02040503050406030204" pitchFamily="18" charset="0"/>
                        </a:rPr>
                        <m:t>+</m:t>
                      </m:r>
                      <m:r>
                        <a:rPr lang="en-GB" i="1">
                          <a:latin typeface="Cambria Math" panose="02040503050406030204" pitchFamily="18" charset="0"/>
                        </a:rPr>
                        <m:t>𝑒𝐼</m:t>
                      </m:r>
                    </m:oMath>
                  </m:oMathPara>
                </a14:m>
                <a:endParaRPr lang="en-GB" dirty="0"/>
              </a:p>
              <a:p>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7181003" y="1498182"/>
                <a:ext cx="2214261" cy="1861663"/>
              </a:xfrm>
              <a:prstGeom prst="rect">
                <a:avLst/>
              </a:prstGeom>
              <a:blipFill>
                <a:blip r:embed="rId3"/>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579077" y="3265471"/>
            <a:ext cx="78071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Examine how our system of infectious differential equations changes with respect to each infectious variable </a:t>
            </a:r>
          </a:p>
        </p:txBody>
      </p:sp>
      <p:sp>
        <p:nvSpPr>
          <p:cNvPr id="8" name="Rectangle 7"/>
          <p:cNvSpPr>
            <a:spLocks noChangeArrowheads="1"/>
          </p:cNvSpPr>
          <p:nvPr/>
        </p:nvSpPr>
        <p:spPr bwMode="auto">
          <a:xfrm>
            <a:off x="1752601" y="4079910"/>
            <a:ext cx="7807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Infected hosts</a:t>
            </a:r>
          </a:p>
        </p:txBody>
      </p:sp>
      <mc:AlternateContent xmlns:mc="http://schemas.openxmlformats.org/markup-compatibility/2006" xmlns:a14="http://schemas.microsoft.com/office/drawing/2010/main">
        <mc:Choice Requires="a14">
          <p:sp>
            <p:nvSpPr>
              <p:cNvPr id="3" name="TextBox 2"/>
              <p:cNvSpPr txBox="1"/>
              <p:nvPr/>
            </p:nvSpPr>
            <p:spPr>
              <a:xfrm>
                <a:off x="5085275" y="4432162"/>
                <a:ext cx="2021451"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𝐼</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𝐼</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r>
                        <a:rPr lang="en-GB" sz="3200" i="1">
                          <a:latin typeface="Cambria Math" panose="02040503050406030204" pitchFamily="18" charset="0"/>
                        </a:rPr>
                        <m:t>𝑟</m:t>
                      </m:r>
                    </m:oMath>
                  </m:oMathPara>
                </a14:m>
                <a:endParaRPr lang="en-GB"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5085275" y="4432162"/>
                <a:ext cx="2021451" cy="93641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198429" y="5668509"/>
                <a:ext cx="3795141" cy="10060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𝐵</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𝐼</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r>
                        <a:rPr lang="en-GB" sz="3200" i="1">
                          <a:latin typeface="Cambria Math" panose="02040503050406030204" pitchFamily="18" charset="0"/>
                        </a:rPr>
                        <m:t>𝑎</m:t>
                      </m:r>
                      <m:f>
                        <m:fPr>
                          <m:ctrlPr>
                            <a:rPr lang="en-GB" sz="3200" i="1">
                              <a:latin typeface="Cambria Math" panose="02040503050406030204" pitchFamily="18" charset="0"/>
                            </a:rPr>
                          </m:ctrlPr>
                        </m:fPr>
                        <m:num>
                          <m:r>
                            <a:rPr lang="en-GB" sz="3200" i="1">
                              <a:latin typeface="Cambria Math" panose="02040503050406030204" pitchFamily="18" charset="0"/>
                            </a:rPr>
                            <m:t>𝐾</m:t>
                          </m:r>
                        </m:num>
                        <m:den>
                          <m:sSup>
                            <m:sSupPr>
                              <m:ctrlPr>
                                <a:rPr lang="en-GB" sz="3200" i="1">
                                  <a:latin typeface="Cambria Math" panose="02040503050406030204" pitchFamily="18" charset="0"/>
                                </a:rPr>
                              </m:ctrlPr>
                            </m:sSupPr>
                            <m:e>
                              <m:d>
                                <m:dPr>
                                  <m:ctrlPr>
                                    <a:rPr lang="en-GB" sz="3200" i="1">
                                      <a:latin typeface="Cambria Math" panose="02040503050406030204" pitchFamily="18" charset="0"/>
                                    </a:rPr>
                                  </m:ctrlPr>
                                </m:dPr>
                                <m:e>
                                  <m:r>
                                    <a:rPr lang="en-GB" sz="3200" i="1">
                                      <a:latin typeface="Cambria Math" panose="02040503050406030204" pitchFamily="18" charset="0"/>
                                    </a:rPr>
                                    <m:t>𝐾</m:t>
                                  </m:r>
                                  <m:r>
                                    <a:rPr lang="en-GB" sz="3200" i="1">
                                      <a:latin typeface="Cambria Math" panose="02040503050406030204" pitchFamily="18" charset="0"/>
                                    </a:rPr>
                                    <m:t>+</m:t>
                                  </m:r>
                                  <m:r>
                                    <a:rPr lang="en-GB" sz="3200" i="1">
                                      <a:latin typeface="Cambria Math" panose="02040503050406030204" pitchFamily="18" charset="0"/>
                                    </a:rPr>
                                    <m:t>𝐵</m:t>
                                  </m:r>
                                </m:e>
                              </m:d>
                            </m:e>
                            <m:sup>
                              <m:r>
                                <a:rPr lang="en-GB" sz="3200" i="1">
                                  <a:latin typeface="Cambria Math" panose="02040503050406030204" pitchFamily="18" charset="0"/>
                                </a:rPr>
                                <m:t>2</m:t>
                              </m:r>
                            </m:sup>
                          </m:sSup>
                        </m:den>
                      </m:f>
                      <m:r>
                        <a:rPr lang="en-GB" sz="3200" i="1">
                          <a:latin typeface="Cambria Math" panose="02040503050406030204" pitchFamily="18" charset="0"/>
                        </a:rPr>
                        <m:t>𝑆</m:t>
                      </m:r>
                    </m:oMath>
                  </m:oMathPara>
                </a14:m>
                <a:endParaRPr lang="en-GB" sz="3200" dirty="0"/>
              </a:p>
            </p:txBody>
          </p:sp>
        </mc:Choice>
        <mc:Fallback xmlns="">
          <p:sp>
            <p:nvSpPr>
              <p:cNvPr id="4" name="TextBox 3"/>
              <p:cNvSpPr txBox="1">
                <a:spLocks noRot="1" noChangeAspect="1" noMove="1" noResize="1" noEditPoints="1" noAdjustHandles="1" noChangeArrowheads="1" noChangeShapeType="1" noTextEdit="1"/>
              </p:cNvSpPr>
              <p:nvPr/>
            </p:nvSpPr>
            <p:spPr>
              <a:xfrm>
                <a:off x="4198429" y="5668509"/>
                <a:ext cx="3795141" cy="1006045"/>
              </a:xfrm>
              <a:prstGeom prst="rect">
                <a:avLst/>
              </a:prstGeom>
              <a:blipFill>
                <a:blip r:embed="rId5"/>
                <a:stretch>
                  <a:fillRect/>
                </a:stretch>
              </a:blipFill>
            </p:spPr>
            <p:txBody>
              <a:bodyPr/>
              <a:lstStyle/>
              <a:p>
                <a:r>
                  <a:rPr lang="en-GB">
                    <a:noFill/>
                  </a:rPr>
                  <a:t> </a:t>
                </a:r>
              </a:p>
            </p:txBody>
          </p:sp>
        </mc:Fallback>
      </mc:AlternateContent>
      <p:sp>
        <p:nvSpPr>
          <p:cNvPr id="5" name="Title 1">
            <a:extLst>
              <a:ext uri="{FF2B5EF4-FFF2-40B4-BE49-F238E27FC236}">
                <a16:creationId xmlns:a16="http://schemas.microsoft.com/office/drawing/2014/main" id="{26D1D0CA-576C-2D25-2066-39B951CF7C0F}"/>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method</a:t>
            </a:r>
          </a:p>
        </p:txBody>
      </p:sp>
    </p:spTree>
    <p:extLst>
      <p:ext uri="{BB962C8B-B14F-4D97-AF65-F5344CB8AC3E}">
        <p14:creationId xmlns:p14="http://schemas.microsoft.com/office/powerpoint/2010/main" val="314461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67F55-8890-F94D-F9DC-E286301B42DA}"/>
              </a:ext>
            </a:extLst>
          </p:cNvPr>
          <p:cNvSpPr>
            <a:spLocks noGrp="1"/>
          </p:cNvSpPr>
          <p:nvPr>
            <p:ph type="title"/>
          </p:nvPr>
        </p:nvSpPr>
        <p:spPr/>
        <p:txBody>
          <a:bodyPr>
            <a:normAutofit/>
          </a:bodyPr>
          <a:lstStyle/>
          <a:p>
            <a:r>
              <a:rPr lang="en-GB" dirty="0"/>
              <a:t>Motivation</a:t>
            </a:r>
          </a:p>
        </p:txBody>
      </p:sp>
      <p:sp>
        <p:nvSpPr>
          <p:cNvPr id="3" name="Content Placeholder 2">
            <a:extLst>
              <a:ext uri="{FF2B5EF4-FFF2-40B4-BE49-F238E27FC236}">
                <a16:creationId xmlns:a16="http://schemas.microsoft.com/office/drawing/2014/main" id="{39F7C30F-B7B4-BAA0-B163-A1C3BD216FCB}"/>
              </a:ext>
            </a:extLst>
          </p:cNvPr>
          <p:cNvSpPr>
            <a:spLocks noGrp="1"/>
          </p:cNvSpPr>
          <p:nvPr>
            <p:ph idx="1"/>
          </p:nvPr>
        </p:nvSpPr>
        <p:spPr/>
        <p:txBody>
          <a:bodyPr vert="horz" lIns="91440" tIns="45720" rIns="91440" bIns="45720" rtlCol="0" anchor="t">
            <a:normAutofit/>
          </a:bodyPr>
          <a:lstStyle/>
          <a:p>
            <a:r>
              <a:rPr lang="en-GB" dirty="0">
                <a:latin typeface="Century Gothic"/>
              </a:rPr>
              <a:t>Environmental transmission is an important consideration for many common diseases </a:t>
            </a:r>
          </a:p>
          <a:p>
            <a:r>
              <a:rPr lang="en-GB" dirty="0">
                <a:latin typeface="Century Gothic"/>
              </a:rPr>
              <a:t>We model the system as having two populations, one human and one environmental pathogen</a:t>
            </a:r>
          </a:p>
          <a:p>
            <a:r>
              <a:rPr lang="en-GB" dirty="0">
                <a:latin typeface="Century Gothic"/>
              </a:rPr>
              <a:t>One key example is cholera, a bacterial gastrointestinal disease which can survive in water for long periods of time</a:t>
            </a:r>
          </a:p>
          <a:p>
            <a:endParaRPr lang="en-GB" dirty="0">
              <a:latin typeface="Century Gothic"/>
            </a:endParaRPr>
          </a:p>
        </p:txBody>
      </p:sp>
      <p:sp>
        <p:nvSpPr>
          <p:cNvPr id="4" name="Slide Number Placeholder 3">
            <a:extLst>
              <a:ext uri="{FF2B5EF4-FFF2-40B4-BE49-F238E27FC236}">
                <a16:creationId xmlns:a16="http://schemas.microsoft.com/office/drawing/2014/main" id="{674A2FBB-0D14-BFE5-B310-B8D2DE3EE40C}"/>
              </a:ext>
            </a:extLst>
          </p:cNvPr>
          <p:cNvSpPr>
            <a:spLocks noGrp="1"/>
          </p:cNvSpPr>
          <p:nvPr>
            <p:ph type="sldNum" sz="quarter" idx="4"/>
          </p:nvPr>
        </p:nvSpPr>
        <p:spPr/>
        <p:txBody>
          <a:bodyPr/>
          <a:lstStyle/>
          <a:p>
            <a:fld id="{68A6EE70-77F6-40C0-AED2-27236C7D2C5E}" type="slidenum">
              <a:rPr lang="en-GB" smtClean="0"/>
              <a:t>2</a:t>
            </a:fld>
            <a:endParaRPr lang="en-GB"/>
          </a:p>
        </p:txBody>
      </p:sp>
    </p:spTree>
    <p:extLst>
      <p:ext uri="{BB962C8B-B14F-4D97-AF65-F5344CB8AC3E}">
        <p14:creationId xmlns:p14="http://schemas.microsoft.com/office/powerpoint/2010/main" val="385174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59076" y="3265471"/>
            <a:ext cx="720000" cy="7200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3200" b="1" dirty="0"/>
              <a:t>1</a:t>
            </a:r>
          </a:p>
        </p:txBody>
      </p:sp>
      <mc:AlternateContent xmlns:mc="http://schemas.openxmlformats.org/markup-compatibility/2006" xmlns:a14="http://schemas.microsoft.com/office/drawing/2010/main">
        <mc:Choice Requires="a14">
          <p:sp>
            <p:nvSpPr>
              <p:cNvPr id="16" name="TextBox 15"/>
              <p:cNvSpPr txBox="1"/>
              <p:nvPr/>
            </p:nvSpPr>
            <p:spPr>
              <a:xfrm>
                <a:off x="2110148" y="1508199"/>
                <a:ext cx="387292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f>
                        <m:fPr>
                          <m:ctrlPr>
                            <a:rPr lang="en-GB" sz="3600" i="1">
                              <a:latin typeface="Cambria Math" panose="02040503050406030204" pitchFamily="18" charset="0"/>
                            </a:rPr>
                          </m:ctrlPr>
                        </m:fPr>
                        <m:num>
                          <m:r>
                            <m:rPr>
                              <m:nor/>
                            </m:rPr>
                            <a:rPr lang="en-GB" sz="3600">
                              <a:latin typeface="Cambria Math" panose="02040503050406030204" pitchFamily="18" charset="0"/>
                            </a:rPr>
                            <m:t>Transmission</m:t>
                          </m:r>
                        </m:num>
                        <m:den>
                          <m:r>
                            <m:rPr>
                              <m:nor/>
                            </m:rPr>
                            <a:rPr lang="en-GB" sz="3600">
                              <a:latin typeface="Cambria Math" panose="02040503050406030204" pitchFamily="18" charset="0"/>
                            </a:rPr>
                            <m:t>Transition</m:t>
                          </m:r>
                        </m:den>
                      </m:f>
                    </m:oMath>
                  </m:oMathPara>
                </a14:m>
                <a:endParaRPr lang="en-GB"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0148" y="1508199"/>
                <a:ext cx="3872920" cy="1037207"/>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81003" y="1498182"/>
                <a:ext cx="2214261" cy="1861663"/>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𝑑𝐼</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𝑎</m:t>
                      </m:r>
                      <m:f>
                        <m:fPr>
                          <m:ctrlPr>
                            <a:rPr lang="en-GB" i="1">
                              <a:latin typeface="Cambria Math" panose="02040503050406030204" pitchFamily="18" charset="0"/>
                            </a:rPr>
                          </m:ctrlPr>
                        </m:fPr>
                        <m:num>
                          <m:r>
                            <a:rPr lang="en-GB" i="1">
                              <a:latin typeface="Cambria Math" panose="02040503050406030204" pitchFamily="18" charset="0"/>
                            </a:rPr>
                            <m:t>𝐵</m:t>
                          </m:r>
                        </m:num>
                        <m:den>
                          <m:r>
                            <a:rPr lang="en-GB" i="1">
                              <a:latin typeface="Cambria Math" panose="02040503050406030204" pitchFamily="18" charset="0"/>
                            </a:rPr>
                            <m:t>𝐾</m:t>
                          </m:r>
                          <m:r>
                            <a:rPr lang="en-GB" i="1">
                              <a:latin typeface="Cambria Math" panose="02040503050406030204" pitchFamily="18" charset="0"/>
                            </a:rPr>
                            <m:t>+</m:t>
                          </m:r>
                          <m:r>
                            <a:rPr lang="en-GB" i="1">
                              <a:latin typeface="Cambria Math" panose="02040503050406030204" pitchFamily="18" charset="0"/>
                            </a:rPr>
                            <m:t>𝐵</m:t>
                          </m:r>
                        </m:den>
                      </m:f>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𝑟𝐼</m:t>
                      </m:r>
                    </m:oMath>
                  </m:oMathPara>
                </a14:m>
                <a:endParaRPr lang="en-GB"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𝑑𝐵</m:t>
                          </m:r>
                        </m:num>
                        <m:den>
                          <m:r>
                            <a:rPr lang="en-GB" i="1">
                              <a:latin typeface="Cambria Math" panose="02040503050406030204" pitchFamily="18" charset="0"/>
                            </a:rPr>
                            <m:t>𝑑𝑡</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𝐵</m:t>
                          </m:r>
                        </m:sub>
                      </m:sSub>
                      <m:r>
                        <a:rPr lang="en-GB" i="1">
                          <a:latin typeface="Cambria Math" panose="02040503050406030204" pitchFamily="18" charset="0"/>
                        </a:rPr>
                        <m:t>𝐵</m:t>
                      </m:r>
                      <m:r>
                        <a:rPr lang="en-GB" i="1">
                          <a:latin typeface="Cambria Math" panose="02040503050406030204" pitchFamily="18" charset="0"/>
                        </a:rPr>
                        <m:t>+</m:t>
                      </m:r>
                      <m:r>
                        <a:rPr lang="en-GB" i="1">
                          <a:latin typeface="Cambria Math" panose="02040503050406030204" pitchFamily="18" charset="0"/>
                        </a:rPr>
                        <m:t>𝑒𝐼</m:t>
                      </m:r>
                    </m:oMath>
                  </m:oMathPara>
                </a14:m>
                <a:endParaRPr lang="en-GB" dirty="0"/>
              </a:p>
              <a:p>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7181003" y="1498182"/>
                <a:ext cx="2214261" cy="1861663"/>
              </a:xfrm>
              <a:prstGeom prst="rect">
                <a:avLst/>
              </a:prstGeom>
              <a:blipFill>
                <a:blip r:embed="rId3"/>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579077" y="3265471"/>
            <a:ext cx="78071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Examine how our system of infectious differential equations changes with respect to each infectious variable </a:t>
            </a:r>
          </a:p>
        </p:txBody>
      </p:sp>
      <p:sp>
        <p:nvSpPr>
          <p:cNvPr id="8" name="Rectangle 7"/>
          <p:cNvSpPr>
            <a:spLocks noChangeArrowheads="1"/>
          </p:cNvSpPr>
          <p:nvPr/>
        </p:nvSpPr>
        <p:spPr bwMode="auto">
          <a:xfrm>
            <a:off x="1752601" y="4079910"/>
            <a:ext cx="7807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Bacteria</a:t>
            </a:r>
          </a:p>
        </p:txBody>
      </p:sp>
      <mc:AlternateContent xmlns:mc="http://schemas.openxmlformats.org/markup-compatibility/2006" xmlns:a14="http://schemas.microsoft.com/office/drawing/2010/main">
        <mc:Choice Requires="a14">
          <p:sp>
            <p:nvSpPr>
              <p:cNvPr id="7" name="TextBox 6"/>
              <p:cNvSpPr txBox="1"/>
              <p:nvPr/>
            </p:nvSpPr>
            <p:spPr>
              <a:xfrm>
                <a:off x="5180140" y="4225218"/>
                <a:ext cx="1831720"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𝐼</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𝐵</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=ⅇ</m:t>
                      </m:r>
                    </m:oMath>
                  </m:oMathPara>
                </a14:m>
                <a:endParaRPr lang="en-GB"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5180140" y="4225218"/>
                <a:ext cx="1831720" cy="936410"/>
              </a:xfrm>
              <a:prstGeom prst="rect">
                <a:avLst/>
              </a:prstGeom>
              <a:blipFill>
                <a:blip r:embed="rId4"/>
                <a:stretch>
                  <a:fillRect/>
                </a:stretch>
              </a:blipFill>
            </p:spPr>
            <p:txBody>
              <a:bodyPr/>
              <a:lstStyle/>
              <a:p>
                <a:r>
                  <a:rPr lang="en-GB">
                    <a:noFill/>
                  </a:rPr>
                  <a:t> </a:t>
                </a:r>
              </a:p>
            </p:txBody>
          </p:sp>
        </mc:Fallback>
      </mc:AlternateContent>
      <p:sp>
        <p:nvSpPr>
          <p:cNvPr id="3" name="Title 1">
            <a:extLst>
              <a:ext uri="{FF2B5EF4-FFF2-40B4-BE49-F238E27FC236}">
                <a16:creationId xmlns:a16="http://schemas.microsoft.com/office/drawing/2014/main" id="{FDA0C574-CEDA-12A0-5831-CBEBC32872E4}"/>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method</a:t>
            </a:r>
          </a:p>
        </p:txBody>
      </p:sp>
    </p:spTree>
    <p:extLst>
      <p:ext uri="{BB962C8B-B14F-4D97-AF65-F5344CB8AC3E}">
        <p14:creationId xmlns:p14="http://schemas.microsoft.com/office/powerpoint/2010/main" val="3583415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59076" y="3265471"/>
            <a:ext cx="720000" cy="7200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3200" b="1" dirty="0"/>
              <a:t>1</a:t>
            </a:r>
          </a:p>
        </p:txBody>
      </p:sp>
      <mc:AlternateContent xmlns:mc="http://schemas.openxmlformats.org/markup-compatibility/2006" xmlns:a14="http://schemas.microsoft.com/office/drawing/2010/main">
        <mc:Choice Requires="a14">
          <p:sp>
            <p:nvSpPr>
              <p:cNvPr id="16" name="TextBox 15"/>
              <p:cNvSpPr txBox="1"/>
              <p:nvPr/>
            </p:nvSpPr>
            <p:spPr>
              <a:xfrm>
                <a:off x="2110148" y="1508199"/>
                <a:ext cx="387292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f>
                        <m:fPr>
                          <m:ctrlPr>
                            <a:rPr lang="en-GB" sz="3600" i="1">
                              <a:latin typeface="Cambria Math" panose="02040503050406030204" pitchFamily="18" charset="0"/>
                            </a:rPr>
                          </m:ctrlPr>
                        </m:fPr>
                        <m:num>
                          <m:r>
                            <m:rPr>
                              <m:nor/>
                            </m:rPr>
                            <a:rPr lang="en-GB" sz="3600">
                              <a:latin typeface="Cambria Math" panose="02040503050406030204" pitchFamily="18" charset="0"/>
                            </a:rPr>
                            <m:t>Transmission</m:t>
                          </m:r>
                        </m:num>
                        <m:den>
                          <m:r>
                            <m:rPr>
                              <m:nor/>
                            </m:rPr>
                            <a:rPr lang="en-GB" sz="3600">
                              <a:latin typeface="Cambria Math" panose="02040503050406030204" pitchFamily="18" charset="0"/>
                            </a:rPr>
                            <m:t>Transition</m:t>
                          </m:r>
                        </m:den>
                      </m:f>
                    </m:oMath>
                  </m:oMathPara>
                </a14:m>
                <a:endParaRPr lang="en-GB"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0148" y="1508199"/>
                <a:ext cx="3872920" cy="1037207"/>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81003" y="1498182"/>
                <a:ext cx="2214261" cy="1861663"/>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𝑑𝐼</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𝑎</m:t>
                      </m:r>
                      <m:f>
                        <m:fPr>
                          <m:ctrlPr>
                            <a:rPr lang="en-GB" i="1">
                              <a:latin typeface="Cambria Math" panose="02040503050406030204" pitchFamily="18" charset="0"/>
                            </a:rPr>
                          </m:ctrlPr>
                        </m:fPr>
                        <m:num>
                          <m:r>
                            <a:rPr lang="en-GB" i="1">
                              <a:latin typeface="Cambria Math" panose="02040503050406030204" pitchFamily="18" charset="0"/>
                            </a:rPr>
                            <m:t>𝐵</m:t>
                          </m:r>
                        </m:num>
                        <m:den>
                          <m:r>
                            <a:rPr lang="en-GB" i="1">
                              <a:latin typeface="Cambria Math" panose="02040503050406030204" pitchFamily="18" charset="0"/>
                            </a:rPr>
                            <m:t>𝐾</m:t>
                          </m:r>
                          <m:r>
                            <a:rPr lang="en-GB" i="1">
                              <a:latin typeface="Cambria Math" panose="02040503050406030204" pitchFamily="18" charset="0"/>
                            </a:rPr>
                            <m:t>+</m:t>
                          </m:r>
                          <m:r>
                            <a:rPr lang="en-GB" i="1">
                              <a:latin typeface="Cambria Math" panose="02040503050406030204" pitchFamily="18" charset="0"/>
                            </a:rPr>
                            <m:t>𝐵</m:t>
                          </m:r>
                        </m:den>
                      </m:f>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𝑟𝐼</m:t>
                      </m:r>
                    </m:oMath>
                  </m:oMathPara>
                </a14:m>
                <a:endParaRPr lang="en-GB"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𝑑𝐵</m:t>
                          </m:r>
                        </m:num>
                        <m:den>
                          <m:r>
                            <a:rPr lang="en-GB" i="1">
                              <a:latin typeface="Cambria Math" panose="02040503050406030204" pitchFamily="18" charset="0"/>
                            </a:rPr>
                            <m:t>𝑑𝑡</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𝐵</m:t>
                          </m:r>
                        </m:sub>
                      </m:sSub>
                      <m:r>
                        <a:rPr lang="en-GB" i="1">
                          <a:latin typeface="Cambria Math" panose="02040503050406030204" pitchFamily="18" charset="0"/>
                        </a:rPr>
                        <m:t>𝐵</m:t>
                      </m:r>
                      <m:r>
                        <a:rPr lang="en-GB" i="1">
                          <a:latin typeface="Cambria Math" panose="02040503050406030204" pitchFamily="18" charset="0"/>
                        </a:rPr>
                        <m:t>+</m:t>
                      </m:r>
                      <m:r>
                        <a:rPr lang="en-GB" i="1">
                          <a:latin typeface="Cambria Math" panose="02040503050406030204" pitchFamily="18" charset="0"/>
                        </a:rPr>
                        <m:t>𝑒𝐼</m:t>
                      </m:r>
                    </m:oMath>
                  </m:oMathPara>
                </a14:m>
                <a:endParaRPr lang="en-GB" dirty="0"/>
              </a:p>
              <a:p>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7181003" y="1498182"/>
                <a:ext cx="2214261" cy="1861663"/>
              </a:xfrm>
              <a:prstGeom prst="rect">
                <a:avLst/>
              </a:prstGeom>
              <a:blipFill>
                <a:blip r:embed="rId3"/>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579077" y="3265471"/>
            <a:ext cx="78071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Examine how our system of infectious differential equations changes with respect to each infectious variable </a:t>
            </a:r>
          </a:p>
        </p:txBody>
      </p:sp>
      <p:sp>
        <p:nvSpPr>
          <p:cNvPr id="8" name="Rectangle 7"/>
          <p:cNvSpPr>
            <a:spLocks noChangeArrowheads="1"/>
          </p:cNvSpPr>
          <p:nvPr/>
        </p:nvSpPr>
        <p:spPr bwMode="auto">
          <a:xfrm>
            <a:off x="1752601" y="4079910"/>
            <a:ext cx="7807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Bacteria</a:t>
            </a:r>
          </a:p>
        </p:txBody>
      </p:sp>
      <mc:AlternateContent xmlns:mc="http://schemas.openxmlformats.org/markup-compatibility/2006" xmlns:a14="http://schemas.microsoft.com/office/drawing/2010/main">
        <mc:Choice Requires="a14">
          <p:sp>
            <p:nvSpPr>
              <p:cNvPr id="7" name="TextBox 6"/>
              <p:cNvSpPr txBox="1"/>
              <p:nvPr/>
            </p:nvSpPr>
            <p:spPr>
              <a:xfrm>
                <a:off x="5180140" y="4225218"/>
                <a:ext cx="1831720"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𝐼</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𝐵</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=ⅇ</m:t>
                      </m:r>
                    </m:oMath>
                  </m:oMathPara>
                </a14:m>
                <a:endParaRPr lang="en-GB"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5180140" y="4225218"/>
                <a:ext cx="1831720" cy="93641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845305" y="5477608"/>
                <a:ext cx="2501390"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𝐵</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𝐵</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sSub>
                        <m:sSubPr>
                          <m:ctrlPr>
                            <a:rPr lang="en-GB" sz="3200" i="1">
                              <a:latin typeface="Cambria Math" panose="02040503050406030204" pitchFamily="18" charset="0"/>
                            </a:rPr>
                          </m:ctrlPr>
                        </m:sSubPr>
                        <m:e>
                          <m:r>
                            <a:rPr lang="en-GB" sz="3200" i="1">
                              <a:latin typeface="Cambria Math" panose="02040503050406030204" pitchFamily="18" charset="0"/>
                            </a:rPr>
                            <m:t>𝑛</m:t>
                          </m:r>
                        </m:e>
                        <m:sub>
                          <m:r>
                            <a:rPr lang="en-GB" sz="3200" i="1">
                              <a:latin typeface="Cambria Math" panose="02040503050406030204" pitchFamily="18" charset="0"/>
                            </a:rPr>
                            <m:t>𝐵</m:t>
                          </m:r>
                        </m:sub>
                      </m:sSub>
                    </m:oMath>
                  </m:oMathPara>
                </a14:m>
                <a:endParaRPr lang="en-GB"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4845305" y="5477608"/>
                <a:ext cx="2501390" cy="936410"/>
              </a:xfrm>
              <a:prstGeom prst="rect">
                <a:avLst/>
              </a:prstGeom>
              <a:blipFill>
                <a:blip r:embed="rId5"/>
                <a:stretch>
                  <a:fillRect/>
                </a:stretch>
              </a:blipFill>
            </p:spPr>
            <p:txBody>
              <a:bodyPr/>
              <a:lstStyle/>
              <a:p>
                <a:r>
                  <a:rPr lang="en-GB">
                    <a:noFill/>
                  </a:rPr>
                  <a:t> </a:t>
                </a:r>
              </a:p>
            </p:txBody>
          </p:sp>
        </mc:Fallback>
      </mc:AlternateContent>
      <p:sp>
        <p:nvSpPr>
          <p:cNvPr id="4" name="Title 1">
            <a:extLst>
              <a:ext uri="{FF2B5EF4-FFF2-40B4-BE49-F238E27FC236}">
                <a16:creationId xmlns:a16="http://schemas.microsoft.com/office/drawing/2014/main" id="{F576E7BC-0584-1F59-B3A2-8D7F116061F6}"/>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method</a:t>
            </a:r>
          </a:p>
        </p:txBody>
      </p:sp>
    </p:spTree>
    <p:extLst>
      <p:ext uri="{BB962C8B-B14F-4D97-AF65-F5344CB8AC3E}">
        <p14:creationId xmlns:p14="http://schemas.microsoft.com/office/powerpoint/2010/main" val="432383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59076" y="3265471"/>
            <a:ext cx="720000" cy="72000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3200" b="1" dirty="0"/>
              <a:t>2</a:t>
            </a:r>
          </a:p>
        </p:txBody>
      </p:sp>
      <p:sp>
        <p:nvSpPr>
          <p:cNvPr id="13" name="Rectangle 12"/>
          <p:cNvSpPr>
            <a:spLocks noChangeArrowheads="1"/>
          </p:cNvSpPr>
          <p:nvPr/>
        </p:nvSpPr>
        <p:spPr bwMode="auto">
          <a:xfrm>
            <a:off x="1752600" y="917050"/>
            <a:ext cx="868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US" altLang="en-US" b="1" dirty="0">
                <a:solidFill>
                  <a:srgbClr val="23166D"/>
                </a:solidFill>
                <a:latin typeface="Calibri" panose="020F0502020204030204"/>
              </a:rPr>
              <a:t>Next generation matrix method</a:t>
            </a:r>
            <a:endParaRPr lang="en-US" altLang="en-US" sz="2000" dirty="0">
              <a:solidFill>
                <a:srgbClr val="23166D"/>
              </a:solidFill>
              <a:latin typeface="Calibri" panose="020F0502020204030204"/>
            </a:endParaRPr>
          </a:p>
        </p:txBody>
      </p:sp>
      <mc:AlternateContent xmlns:mc="http://schemas.openxmlformats.org/markup-compatibility/2006" xmlns:a14="http://schemas.microsoft.com/office/drawing/2010/main">
        <mc:Choice Requires="a14">
          <p:sp>
            <p:nvSpPr>
              <p:cNvPr id="16" name="TextBox 15"/>
              <p:cNvSpPr txBox="1"/>
              <p:nvPr/>
            </p:nvSpPr>
            <p:spPr>
              <a:xfrm>
                <a:off x="2110148" y="1508199"/>
                <a:ext cx="387292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f>
                        <m:fPr>
                          <m:ctrlPr>
                            <a:rPr lang="en-GB" sz="3600" i="1">
                              <a:latin typeface="Cambria Math" panose="02040503050406030204" pitchFamily="18" charset="0"/>
                            </a:rPr>
                          </m:ctrlPr>
                        </m:fPr>
                        <m:num>
                          <m:r>
                            <m:rPr>
                              <m:nor/>
                            </m:rPr>
                            <a:rPr lang="en-GB" sz="3600">
                              <a:latin typeface="Cambria Math" panose="02040503050406030204" pitchFamily="18" charset="0"/>
                            </a:rPr>
                            <m:t>Transmission</m:t>
                          </m:r>
                        </m:num>
                        <m:den>
                          <m:r>
                            <m:rPr>
                              <m:nor/>
                            </m:rPr>
                            <a:rPr lang="en-GB" sz="3600">
                              <a:latin typeface="Cambria Math" panose="02040503050406030204" pitchFamily="18" charset="0"/>
                            </a:rPr>
                            <m:t>Transition</m:t>
                          </m:r>
                        </m:den>
                      </m:f>
                    </m:oMath>
                  </m:oMathPara>
                </a14:m>
                <a:endParaRPr lang="en-GB"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0148" y="1508199"/>
                <a:ext cx="3872920" cy="1037207"/>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81003" y="1498182"/>
                <a:ext cx="2214261" cy="1861663"/>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𝑑𝐼</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𝑎</m:t>
                      </m:r>
                      <m:f>
                        <m:fPr>
                          <m:ctrlPr>
                            <a:rPr lang="en-GB" i="1">
                              <a:latin typeface="Cambria Math" panose="02040503050406030204" pitchFamily="18" charset="0"/>
                            </a:rPr>
                          </m:ctrlPr>
                        </m:fPr>
                        <m:num>
                          <m:r>
                            <a:rPr lang="en-GB" i="1">
                              <a:latin typeface="Cambria Math" panose="02040503050406030204" pitchFamily="18" charset="0"/>
                            </a:rPr>
                            <m:t>𝐵</m:t>
                          </m:r>
                        </m:num>
                        <m:den>
                          <m:r>
                            <a:rPr lang="en-GB" i="1">
                              <a:latin typeface="Cambria Math" panose="02040503050406030204" pitchFamily="18" charset="0"/>
                            </a:rPr>
                            <m:t>𝐾</m:t>
                          </m:r>
                          <m:r>
                            <a:rPr lang="en-GB" i="1">
                              <a:latin typeface="Cambria Math" panose="02040503050406030204" pitchFamily="18" charset="0"/>
                            </a:rPr>
                            <m:t>+</m:t>
                          </m:r>
                          <m:r>
                            <a:rPr lang="en-GB" i="1">
                              <a:latin typeface="Cambria Math" panose="02040503050406030204" pitchFamily="18" charset="0"/>
                            </a:rPr>
                            <m:t>𝐵</m:t>
                          </m:r>
                        </m:den>
                      </m:f>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𝑟𝐼</m:t>
                      </m:r>
                    </m:oMath>
                  </m:oMathPara>
                </a14:m>
                <a:endParaRPr lang="en-GB"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𝑑𝐵</m:t>
                          </m:r>
                        </m:num>
                        <m:den>
                          <m:r>
                            <a:rPr lang="en-GB" i="1">
                              <a:latin typeface="Cambria Math" panose="02040503050406030204" pitchFamily="18" charset="0"/>
                            </a:rPr>
                            <m:t>𝑑𝑡</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𝐵</m:t>
                          </m:r>
                        </m:sub>
                      </m:sSub>
                      <m:r>
                        <a:rPr lang="en-GB" i="1">
                          <a:latin typeface="Cambria Math" panose="02040503050406030204" pitchFamily="18" charset="0"/>
                        </a:rPr>
                        <m:t>𝐵</m:t>
                      </m:r>
                      <m:r>
                        <a:rPr lang="en-GB" i="1">
                          <a:latin typeface="Cambria Math" panose="02040503050406030204" pitchFamily="18" charset="0"/>
                        </a:rPr>
                        <m:t>+</m:t>
                      </m:r>
                      <m:r>
                        <a:rPr lang="en-GB" i="1">
                          <a:latin typeface="Cambria Math" panose="02040503050406030204" pitchFamily="18" charset="0"/>
                        </a:rPr>
                        <m:t>𝑒𝐼</m:t>
                      </m:r>
                    </m:oMath>
                  </m:oMathPara>
                </a14:m>
                <a:endParaRPr lang="en-GB" dirty="0"/>
              </a:p>
              <a:p>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7181003" y="1498182"/>
                <a:ext cx="2214261" cy="1861663"/>
              </a:xfrm>
              <a:prstGeom prst="rect">
                <a:avLst/>
              </a:prstGeom>
              <a:blipFill>
                <a:blip r:embed="rId3"/>
                <a:stretch>
                  <a:fillRect/>
                </a:stretch>
              </a:blipFill>
            </p:spPr>
            <p:txBody>
              <a:bodyPr/>
              <a:lstStyle/>
              <a:p>
                <a:r>
                  <a:rPr lang="en-GB">
                    <a:noFill/>
                  </a:rPr>
                  <a:t> </a:t>
                </a:r>
              </a:p>
            </p:txBody>
          </p:sp>
        </mc:Fallback>
      </mc:AlternateContent>
      <p:sp>
        <p:nvSpPr>
          <p:cNvPr id="8" name="Rectangle 7"/>
          <p:cNvSpPr>
            <a:spLocks noChangeArrowheads="1"/>
          </p:cNvSpPr>
          <p:nvPr/>
        </p:nvSpPr>
        <p:spPr bwMode="auto">
          <a:xfrm>
            <a:off x="7850753" y="3879855"/>
            <a:ext cx="12573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23166D"/>
                </a:solidFill>
                <a:latin typeface="Calibri" panose="020F0502020204030204"/>
              </a:rPr>
              <a:t>Bacteria</a:t>
            </a:r>
          </a:p>
        </p:txBody>
      </p:sp>
      <mc:AlternateContent xmlns:mc="http://schemas.openxmlformats.org/markup-compatibility/2006" xmlns:a14="http://schemas.microsoft.com/office/drawing/2010/main">
        <mc:Choice Requires="a14">
          <p:sp>
            <p:nvSpPr>
              <p:cNvPr id="7" name="TextBox 6"/>
              <p:cNvSpPr txBox="1"/>
              <p:nvPr/>
            </p:nvSpPr>
            <p:spPr>
              <a:xfrm>
                <a:off x="7563543" y="4533611"/>
                <a:ext cx="1831720"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𝐼</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𝐵</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=ⅇ</m:t>
                      </m:r>
                    </m:oMath>
                  </m:oMathPara>
                </a14:m>
                <a:endParaRPr lang="en-GB"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7563543" y="4533611"/>
                <a:ext cx="1831720" cy="93641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7228708" y="5786001"/>
                <a:ext cx="2501390"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𝐵</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𝐵</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sSub>
                        <m:sSubPr>
                          <m:ctrlPr>
                            <a:rPr lang="en-GB" sz="3200" i="1">
                              <a:latin typeface="Cambria Math" panose="02040503050406030204" pitchFamily="18" charset="0"/>
                            </a:rPr>
                          </m:ctrlPr>
                        </m:sSubPr>
                        <m:e>
                          <m:r>
                            <a:rPr lang="en-GB" sz="3200" i="1">
                              <a:latin typeface="Cambria Math" panose="02040503050406030204" pitchFamily="18" charset="0"/>
                            </a:rPr>
                            <m:t>𝑛</m:t>
                          </m:r>
                        </m:e>
                        <m:sub>
                          <m:r>
                            <a:rPr lang="en-GB" sz="3200" i="1">
                              <a:latin typeface="Cambria Math" panose="02040503050406030204" pitchFamily="18" charset="0"/>
                            </a:rPr>
                            <m:t>𝐵</m:t>
                          </m:r>
                        </m:sub>
                      </m:sSub>
                    </m:oMath>
                  </m:oMathPara>
                </a14:m>
                <a:endParaRPr lang="en-GB"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7228708" y="5786001"/>
                <a:ext cx="2501390" cy="936410"/>
              </a:xfrm>
              <a:prstGeom prst="rect">
                <a:avLst/>
              </a:prstGeom>
              <a:blipFill>
                <a:blip r:embed="rId5"/>
                <a:stretch>
                  <a:fillRect/>
                </a:stretch>
              </a:blipFill>
            </p:spPr>
            <p:txBody>
              <a:bodyPr/>
              <a:lstStyle/>
              <a:p>
                <a:r>
                  <a:rPr lang="en-GB">
                    <a:noFill/>
                  </a:rPr>
                  <a:t> </a:t>
                </a:r>
              </a:p>
            </p:txBody>
          </p:sp>
        </mc:Fallback>
      </mc:AlternateContent>
      <p:sp>
        <p:nvSpPr>
          <p:cNvPr id="11" name="Rectangle 10"/>
          <p:cNvSpPr>
            <a:spLocks noChangeArrowheads="1"/>
          </p:cNvSpPr>
          <p:nvPr/>
        </p:nvSpPr>
        <p:spPr bwMode="auto">
          <a:xfrm>
            <a:off x="2903792" y="3872745"/>
            <a:ext cx="17057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23166D"/>
                </a:solidFill>
                <a:latin typeface="Calibri" panose="020F0502020204030204"/>
              </a:rPr>
              <a:t>Infected hosts</a:t>
            </a:r>
          </a:p>
        </p:txBody>
      </p:sp>
      <mc:AlternateContent xmlns:mc="http://schemas.openxmlformats.org/markup-compatibility/2006" xmlns:a14="http://schemas.microsoft.com/office/drawing/2010/main">
        <mc:Choice Requires="a14">
          <p:sp>
            <p:nvSpPr>
              <p:cNvPr id="12" name="TextBox 11"/>
              <p:cNvSpPr txBox="1"/>
              <p:nvPr/>
            </p:nvSpPr>
            <p:spPr>
              <a:xfrm>
                <a:off x="2745923" y="4480020"/>
                <a:ext cx="2021451"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𝐼</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𝐼</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r>
                        <a:rPr lang="en-GB" sz="3200" i="1">
                          <a:latin typeface="Cambria Math" panose="02040503050406030204" pitchFamily="18" charset="0"/>
                        </a:rPr>
                        <m:t>𝑟</m:t>
                      </m:r>
                    </m:oMath>
                  </m:oMathPara>
                </a14:m>
                <a:endParaRPr lang="en-GB" sz="3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2745923" y="4480020"/>
                <a:ext cx="2021451" cy="93641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859077" y="5716367"/>
                <a:ext cx="3795141" cy="10060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𝐵</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𝐼</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r>
                        <a:rPr lang="en-GB" sz="3200" i="1">
                          <a:latin typeface="Cambria Math" panose="02040503050406030204" pitchFamily="18" charset="0"/>
                        </a:rPr>
                        <m:t>𝑎</m:t>
                      </m:r>
                      <m:f>
                        <m:fPr>
                          <m:ctrlPr>
                            <a:rPr lang="en-GB" sz="3200" i="1">
                              <a:latin typeface="Cambria Math" panose="02040503050406030204" pitchFamily="18" charset="0"/>
                            </a:rPr>
                          </m:ctrlPr>
                        </m:fPr>
                        <m:num>
                          <m:r>
                            <a:rPr lang="en-GB" sz="3200" i="1">
                              <a:latin typeface="Cambria Math" panose="02040503050406030204" pitchFamily="18" charset="0"/>
                            </a:rPr>
                            <m:t>𝐾</m:t>
                          </m:r>
                        </m:num>
                        <m:den>
                          <m:sSup>
                            <m:sSupPr>
                              <m:ctrlPr>
                                <a:rPr lang="en-GB" sz="3200" i="1">
                                  <a:latin typeface="Cambria Math" panose="02040503050406030204" pitchFamily="18" charset="0"/>
                                </a:rPr>
                              </m:ctrlPr>
                            </m:sSupPr>
                            <m:e>
                              <m:d>
                                <m:dPr>
                                  <m:ctrlPr>
                                    <a:rPr lang="en-GB" sz="3200" i="1">
                                      <a:latin typeface="Cambria Math" panose="02040503050406030204" pitchFamily="18" charset="0"/>
                                    </a:rPr>
                                  </m:ctrlPr>
                                </m:dPr>
                                <m:e>
                                  <m:r>
                                    <a:rPr lang="en-GB" sz="3200" i="1">
                                      <a:latin typeface="Cambria Math" panose="02040503050406030204" pitchFamily="18" charset="0"/>
                                    </a:rPr>
                                    <m:t>𝐾</m:t>
                                  </m:r>
                                  <m:r>
                                    <a:rPr lang="en-GB" sz="3200" i="1">
                                      <a:latin typeface="Cambria Math" panose="02040503050406030204" pitchFamily="18" charset="0"/>
                                    </a:rPr>
                                    <m:t>+</m:t>
                                  </m:r>
                                  <m:r>
                                    <a:rPr lang="en-GB" sz="3200" i="1">
                                      <a:latin typeface="Cambria Math" panose="02040503050406030204" pitchFamily="18" charset="0"/>
                                    </a:rPr>
                                    <m:t>𝐵</m:t>
                                  </m:r>
                                </m:e>
                              </m:d>
                            </m:e>
                            <m:sup>
                              <m:r>
                                <a:rPr lang="en-GB" sz="3200" i="1">
                                  <a:latin typeface="Cambria Math" panose="02040503050406030204" pitchFamily="18" charset="0"/>
                                </a:rPr>
                                <m:t>2</m:t>
                              </m:r>
                            </m:sup>
                          </m:sSup>
                        </m:den>
                      </m:f>
                      <m:r>
                        <a:rPr lang="en-GB" sz="3200" i="1">
                          <a:latin typeface="Cambria Math" panose="02040503050406030204" pitchFamily="18" charset="0"/>
                        </a:rPr>
                        <m:t>𝑆</m:t>
                      </m:r>
                    </m:oMath>
                  </m:oMathPara>
                </a14:m>
                <a:endParaRPr lang="en-GB" sz="32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859077" y="5716367"/>
                <a:ext cx="3795141" cy="1006045"/>
              </a:xfrm>
              <a:prstGeom prst="rect">
                <a:avLst/>
              </a:prstGeom>
              <a:blipFill>
                <a:blip r:embed="rId7"/>
                <a:stretch>
                  <a:fillRect/>
                </a:stretch>
              </a:blipFill>
            </p:spPr>
            <p:txBody>
              <a:bodyPr/>
              <a:lstStyle/>
              <a:p>
                <a:r>
                  <a:rPr lang="en-GB">
                    <a:noFill/>
                  </a:rPr>
                  <a:t> </a:t>
                </a:r>
              </a:p>
            </p:txBody>
          </p:sp>
        </mc:Fallback>
      </mc:AlternateContent>
      <p:sp>
        <p:nvSpPr>
          <p:cNvPr id="15" name="Rectangle 14"/>
          <p:cNvSpPr>
            <a:spLocks noChangeArrowheads="1"/>
          </p:cNvSpPr>
          <p:nvPr/>
        </p:nvSpPr>
        <p:spPr bwMode="auto">
          <a:xfrm>
            <a:off x="2632226" y="3423733"/>
            <a:ext cx="7807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Substitute in variables at disease free equilibrium</a:t>
            </a:r>
          </a:p>
        </p:txBody>
      </p:sp>
    </p:spTree>
    <p:extLst>
      <p:ext uri="{BB962C8B-B14F-4D97-AF65-F5344CB8AC3E}">
        <p14:creationId xmlns:p14="http://schemas.microsoft.com/office/powerpoint/2010/main" val="3574814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59076" y="3265471"/>
            <a:ext cx="720000" cy="72000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3200" b="1" dirty="0"/>
              <a:t>2</a:t>
            </a:r>
          </a:p>
        </p:txBody>
      </p:sp>
      <mc:AlternateContent xmlns:mc="http://schemas.openxmlformats.org/markup-compatibility/2006" xmlns:a14="http://schemas.microsoft.com/office/drawing/2010/main">
        <mc:Choice Requires="a14">
          <p:sp>
            <p:nvSpPr>
              <p:cNvPr id="16" name="TextBox 15"/>
              <p:cNvSpPr txBox="1"/>
              <p:nvPr/>
            </p:nvSpPr>
            <p:spPr>
              <a:xfrm>
                <a:off x="2110148" y="1508199"/>
                <a:ext cx="387292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f>
                        <m:fPr>
                          <m:ctrlPr>
                            <a:rPr lang="en-GB" sz="3600" i="1">
                              <a:latin typeface="Cambria Math" panose="02040503050406030204" pitchFamily="18" charset="0"/>
                            </a:rPr>
                          </m:ctrlPr>
                        </m:fPr>
                        <m:num>
                          <m:r>
                            <m:rPr>
                              <m:nor/>
                            </m:rPr>
                            <a:rPr lang="en-GB" sz="3600">
                              <a:latin typeface="Cambria Math" panose="02040503050406030204" pitchFamily="18" charset="0"/>
                            </a:rPr>
                            <m:t>Transmission</m:t>
                          </m:r>
                        </m:num>
                        <m:den>
                          <m:r>
                            <m:rPr>
                              <m:nor/>
                            </m:rPr>
                            <a:rPr lang="en-GB" sz="3600">
                              <a:latin typeface="Cambria Math" panose="02040503050406030204" pitchFamily="18" charset="0"/>
                            </a:rPr>
                            <m:t>Transition</m:t>
                          </m:r>
                        </m:den>
                      </m:f>
                    </m:oMath>
                  </m:oMathPara>
                </a14:m>
                <a:endParaRPr lang="en-GB"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0148" y="1508199"/>
                <a:ext cx="3872920" cy="103720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81003" y="1498182"/>
                <a:ext cx="2214261" cy="1861663"/>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𝑑𝐼</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𝑎</m:t>
                      </m:r>
                      <m:f>
                        <m:fPr>
                          <m:ctrlPr>
                            <a:rPr lang="en-GB" i="1">
                              <a:latin typeface="Cambria Math" panose="02040503050406030204" pitchFamily="18" charset="0"/>
                            </a:rPr>
                          </m:ctrlPr>
                        </m:fPr>
                        <m:num>
                          <m:r>
                            <a:rPr lang="en-GB" i="1">
                              <a:latin typeface="Cambria Math" panose="02040503050406030204" pitchFamily="18" charset="0"/>
                            </a:rPr>
                            <m:t>𝐵</m:t>
                          </m:r>
                        </m:num>
                        <m:den>
                          <m:r>
                            <a:rPr lang="en-GB" i="1">
                              <a:latin typeface="Cambria Math" panose="02040503050406030204" pitchFamily="18" charset="0"/>
                            </a:rPr>
                            <m:t>𝐾</m:t>
                          </m:r>
                          <m:r>
                            <a:rPr lang="en-GB" i="1">
                              <a:latin typeface="Cambria Math" panose="02040503050406030204" pitchFamily="18" charset="0"/>
                            </a:rPr>
                            <m:t>+</m:t>
                          </m:r>
                          <m:r>
                            <a:rPr lang="en-GB" i="1">
                              <a:latin typeface="Cambria Math" panose="02040503050406030204" pitchFamily="18" charset="0"/>
                            </a:rPr>
                            <m:t>𝐵</m:t>
                          </m:r>
                        </m:den>
                      </m:f>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𝑟𝐼</m:t>
                      </m:r>
                    </m:oMath>
                  </m:oMathPara>
                </a14:m>
                <a:endParaRPr lang="en-GB"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𝑑𝐵</m:t>
                          </m:r>
                        </m:num>
                        <m:den>
                          <m:r>
                            <a:rPr lang="en-GB" i="1">
                              <a:latin typeface="Cambria Math" panose="02040503050406030204" pitchFamily="18" charset="0"/>
                            </a:rPr>
                            <m:t>𝑑𝑡</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𝐵</m:t>
                          </m:r>
                        </m:sub>
                      </m:sSub>
                      <m:r>
                        <a:rPr lang="en-GB" i="1">
                          <a:latin typeface="Cambria Math" panose="02040503050406030204" pitchFamily="18" charset="0"/>
                        </a:rPr>
                        <m:t>𝐵</m:t>
                      </m:r>
                      <m:r>
                        <a:rPr lang="en-GB" i="1">
                          <a:latin typeface="Cambria Math" panose="02040503050406030204" pitchFamily="18" charset="0"/>
                        </a:rPr>
                        <m:t>+</m:t>
                      </m:r>
                      <m:r>
                        <a:rPr lang="en-GB" i="1">
                          <a:latin typeface="Cambria Math" panose="02040503050406030204" pitchFamily="18" charset="0"/>
                        </a:rPr>
                        <m:t>𝑒𝐼</m:t>
                      </m:r>
                    </m:oMath>
                  </m:oMathPara>
                </a14:m>
                <a:endParaRPr lang="en-GB" dirty="0"/>
              </a:p>
              <a:p>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7181003" y="1498182"/>
                <a:ext cx="2214261" cy="1861663"/>
              </a:xfrm>
              <a:prstGeom prst="rect">
                <a:avLst/>
              </a:prstGeom>
              <a:blipFill>
                <a:blip r:embed="rId4"/>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632226" y="3423733"/>
            <a:ext cx="7807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Substitute in variables at disease free equilibrium</a:t>
            </a:r>
          </a:p>
        </p:txBody>
      </p:sp>
      <p:sp>
        <p:nvSpPr>
          <p:cNvPr id="8" name="Rectangle 7"/>
          <p:cNvSpPr>
            <a:spLocks noChangeArrowheads="1"/>
          </p:cNvSpPr>
          <p:nvPr/>
        </p:nvSpPr>
        <p:spPr bwMode="auto">
          <a:xfrm>
            <a:off x="7850753" y="3879855"/>
            <a:ext cx="12573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23166D"/>
                </a:solidFill>
                <a:latin typeface="Calibri" panose="020F0502020204030204"/>
              </a:rPr>
              <a:t>Bacteria</a:t>
            </a:r>
          </a:p>
        </p:txBody>
      </p:sp>
      <mc:AlternateContent xmlns:mc="http://schemas.openxmlformats.org/markup-compatibility/2006" xmlns:a14="http://schemas.microsoft.com/office/drawing/2010/main">
        <mc:Choice Requires="a14">
          <p:sp>
            <p:nvSpPr>
              <p:cNvPr id="7" name="TextBox 6"/>
              <p:cNvSpPr txBox="1"/>
              <p:nvPr/>
            </p:nvSpPr>
            <p:spPr>
              <a:xfrm>
                <a:off x="7563543" y="4533611"/>
                <a:ext cx="1831720"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𝐼</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𝐵</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=ⅇ</m:t>
                      </m:r>
                    </m:oMath>
                  </m:oMathPara>
                </a14:m>
                <a:endParaRPr lang="en-GB"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7563543" y="4533611"/>
                <a:ext cx="1831720" cy="93641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7228708" y="5786001"/>
                <a:ext cx="2501390"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𝐵</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𝐵</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sSub>
                        <m:sSubPr>
                          <m:ctrlPr>
                            <a:rPr lang="en-GB" sz="3200" i="1">
                              <a:latin typeface="Cambria Math" panose="02040503050406030204" pitchFamily="18" charset="0"/>
                            </a:rPr>
                          </m:ctrlPr>
                        </m:sSubPr>
                        <m:e>
                          <m:r>
                            <a:rPr lang="en-GB" sz="3200" i="1">
                              <a:latin typeface="Cambria Math" panose="02040503050406030204" pitchFamily="18" charset="0"/>
                            </a:rPr>
                            <m:t>𝑛</m:t>
                          </m:r>
                        </m:e>
                        <m:sub>
                          <m:r>
                            <a:rPr lang="en-GB" sz="3200" i="1">
                              <a:latin typeface="Cambria Math" panose="02040503050406030204" pitchFamily="18" charset="0"/>
                            </a:rPr>
                            <m:t>𝐵</m:t>
                          </m:r>
                        </m:sub>
                      </m:sSub>
                    </m:oMath>
                  </m:oMathPara>
                </a14:m>
                <a:endParaRPr lang="en-GB"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7228708" y="5786001"/>
                <a:ext cx="2501390" cy="936410"/>
              </a:xfrm>
              <a:prstGeom prst="rect">
                <a:avLst/>
              </a:prstGeom>
              <a:blipFill>
                <a:blip r:embed="rId6"/>
                <a:stretch>
                  <a:fillRect/>
                </a:stretch>
              </a:blipFill>
            </p:spPr>
            <p:txBody>
              <a:bodyPr/>
              <a:lstStyle/>
              <a:p>
                <a:r>
                  <a:rPr lang="en-GB">
                    <a:noFill/>
                  </a:rPr>
                  <a:t> </a:t>
                </a:r>
              </a:p>
            </p:txBody>
          </p:sp>
        </mc:Fallback>
      </mc:AlternateContent>
      <p:sp>
        <p:nvSpPr>
          <p:cNvPr id="11" name="Rectangle 10"/>
          <p:cNvSpPr>
            <a:spLocks noChangeArrowheads="1"/>
          </p:cNvSpPr>
          <p:nvPr/>
        </p:nvSpPr>
        <p:spPr bwMode="auto">
          <a:xfrm>
            <a:off x="2903792" y="3872745"/>
            <a:ext cx="17057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23166D"/>
                </a:solidFill>
                <a:latin typeface="Calibri" panose="020F0502020204030204"/>
              </a:rPr>
              <a:t>Infected hosts</a:t>
            </a:r>
          </a:p>
        </p:txBody>
      </p:sp>
      <mc:AlternateContent xmlns:mc="http://schemas.openxmlformats.org/markup-compatibility/2006" xmlns:a14="http://schemas.microsoft.com/office/drawing/2010/main">
        <mc:Choice Requires="a14">
          <p:sp>
            <p:nvSpPr>
              <p:cNvPr id="12" name="TextBox 11"/>
              <p:cNvSpPr txBox="1"/>
              <p:nvPr/>
            </p:nvSpPr>
            <p:spPr>
              <a:xfrm>
                <a:off x="2745923" y="4480020"/>
                <a:ext cx="2021451"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𝐼</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𝐼</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r>
                        <a:rPr lang="en-GB" sz="3200" i="1">
                          <a:latin typeface="Cambria Math" panose="02040503050406030204" pitchFamily="18" charset="0"/>
                        </a:rPr>
                        <m:t>𝑟</m:t>
                      </m:r>
                    </m:oMath>
                  </m:oMathPara>
                </a14:m>
                <a:endParaRPr lang="en-GB" sz="3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2745923" y="4480020"/>
                <a:ext cx="2021451" cy="936410"/>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859077" y="5716367"/>
                <a:ext cx="3795141" cy="10060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𝐵</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𝐼</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r>
                        <a:rPr lang="en-GB" sz="3200" i="1">
                          <a:latin typeface="Cambria Math" panose="02040503050406030204" pitchFamily="18" charset="0"/>
                        </a:rPr>
                        <m:t>𝑎</m:t>
                      </m:r>
                      <m:f>
                        <m:fPr>
                          <m:ctrlPr>
                            <a:rPr lang="en-GB" sz="3200" i="1">
                              <a:latin typeface="Cambria Math" panose="02040503050406030204" pitchFamily="18" charset="0"/>
                            </a:rPr>
                          </m:ctrlPr>
                        </m:fPr>
                        <m:num>
                          <m:r>
                            <a:rPr lang="en-GB" sz="3200" i="1">
                              <a:latin typeface="Cambria Math" panose="02040503050406030204" pitchFamily="18" charset="0"/>
                            </a:rPr>
                            <m:t>𝐾</m:t>
                          </m:r>
                        </m:num>
                        <m:den>
                          <m:sSup>
                            <m:sSupPr>
                              <m:ctrlPr>
                                <a:rPr lang="en-GB" sz="3200" i="1">
                                  <a:latin typeface="Cambria Math" panose="02040503050406030204" pitchFamily="18" charset="0"/>
                                </a:rPr>
                              </m:ctrlPr>
                            </m:sSupPr>
                            <m:e>
                              <m:d>
                                <m:dPr>
                                  <m:ctrlPr>
                                    <a:rPr lang="en-GB" sz="3200" i="1">
                                      <a:latin typeface="Cambria Math" panose="02040503050406030204" pitchFamily="18" charset="0"/>
                                    </a:rPr>
                                  </m:ctrlPr>
                                </m:dPr>
                                <m:e>
                                  <m:r>
                                    <a:rPr lang="en-GB" sz="3200" i="1">
                                      <a:latin typeface="Cambria Math" panose="02040503050406030204" pitchFamily="18" charset="0"/>
                                    </a:rPr>
                                    <m:t>𝐾</m:t>
                                  </m:r>
                                  <m:r>
                                    <a:rPr lang="en-GB" sz="3200" i="1">
                                      <a:latin typeface="Cambria Math" panose="02040503050406030204" pitchFamily="18" charset="0"/>
                                    </a:rPr>
                                    <m:t>+</m:t>
                                  </m:r>
                                  <m:r>
                                    <a:rPr lang="en-GB" sz="3200" i="1">
                                      <a:solidFill>
                                        <a:schemeClr val="accent6"/>
                                      </a:solidFill>
                                      <a:latin typeface="Cambria Math" panose="02040503050406030204" pitchFamily="18" charset="0"/>
                                    </a:rPr>
                                    <m:t>𝐵</m:t>
                                  </m:r>
                                </m:e>
                              </m:d>
                            </m:e>
                            <m:sup>
                              <m:r>
                                <a:rPr lang="en-GB" sz="3200" i="1">
                                  <a:latin typeface="Cambria Math" panose="02040503050406030204" pitchFamily="18" charset="0"/>
                                </a:rPr>
                                <m:t>2</m:t>
                              </m:r>
                            </m:sup>
                          </m:sSup>
                        </m:den>
                      </m:f>
                      <m:r>
                        <a:rPr lang="en-GB" sz="3200" i="1">
                          <a:solidFill>
                            <a:schemeClr val="accent6"/>
                          </a:solidFill>
                          <a:latin typeface="Cambria Math" panose="02040503050406030204" pitchFamily="18" charset="0"/>
                        </a:rPr>
                        <m:t>𝑆</m:t>
                      </m:r>
                    </m:oMath>
                  </m:oMathPara>
                </a14:m>
                <a:endParaRPr lang="en-GB" sz="3200" dirty="0">
                  <a:solidFill>
                    <a:schemeClr val="accent6"/>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859077" y="5716367"/>
                <a:ext cx="3795141" cy="1006045"/>
              </a:xfrm>
              <a:prstGeom prst="rect">
                <a:avLst/>
              </a:prstGeom>
              <a:blipFill>
                <a:blip r:embed="rId8"/>
                <a:stretch>
                  <a:fillRect/>
                </a:stretch>
              </a:blipFill>
            </p:spPr>
            <p:txBody>
              <a:bodyPr/>
              <a:lstStyle/>
              <a:p>
                <a:r>
                  <a:rPr lang="en-GB">
                    <a:noFill/>
                  </a:rPr>
                  <a:t> </a:t>
                </a:r>
              </a:p>
            </p:txBody>
          </p:sp>
        </mc:Fallback>
      </mc:AlternateContent>
      <p:sp>
        <p:nvSpPr>
          <p:cNvPr id="4" name="Title 1">
            <a:extLst>
              <a:ext uri="{FF2B5EF4-FFF2-40B4-BE49-F238E27FC236}">
                <a16:creationId xmlns:a16="http://schemas.microsoft.com/office/drawing/2014/main" id="{55D0AD38-3C53-A15A-67F3-D8CE88D235D2}"/>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method</a:t>
            </a:r>
          </a:p>
        </p:txBody>
      </p:sp>
    </p:spTree>
    <p:extLst>
      <p:ext uri="{BB962C8B-B14F-4D97-AF65-F5344CB8AC3E}">
        <p14:creationId xmlns:p14="http://schemas.microsoft.com/office/powerpoint/2010/main" val="3952391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59076" y="3265471"/>
            <a:ext cx="720000" cy="72000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3200" b="1" dirty="0"/>
              <a:t>2</a:t>
            </a:r>
          </a:p>
        </p:txBody>
      </p:sp>
      <mc:AlternateContent xmlns:mc="http://schemas.openxmlformats.org/markup-compatibility/2006" xmlns:a14="http://schemas.microsoft.com/office/drawing/2010/main">
        <mc:Choice Requires="a14">
          <p:sp>
            <p:nvSpPr>
              <p:cNvPr id="16" name="TextBox 15"/>
              <p:cNvSpPr txBox="1"/>
              <p:nvPr/>
            </p:nvSpPr>
            <p:spPr>
              <a:xfrm>
                <a:off x="2110148" y="1508199"/>
                <a:ext cx="387292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f>
                        <m:fPr>
                          <m:ctrlPr>
                            <a:rPr lang="en-GB" sz="3600" i="1">
                              <a:latin typeface="Cambria Math" panose="02040503050406030204" pitchFamily="18" charset="0"/>
                            </a:rPr>
                          </m:ctrlPr>
                        </m:fPr>
                        <m:num>
                          <m:r>
                            <m:rPr>
                              <m:nor/>
                            </m:rPr>
                            <a:rPr lang="en-GB" sz="3600">
                              <a:latin typeface="Cambria Math" panose="02040503050406030204" pitchFamily="18" charset="0"/>
                            </a:rPr>
                            <m:t>Transmission</m:t>
                          </m:r>
                        </m:num>
                        <m:den>
                          <m:r>
                            <m:rPr>
                              <m:nor/>
                            </m:rPr>
                            <a:rPr lang="en-GB" sz="3600">
                              <a:latin typeface="Cambria Math" panose="02040503050406030204" pitchFamily="18" charset="0"/>
                            </a:rPr>
                            <m:t>Transition</m:t>
                          </m:r>
                        </m:den>
                      </m:f>
                    </m:oMath>
                  </m:oMathPara>
                </a14:m>
                <a:endParaRPr lang="en-GB"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0148" y="1508199"/>
                <a:ext cx="3872920" cy="1037207"/>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81003" y="1498182"/>
                <a:ext cx="2214261" cy="1861663"/>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𝑑𝐼</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𝑎</m:t>
                      </m:r>
                      <m:f>
                        <m:fPr>
                          <m:ctrlPr>
                            <a:rPr lang="en-GB" i="1">
                              <a:latin typeface="Cambria Math" panose="02040503050406030204" pitchFamily="18" charset="0"/>
                            </a:rPr>
                          </m:ctrlPr>
                        </m:fPr>
                        <m:num>
                          <m:r>
                            <a:rPr lang="en-GB" i="1">
                              <a:latin typeface="Cambria Math" panose="02040503050406030204" pitchFamily="18" charset="0"/>
                            </a:rPr>
                            <m:t>𝐵</m:t>
                          </m:r>
                        </m:num>
                        <m:den>
                          <m:r>
                            <a:rPr lang="en-GB" i="1">
                              <a:latin typeface="Cambria Math" panose="02040503050406030204" pitchFamily="18" charset="0"/>
                            </a:rPr>
                            <m:t>𝐾</m:t>
                          </m:r>
                          <m:r>
                            <a:rPr lang="en-GB" i="1">
                              <a:latin typeface="Cambria Math" panose="02040503050406030204" pitchFamily="18" charset="0"/>
                            </a:rPr>
                            <m:t>+</m:t>
                          </m:r>
                          <m:r>
                            <a:rPr lang="en-GB" i="1">
                              <a:latin typeface="Cambria Math" panose="02040503050406030204" pitchFamily="18" charset="0"/>
                            </a:rPr>
                            <m:t>𝐵</m:t>
                          </m:r>
                        </m:den>
                      </m:f>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𝑟𝐼</m:t>
                      </m:r>
                    </m:oMath>
                  </m:oMathPara>
                </a14:m>
                <a:endParaRPr lang="en-GB"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𝑑𝐵</m:t>
                          </m:r>
                        </m:num>
                        <m:den>
                          <m:r>
                            <a:rPr lang="en-GB" i="1">
                              <a:latin typeface="Cambria Math" panose="02040503050406030204" pitchFamily="18" charset="0"/>
                            </a:rPr>
                            <m:t>𝑑𝑡</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𝐵</m:t>
                          </m:r>
                        </m:sub>
                      </m:sSub>
                      <m:r>
                        <a:rPr lang="en-GB" i="1">
                          <a:latin typeface="Cambria Math" panose="02040503050406030204" pitchFamily="18" charset="0"/>
                        </a:rPr>
                        <m:t>𝐵</m:t>
                      </m:r>
                      <m:r>
                        <a:rPr lang="en-GB" i="1">
                          <a:latin typeface="Cambria Math" panose="02040503050406030204" pitchFamily="18" charset="0"/>
                        </a:rPr>
                        <m:t>+</m:t>
                      </m:r>
                      <m:r>
                        <a:rPr lang="en-GB" i="1">
                          <a:latin typeface="Cambria Math" panose="02040503050406030204" pitchFamily="18" charset="0"/>
                        </a:rPr>
                        <m:t>𝑒𝐼</m:t>
                      </m:r>
                    </m:oMath>
                  </m:oMathPara>
                </a14:m>
                <a:endParaRPr lang="en-GB" dirty="0"/>
              </a:p>
              <a:p>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7181003" y="1498182"/>
                <a:ext cx="2214261" cy="1861663"/>
              </a:xfrm>
              <a:prstGeom prst="rect">
                <a:avLst/>
              </a:prstGeom>
              <a:blipFill>
                <a:blip r:embed="rId3"/>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632226" y="3423733"/>
            <a:ext cx="7807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Substitute in variables at disease free equilibrium</a:t>
            </a:r>
          </a:p>
        </p:txBody>
      </p:sp>
      <p:sp>
        <p:nvSpPr>
          <p:cNvPr id="8" name="Rectangle 7"/>
          <p:cNvSpPr>
            <a:spLocks noChangeArrowheads="1"/>
          </p:cNvSpPr>
          <p:nvPr/>
        </p:nvSpPr>
        <p:spPr bwMode="auto">
          <a:xfrm>
            <a:off x="7850753" y="3879855"/>
            <a:ext cx="12573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23166D"/>
                </a:solidFill>
                <a:latin typeface="Calibri" panose="020F0502020204030204"/>
              </a:rPr>
              <a:t>Bacteria</a:t>
            </a:r>
          </a:p>
        </p:txBody>
      </p:sp>
      <mc:AlternateContent xmlns:mc="http://schemas.openxmlformats.org/markup-compatibility/2006" xmlns:a14="http://schemas.microsoft.com/office/drawing/2010/main">
        <mc:Choice Requires="a14">
          <p:sp>
            <p:nvSpPr>
              <p:cNvPr id="7" name="TextBox 6"/>
              <p:cNvSpPr txBox="1"/>
              <p:nvPr/>
            </p:nvSpPr>
            <p:spPr>
              <a:xfrm>
                <a:off x="7563543" y="4533611"/>
                <a:ext cx="1831720"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𝐼</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𝐵</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=ⅇ</m:t>
                      </m:r>
                    </m:oMath>
                  </m:oMathPara>
                </a14:m>
                <a:endParaRPr lang="en-GB"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7563543" y="4533611"/>
                <a:ext cx="1831720" cy="93641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7228708" y="5786001"/>
                <a:ext cx="2501390"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𝐵</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𝐵</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sSub>
                        <m:sSubPr>
                          <m:ctrlPr>
                            <a:rPr lang="en-GB" sz="3200" i="1">
                              <a:latin typeface="Cambria Math" panose="02040503050406030204" pitchFamily="18" charset="0"/>
                            </a:rPr>
                          </m:ctrlPr>
                        </m:sSubPr>
                        <m:e>
                          <m:r>
                            <a:rPr lang="en-GB" sz="3200" i="1">
                              <a:latin typeface="Cambria Math" panose="02040503050406030204" pitchFamily="18" charset="0"/>
                            </a:rPr>
                            <m:t>𝑛</m:t>
                          </m:r>
                        </m:e>
                        <m:sub>
                          <m:r>
                            <a:rPr lang="en-GB" sz="3200" i="1">
                              <a:latin typeface="Cambria Math" panose="02040503050406030204" pitchFamily="18" charset="0"/>
                            </a:rPr>
                            <m:t>𝐵</m:t>
                          </m:r>
                        </m:sub>
                      </m:sSub>
                    </m:oMath>
                  </m:oMathPara>
                </a14:m>
                <a:endParaRPr lang="en-GB"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7228708" y="5786001"/>
                <a:ext cx="2501390" cy="936410"/>
              </a:xfrm>
              <a:prstGeom prst="rect">
                <a:avLst/>
              </a:prstGeom>
              <a:blipFill>
                <a:blip r:embed="rId5"/>
                <a:stretch>
                  <a:fillRect/>
                </a:stretch>
              </a:blipFill>
            </p:spPr>
            <p:txBody>
              <a:bodyPr/>
              <a:lstStyle/>
              <a:p>
                <a:r>
                  <a:rPr lang="en-GB">
                    <a:noFill/>
                  </a:rPr>
                  <a:t> </a:t>
                </a:r>
              </a:p>
            </p:txBody>
          </p:sp>
        </mc:Fallback>
      </mc:AlternateContent>
      <p:sp>
        <p:nvSpPr>
          <p:cNvPr id="11" name="Rectangle 10"/>
          <p:cNvSpPr>
            <a:spLocks noChangeArrowheads="1"/>
          </p:cNvSpPr>
          <p:nvPr/>
        </p:nvSpPr>
        <p:spPr bwMode="auto">
          <a:xfrm>
            <a:off x="2903792" y="3872745"/>
            <a:ext cx="17057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23166D"/>
                </a:solidFill>
                <a:latin typeface="Calibri" panose="020F0502020204030204"/>
              </a:rPr>
              <a:t>Infected hosts</a:t>
            </a:r>
          </a:p>
        </p:txBody>
      </p:sp>
      <mc:AlternateContent xmlns:mc="http://schemas.openxmlformats.org/markup-compatibility/2006" xmlns:a14="http://schemas.microsoft.com/office/drawing/2010/main">
        <mc:Choice Requires="a14">
          <p:sp>
            <p:nvSpPr>
              <p:cNvPr id="12" name="TextBox 11"/>
              <p:cNvSpPr txBox="1"/>
              <p:nvPr/>
            </p:nvSpPr>
            <p:spPr>
              <a:xfrm>
                <a:off x="2745923" y="4480020"/>
                <a:ext cx="2021451"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𝐼</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𝐼</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r>
                        <a:rPr lang="en-GB" sz="3200" i="1">
                          <a:latin typeface="Cambria Math" panose="02040503050406030204" pitchFamily="18" charset="0"/>
                        </a:rPr>
                        <m:t>𝑟</m:t>
                      </m:r>
                    </m:oMath>
                  </m:oMathPara>
                </a14:m>
                <a:endParaRPr lang="en-GB" sz="3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2745923" y="4480020"/>
                <a:ext cx="2021451" cy="93641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859077" y="5716366"/>
                <a:ext cx="2240357"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𝐵</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𝐼</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r>
                        <a:rPr lang="en-GB" sz="3200" i="1">
                          <a:latin typeface="Cambria Math" panose="02040503050406030204" pitchFamily="18" charset="0"/>
                        </a:rPr>
                        <m:t>𝑎</m:t>
                      </m:r>
                      <m:f>
                        <m:fPr>
                          <m:ctrlPr>
                            <a:rPr lang="en-GB" sz="3200" i="1">
                              <a:latin typeface="Cambria Math" panose="02040503050406030204" pitchFamily="18" charset="0"/>
                            </a:rPr>
                          </m:ctrlPr>
                        </m:fPr>
                        <m:num>
                          <m:r>
                            <a:rPr lang="en-GB" sz="3200" i="1">
                              <a:latin typeface="Cambria Math" panose="02040503050406030204" pitchFamily="18" charset="0"/>
                            </a:rPr>
                            <m:t>𝐻</m:t>
                          </m:r>
                        </m:num>
                        <m:den>
                          <m:r>
                            <a:rPr lang="en-GB" sz="3200" i="1">
                              <a:latin typeface="Cambria Math" panose="02040503050406030204" pitchFamily="18" charset="0"/>
                            </a:rPr>
                            <m:t>𝐾</m:t>
                          </m:r>
                        </m:den>
                      </m:f>
                    </m:oMath>
                  </m:oMathPara>
                </a14:m>
                <a:endParaRPr lang="en-GB" sz="3200" dirty="0">
                  <a:solidFill>
                    <a:schemeClr val="accent6"/>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859077" y="5716366"/>
                <a:ext cx="2240357" cy="936410"/>
              </a:xfrm>
              <a:prstGeom prst="rect">
                <a:avLst/>
              </a:prstGeom>
              <a:blipFill>
                <a:blip r:embed="rId7"/>
                <a:stretch>
                  <a:fillRect/>
                </a:stretch>
              </a:blipFill>
            </p:spPr>
            <p:txBody>
              <a:bodyPr/>
              <a:lstStyle/>
              <a:p>
                <a:r>
                  <a:rPr lang="en-GB">
                    <a:noFill/>
                  </a:rPr>
                  <a:t> </a:t>
                </a:r>
              </a:p>
            </p:txBody>
          </p:sp>
        </mc:Fallback>
      </mc:AlternateContent>
      <p:sp>
        <p:nvSpPr>
          <p:cNvPr id="4" name="Title 1">
            <a:extLst>
              <a:ext uri="{FF2B5EF4-FFF2-40B4-BE49-F238E27FC236}">
                <a16:creationId xmlns:a16="http://schemas.microsoft.com/office/drawing/2014/main" id="{327CB916-E66C-985F-4D2C-BD21686EA712}"/>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method</a:t>
            </a:r>
          </a:p>
        </p:txBody>
      </p:sp>
    </p:spTree>
    <p:extLst>
      <p:ext uri="{BB962C8B-B14F-4D97-AF65-F5344CB8AC3E}">
        <p14:creationId xmlns:p14="http://schemas.microsoft.com/office/powerpoint/2010/main" val="1191309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59076" y="3265471"/>
            <a:ext cx="720000" cy="720000"/>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3200" b="1" dirty="0"/>
              <a:t>3</a:t>
            </a:r>
          </a:p>
        </p:txBody>
      </p:sp>
      <mc:AlternateContent xmlns:mc="http://schemas.openxmlformats.org/markup-compatibility/2006" xmlns:a14="http://schemas.microsoft.com/office/drawing/2010/main">
        <mc:Choice Requires="a14">
          <p:sp>
            <p:nvSpPr>
              <p:cNvPr id="16" name="TextBox 15"/>
              <p:cNvSpPr txBox="1"/>
              <p:nvPr/>
            </p:nvSpPr>
            <p:spPr>
              <a:xfrm>
                <a:off x="2110148" y="1508199"/>
                <a:ext cx="387292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f>
                        <m:fPr>
                          <m:ctrlPr>
                            <a:rPr lang="en-GB" sz="3600" i="1">
                              <a:latin typeface="Cambria Math" panose="02040503050406030204" pitchFamily="18" charset="0"/>
                            </a:rPr>
                          </m:ctrlPr>
                        </m:fPr>
                        <m:num>
                          <m:r>
                            <m:rPr>
                              <m:nor/>
                            </m:rPr>
                            <a:rPr lang="en-GB" sz="3600">
                              <a:latin typeface="Cambria Math" panose="02040503050406030204" pitchFamily="18" charset="0"/>
                            </a:rPr>
                            <m:t>Transmission</m:t>
                          </m:r>
                        </m:num>
                        <m:den>
                          <m:r>
                            <m:rPr>
                              <m:nor/>
                            </m:rPr>
                            <a:rPr lang="en-GB" sz="3600">
                              <a:latin typeface="Cambria Math" panose="02040503050406030204" pitchFamily="18" charset="0"/>
                            </a:rPr>
                            <m:t>Transition</m:t>
                          </m:r>
                        </m:den>
                      </m:f>
                    </m:oMath>
                  </m:oMathPara>
                </a14:m>
                <a:endParaRPr lang="en-GB"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0148" y="1508199"/>
                <a:ext cx="3872920" cy="1037207"/>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81003" y="1498182"/>
                <a:ext cx="2214261" cy="1861663"/>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𝑑𝐼</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𝑎</m:t>
                      </m:r>
                      <m:f>
                        <m:fPr>
                          <m:ctrlPr>
                            <a:rPr lang="en-GB" i="1">
                              <a:latin typeface="Cambria Math" panose="02040503050406030204" pitchFamily="18" charset="0"/>
                            </a:rPr>
                          </m:ctrlPr>
                        </m:fPr>
                        <m:num>
                          <m:r>
                            <a:rPr lang="en-GB" i="1">
                              <a:latin typeface="Cambria Math" panose="02040503050406030204" pitchFamily="18" charset="0"/>
                            </a:rPr>
                            <m:t>𝐵</m:t>
                          </m:r>
                        </m:num>
                        <m:den>
                          <m:r>
                            <a:rPr lang="en-GB" i="1">
                              <a:latin typeface="Cambria Math" panose="02040503050406030204" pitchFamily="18" charset="0"/>
                            </a:rPr>
                            <m:t>𝐾</m:t>
                          </m:r>
                          <m:r>
                            <a:rPr lang="en-GB" i="1">
                              <a:latin typeface="Cambria Math" panose="02040503050406030204" pitchFamily="18" charset="0"/>
                            </a:rPr>
                            <m:t>+</m:t>
                          </m:r>
                          <m:r>
                            <a:rPr lang="en-GB" i="1">
                              <a:latin typeface="Cambria Math" panose="02040503050406030204" pitchFamily="18" charset="0"/>
                            </a:rPr>
                            <m:t>𝐵</m:t>
                          </m:r>
                        </m:den>
                      </m:f>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𝑟𝐼</m:t>
                      </m:r>
                    </m:oMath>
                  </m:oMathPara>
                </a14:m>
                <a:endParaRPr lang="en-GB"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𝑑𝐵</m:t>
                          </m:r>
                        </m:num>
                        <m:den>
                          <m:r>
                            <a:rPr lang="en-GB" i="1">
                              <a:latin typeface="Cambria Math" panose="02040503050406030204" pitchFamily="18" charset="0"/>
                            </a:rPr>
                            <m:t>𝑑𝑡</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𝐵</m:t>
                          </m:r>
                        </m:sub>
                      </m:sSub>
                      <m:r>
                        <a:rPr lang="en-GB" i="1">
                          <a:latin typeface="Cambria Math" panose="02040503050406030204" pitchFamily="18" charset="0"/>
                        </a:rPr>
                        <m:t>𝐵</m:t>
                      </m:r>
                      <m:r>
                        <a:rPr lang="en-GB" i="1">
                          <a:latin typeface="Cambria Math" panose="02040503050406030204" pitchFamily="18" charset="0"/>
                        </a:rPr>
                        <m:t>+</m:t>
                      </m:r>
                      <m:r>
                        <a:rPr lang="en-GB" i="1">
                          <a:latin typeface="Cambria Math" panose="02040503050406030204" pitchFamily="18" charset="0"/>
                        </a:rPr>
                        <m:t>𝑒𝐼</m:t>
                      </m:r>
                    </m:oMath>
                  </m:oMathPara>
                </a14:m>
                <a:endParaRPr lang="en-GB" dirty="0"/>
              </a:p>
              <a:p>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7181003" y="1498182"/>
                <a:ext cx="2214261" cy="1861663"/>
              </a:xfrm>
              <a:prstGeom prst="rect">
                <a:avLst/>
              </a:prstGeom>
              <a:blipFill>
                <a:blip r:embed="rId3"/>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632226" y="3423733"/>
            <a:ext cx="7807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Divide into transmission and transition terms</a:t>
            </a:r>
          </a:p>
        </p:txBody>
      </p:sp>
      <p:sp>
        <p:nvSpPr>
          <p:cNvPr id="8" name="Rectangle 7"/>
          <p:cNvSpPr>
            <a:spLocks noChangeArrowheads="1"/>
          </p:cNvSpPr>
          <p:nvPr/>
        </p:nvSpPr>
        <p:spPr bwMode="auto">
          <a:xfrm>
            <a:off x="7850753" y="3879855"/>
            <a:ext cx="12573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23166D"/>
                </a:solidFill>
                <a:latin typeface="Calibri" panose="020F0502020204030204"/>
              </a:rPr>
              <a:t>Bacteria</a:t>
            </a:r>
          </a:p>
        </p:txBody>
      </p:sp>
      <mc:AlternateContent xmlns:mc="http://schemas.openxmlformats.org/markup-compatibility/2006" xmlns:a14="http://schemas.microsoft.com/office/drawing/2010/main">
        <mc:Choice Requires="a14">
          <p:sp>
            <p:nvSpPr>
              <p:cNvPr id="7" name="TextBox 6"/>
              <p:cNvSpPr txBox="1"/>
              <p:nvPr/>
            </p:nvSpPr>
            <p:spPr>
              <a:xfrm>
                <a:off x="7563543" y="4533611"/>
                <a:ext cx="1831720"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𝐼</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𝐵</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=ⅇ</m:t>
                      </m:r>
                    </m:oMath>
                  </m:oMathPara>
                </a14:m>
                <a:endParaRPr lang="en-GB"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7563543" y="4533611"/>
                <a:ext cx="1831720" cy="93641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7228708" y="5786001"/>
                <a:ext cx="2501390"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𝐵</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𝐵</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sSub>
                        <m:sSubPr>
                          <m:ctrlPr>
                            <a:rPr lang="en-GB" sz="3200" i="1">
                              <a:latin typeface="Cambria Math" panose="02040503050406030204" pitchFamily="18" charset="0"/>
                            </a:rPr>
                          </m:ctrlPr>
                        </m:sSubPr>
                        <m:e>
                          <m:r>
                            <a:rPr lang="en-GB" sz="3200" i="1">
                              <a:latin typeface="Cambria Math" panose="02040503050406030204" pitchFamily="18" charset="0"/>
                            </a:rPr>
                            <m:t>𝑛</m:t>
                          </m:r>
                        </m:e>
                        <m:sub>
                          <m:r>
                            <a:rPr lang="en-GB" sz="3200" i="1">
                              <a:latin typeface="Cambria Math" panose="02040503050406030204" pitchFamily="18" charset="0"/>
                            </a:rPr>
                            <m:t>𝐵</m:t>
                          </m:r>
                        </m:sub>
                      </m:sSub>
                    </m:oMath>
                  </m:oMathPara>
                </a14:m>
                <a:endParaRPr lang="en-GB"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7228708" y="5786001"/>
                <a:ext cx="2501390" cy="936410"/>
              </a:xfrm>
              <a:prstGeom prst="rect">
                <a:avLst/>
              </a:prstGeom>
              <a:blipFill>
                <a:blip r:embed="rId5"/>
                <a:stretch>
                  <a:fillRect/>
                </a:stretch>
              </a:blipFill>
            </p:spPr>
            <p:txBody>
              <a:bodyPr/>
              <a:lstStyle/>
              <a:p>
                <a:r>
                  <a:rPr lang="en-GB">
                    <a:noFill/>
                  </a:rPr>
                  <a:t> </a:t>
                </a:r>
              </a:p>
            </p:txBody>
          </p:sp>
        </mc:Fallback>
      </mc:AlternateContent>
      <p:sp>
        <p:nvSpPr>
          <p:cNvPr id="11" name="Rectangle 10"/>
          <p:cNvSpPr>
            <a:spLocks noChangeArrowheads="1"/>
          </p:cNvSpPr>
          <p:nvPr/>
        </p:nvSpPr>
        <p:spPr bwMode="auto">
          <a:xfrm>
            <a:off x="2903792" y="3872745"/>
            <a:ext cx="17057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23166D"/>
                </a:solidFill>
                <a:latin typeface="Calibri" panose="020F0502020204030204"/>
              </a:rPr>
              <a:t>Infected hosts</a:t>
            </a:r>
          </a:p>
        </p:txBody>
      </p:sp>
      <mc:AlternateContent xmlns:mc="http://schemas.openxmlformats.org/markup-compatibility/2006" xmlns:a14="http://schemas.microsoft.com/office/drawing/2010/main">
        <mc:Choice Requires="a14">
          <p:sp>
            <p:nvSpPr>
              <p:cNvPr id="12" name="TextBox 11"/>
              <p:cNvSpPr txBox="1"/>
              <p:nvPr/>
            </p:nvSpPr>
            <p:spPr>
              <a:xfrm>
                <a:off x="2745923" y="4480020"/>
                <a:ext cx="2021451"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𝐼</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𝐼</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r>
                        <a:rPr lang="en-GB" sz="3200" i="1">
                          <a:latin typeface="Cambria Math" panose="02040503050406030204" pitchFamily="18" charset="0"/>
                        </a:rPr>
                        <m:t>𝑟</m:t>
                      </m:r>
                    </m:oMath>
                  </m:oMathPara>
                </a14:m>
                <a:endParaRPr lang="en-GB" sz="3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2745923" y="4480020"/>
                <a:ext cx="2021451" cy="93641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859077" y="5716366"/>
                <a:ext cx="2240357"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𝐵</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𝐼</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r>
                        <a:rPr lang="en-GB" sz="3200" i="1">
                          <a:latin typeface="Cambria Math" panose="02040503050406030204" pitchFamily="18" charset="0"/>
                        </a:rPr>
                        <m:t>𝑎</m:t>
                      </m:r>
                      <m:f>
                        <m:fPr>
                          <m:ctrlPr>
                            <a:rPr lang="en-GB" sz="3200" i="1">
                              <a:latin typeface="Cambria Math" panose="02040503050406030204" pitchFamily="18" charset="0"/>
                            </a:rPr>
                          </m:ctrlPr>
                        </m:fPr>
                        <m:num>
                          <m:r>
                            <a:rPr lang="en-GB" sz="3200" i="1">
                              <a:latin typeface="Cambria Math" panose="02040503050406030204" pitchFamily="18" charset="0"/>
                            </a:rPr>
                            <m:t>𝐻</m:t>
                          </m:r>
                        </m:num>
                        <m:den>
                          <m:r>
                            <a:rPr lang="en-GB" sz="3200" i="1">
                              <a:latin typeface="Cambria Math" panose="02040503050406030204" pitchFamily="18" charset="0"/>
                            </a:rPr>
                            <m:t>𝐾</m:t>
                          </m:r>
                        </m:den>
                      </m:f>
                    </m:oMath>
                  </m:oMathPara>
                </a14:m>
                <a:endParaRPr lang="en-GB" sz="3200" dirty="0">
                  <a:solidFill>
                    <a:schemeClr val="accent6"/>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859077" y="5716366"/>
                <a:ext cx="2240357" cy="936410"/>
              </a:xfrm>
              <a:prstGeom prst="rect">
                <a:avLst/>
              </a:prstGeom>
              <a:blipFill>
                <a:blip r:embed="rId7"/>
                <a:stretch>
                  <a:fillRect/>
                </a:stretch>
              </a:blipFill>
            </p:spPr>
            <p:txBody>
              <a:bodyPr/>
              <a:lstStyle/>
              <a:p>
                <a:r>
                  <a:rPr lang="en-GB">
                    <a:noFill/>
                  </a:rPr>
                  <a:t> </a:t>
                </a:r>
              </a:p>
            </p:txBody>
          </p:sp>
        </mc:Fallback>
      </mc:AlternateContent>
      <p:sp>
        <p:nvSpPr>
          <p:cNvPr id="4" name="Title 1">
            <a:extLst>
              <a:ext uri="{FF2B5EF4-FFF2-40B4-BE49-F238E27FC236}">
                <a16:creationId xmlns:a16="http://schemas.microsoft.com/office/drawing/2014/main" id="{182B70ED-230B-4D0A-8346-93CF0DAACEEE}"/>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method</a:t>
            </a:r>
          </a:p>
        </p:txBody>
      </p:sp>
    </p:spTree>
    <p:extLst>
      <p:ext uri="{BB962C8B-B14F-4D97-AF65-F5344CB8AC3E}">
        <p14:creationId xmlns:p14="http://schemas.microsoft.com/office/powerpoint/2010/main" val="3881736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59076" y="3265471"/>
            <a:ext cx="720000" cy="720000"/>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3200" b="1" dirty="0"/>
              <a:t>3</a:t>
            </a:r>
          </a:p>
        </p:txBody>
      </p:sp>
      <mc:AlternateContent xmlns:mc="http://schemas.openxmlformats.org/markup-compatibility/2006" xmlns:a14="http://schemas.microsoft.com/office/drawing/2010/main">
        <mc:Choice Requires="a14">
          <p:sp>
            <p:nvSpPr>
              <p:cNvPr id="16" name="TextBox 15"/>
              <p:cNvSpPr txBox="1"/>
              <p:nvPr/>
            </p:nvSpPr>
            <p:spPr>
              <a:xfrm>
                <a:off x="2110148" y="1508199"/>
                <a:ext cx="387292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f>
                        <m:fPr>
                          <m:ctrlPr>
                            <a:rPr lang="en-GB" sz="3600" i="1">
                              <a:latin typeface="Cambria Math" panose="02040503050406030204" pitchFamily="18" charset="0"/>
                            </a:rPr>
                          </m:ctrlPr>
                        </m:fPr>
                        <m:num>
                          <m:r>
                            <m:rPr>
                              <m:nor/>
                            </m:rPr>
                            <a:rPr lang="en-GB" sz="3600">
                              <a:latin typeface="Cambria Math" panose="02040503050406030204" pitchFamily="18" charset="0"/>
                            </a:rPr>
                            <m:t>Transmission</m:t>
                          </m:r>
                        </m:num>
                        <m:den>
                          <m:r>
                            <m:rPr>
                              <m:nor/>
                            </m:rPr>
                            <a:rPr lang="en-GB" sz="3600">
                              <a:latin typeface="Cambria Math" panose="02040503050406030204" pitchFamily="18" charset="0"/>
                            </a:rPr>
                            <m:t>Transition</m:t>
                          </m:r>
                        </m:den>
                      </m:f>
                    </m:oMath>
                  </m:oMathPara>
                </a14:m>
                <a:endParaRPr lang="en-GB"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0148" y="1508199"/>
                <a:ext cx="3872920" cy="1037207"/>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81003" y="1498182"/>
                <a:ext cx="2214261" cy="1861663"/>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𝑑𝐼</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𝑎</m:t>
                      </m:r>
                      <m:f>
                        <m:fPr>
                          <m:ctrlPr>
                            <a:rPr lang="en-GB" i="1">
                              <a:latin typeface="Cambria Math" panose="02040503050406030204" pitchFamily="18" charset="0"/>
                            </a:rPr>
                          </m:ctrlPr>
                        </m:fPr>
                        <m:num>
                          <m:r>
                            <a:rPr lang="en-GB" i="1">
                              <a:latin typeface="Cambria Math" panose="02040503050406030204" pitchFamily="18" charset="0"/>
                            </a:rPr>
                            <m:t>𝐵</m:t>
                          </m:r>
                        </m:num>
                        <m:den>
                          <m:r>
                            <a:rPr lang="en-GB" i="1">
                              <a:latin typeface="Cambria Math" panose="02040503050406030204" pitchFamily="18" charset="0"/>
                            </a:rPr>
                            <m:t>𝐾</m:t>
                          </m:r>
                          <m:r>
                            <a:rPr lang="en-GB" i="1">
                              <a:latin typeface="Cambria Math" panose="02040503050406030204" pitchFamily="18" charset="0"/>
                            </a:rPr>
                            <m:t>+</m:t>
                          </m:r>
                          <m:r>
                            <a:rPr lang="en-GB" i="1">
                              <a:latin typeface="Cambria Math" panose="02040503050406030204" pitchFamily="18" charset="0"/>
                            </a:rPr>
                            <m:t>𝐵</m:t>
                          </m:r>
                        </m:den>
                      </m:f>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𝑟𝐼</m:t>
                      </m:r>
                    </m:oMath>
                  </m:oMathPara>
                </a14:m>
                <a:endParaRPr lang="en-GB"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𝑑𝐵</m:t>
                          </m:r>
                        </m:num>
                        <m:den>
                          <m:r>
                            <a:rPr lang="en-GB" i="1">
                              <a:latin typeface="Cambria Math" panose="02040503050406030204" pitchFamily="18" charset="0"/>
                            </a:rPr>
                            <m:t>𝑑𝑡</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𝐵</m:t>
                          </m:r>
                        </m:sub>
                      </m:sSub>
                      <m:r>
                        <a:rPr lang="en-GB" i="1">
                          <a:latin typeface="Cambria Math" panose="02040503050406030204" pitchFamily="18" charset="0"/>
                        </a:rPr>
                        <m:t>𝐵</m:t>
                      </m:r>
                      <m:r>
                        <a:rPr lang="en-GB" i="1">
                          <a:latin typeface="Cambria Math" panose="02040503050406030204" pitchFamily="18" charset="0"/>
                        </a:rPr>
                        <m:t>+</m:t>
                      </m:r>
                      <m:r>
                        <a:rPr lang="en-GB" i="1">
                          <a:latin typeface="Cambria Math" panose="02040503050406030204" pitchFamily="18" charset="0"/>
                        </a:rPr>
                        <m:t>𝑒𝐼</m:t>
                      </m:r>
                    </m:oMath>
                  </m:oMathPara>
                </a14:m>
                <a:endParaRPr lang="en-GB" dirty="0"/>
              </a:p>
              <a:p>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7181003" y="1498182"/>
                <a:ext cx="2214261" cy="1861663"/>
              </a:xfrm>
              <a:prstGeom prst="rect">
                <a:avLst/>
              </a:prstGeom>
              <a:blipFill>
                <a:blip r:embed="rId3"/>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632226" y="3423733"/>
            <a:ext cx="7807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Divide into </a:t>
            </a:r>
            <a:r>
              <a:rPr lang="en-GB" altLang="en-US" sz="2000" b="1" dirty="0">
                <a:solidFill>
                  <a:schemeClr val="accent3">
                    <a:lumMod val="75000"/>
                  </a:schemeClr>
                </a:solidFill>
                <a:latin typeface="Calibri" panose="020F0502020204030204"/>
              </a:rPr>
              <a:t>transmission</a:t>
            </a:r>
            <a:r>
              <a:rPr lang="en-GB" altLang="en-US" sz="2000" dirty="0">
                <a:solidFill>
                  <a:srgbClr val="23166D"/>
                </a:solidFill>
                <a:latin typeface="Calibri" panose="020F0502020204030204"/>
              </a:rPr>
              <a:t> and transition terms</a:t>
            </a:r>
          </a:p>
        </p:txBody>
      </p:sp>
      <p:sp>
        <p:nvSpPr>
          <p:cNvPr id="8" name="Rectangle 7"/>
          <p:cNvSpPr>
            <a:spLocks noChangeArrowheads="1"/>
          </p:cNvSpPr>
          <p:nvPr/>
        </p:nvSpPr>
        <p:spPr bwMode="auto">
          <a:xfrm>
            <a:off x="7850753" y="3879855"/>
            <a:ext cx="12573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23166D"/>
                </a:solidFill>
                <a:latin typeface="Calibri" panose="020F0502020204030204"/>
              </a:rPr>
              <a:t>Bacteria</a:t>
            </a:r>
          </a:p>
        </p:txBody>
      </p:sp>
      <mc:AlternateContent xmlns:mc="http://schemas.openxmlformats.org/markup-compatibility/2006" xmlns:a14="http://schemas.microsoft.com/office/drawing/2010/main">
        <mc:Choice Requires="a14">
          <p:sp>
            <p:nvSpPr>
              <p:cNvPr id="7" name="TextBox 6"/>
              <p:cNvSpPr txBox="1"/>
              <p:nvPr/>
            </p:nvSpPr>
            <p:spPr>
              <a:xfrm>
                <a:off x="7563543" y="4533611"/>
                <a:ext cx="1831720"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𝐼</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𝐵</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r>
                        <a:rPr lang="en-GB" sz="3200" i="1">
                          <a:solidFill>
                            <a:schemeClr val="accent3">
                              <a:lumMod val="75000"/>
                            </a:schemeClr>
                          </a:solidFill>
                          <a:latin typeface="Cambria Math" panose="02040503050406030204" pitchFamily="18" charset="0"/>
                        </a:rPr>
                        <m:t>ⅇ</m:t>
                      </m:r>
                    </m:oMath>
                  </m:oMathPara>
                </a14:m>
                <a:endParaRPr lang="en-GB"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7563543" y="4533611"/>
                <a:ext cx="1831720" cy="93641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7228708" y="5786001"/>
                <a:ext cx="2501390"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𝐵</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𝐵</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sSub>
                        <m:sSubPr>
                          <m:ctrlPr>
                            <a:rPr lang="en-GB" sz="3200" i="1">
                              <a:latin typeface="Cambria Math" panose="02040503050406030204" pitchFamily="18" charset="0"/>
                            </a:rPr>
                          </m:ctrlPr>
                        </m:sSubPr>
                        <m:e>
                          <m:r>
                            <a:rPr lang="en-GB" sz="3200" i="1">
                              <a:latin typeface="Cambria Math" panose="02040503050406030204" pitchFamily="18" charset="0"/>
                            </a:rPr>
                            <m:t>𝑛</m:t>
                          </m:r>
                        </m:e>
                        <m:sub>
                          <m:r>
                            <a:rPr lang="en-GB" sz="3200" i="1">
                              <a:latin typeface="Cambria Math" panose="02040503050406030204" pitchFamily="18" charset="0"/>
                            </a:rPr>
                            <m:t>𝐵</m:t>
                          </m:r>
                        </m:sub>
                      </m:sSub>
                    </m:oMath>
                  </m:oMathPara>
                </a14:m>
                <a:endParaRPr lang="en-GB"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7228708" y="5786001"/>
                <a:ext cx="2501390" cy="936410"/>
              </a:xfrm>
              <a:prstGeom prst="rect">
                <a:avLst/>
              </a:prstGeom>
              <a:blipFill>
                <a:blip r:embed="rId5"/>
                <a:stretch>
                  <a:fillRect/>
                </a:stretch>
              </a:blipFill>
            </p:spPr>
            <p:txBody>
              <a:bodyPr/>
              <a:lstStyle/>
              <a:p>
                <a:r>
                  <a:rPr lang="en-GB">
                    <a:noFill/>
                  </a:rPr>
                  <a:t> </a:t>
                </a:r>
              </a:p>
            </p:txBody>
          </p:sp>
        </mc:Fallback>
      </mc:AlternateContent>
      <p:sp>
        <p:nvSpPr>
          <p:cNvPr id="11" name="Rectangle 10"/>
          <p:cNvSpPr>
            <a:spLocks noChangeArrowheads="1"/>
          </p:cNvSpPr>
          <p:nvPr/>
        </p:nvSpPr>
        <p:spPr bwMode="auto">
          <a:xfrm>
            <a:off x="2903792" y="3872745"/>
            <a:ext cx="17057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23166D"/>
                </a:solidFill>
                <a:latin typeface="Calibri" panose="020F0502020204030204"/>
              </a:rPr>
              <a:t>Infected hosts</a:t>
            </a:r>
          </a:p>
        </p:txBody>
      </p:sp>
      <mc:AlternateContent xmlns:mc="http://schemas.openxmlformats.org/markup-compatibility/2006" xmlns:a14="http://schemas.microsoft.com/office/drawing/2010/main">
        <mc:Choice Requires="a14">
          <p:sp>
            <p:nvSpPr>
              <p:cNvPr id="12" name="TextBox 11"/>
              <p:cNvSpPr txBox="1"/>
              <p:nvPr/>
            </p:nvSpPr>
            <p:spPr>
              <a:xfrm>
                <a:off x="2745923" y="4480020"/>
                <a:ext cx="2021451"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𝐼</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𝐼</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r>
                        <a:rPr lang="en-GB" sz="3200" i="1">
                          <a:latin typeface="Cambria Math" panose="02040503050406030204" pitchFamily="18" charset="0"/>
                        </a:rPr>
                        <m:t>𝑟</m:t>
                      </m:r>
                    </m:oMath>
                  </m:oMathPara>
                </a14:m>
                <a:endParaRPr lang="en-GB" sz="3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2745923" y="4480020"/>
                <a:ext cx="2021451" cy="93641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859077" y="5716366"/>
                <a:ext cx="2240357"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𝐵</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𝐼</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r>
                        <a:rPr lang="en-GB" sz="3200" i="1">
                          <a:solidFill>
                            <a:schemeClr val="accent3">
                              <a:lumMod val="75000"/>
                            </a:schemeClr>
                          </a:solidFill>
                          <a:latin typeface="Cambria Math" panose="02040503050406030204" pitchFamily="18" charset="0"/>
                        </a:rPr>
                        <m:t>𝑎</m:t>
                      </m:r>
                      <m:f>
                        <m:fPr>
                          <m:ctrlPr>
                            <a:rPr lang="en-GB" sz="3200" i="1">
                              <a:solidFill>
                                <a:schemeClr val="accent3">
                                  <a:lumMod val="75000"/>
                                </a:schemeClr>
                              </a:solidFill>
                              <a:latin typeface="Cambria Math" panose="02040503050406030204" pitchFamily="18" charset="0"/>
                            </a:rPr>
                          </m:ctrlPr>
                        </m:fPr>
                        <m:num>
                          <m:r>
                            <a:rPr lang="en-GB" sz="3200" i="1">
                              <a:solidFill>
                                <a:schemeClr val="accent3">
                                  <a:lumMod val="75000"/>
                                </a:schemeClr>
                              </a:solidFill>
                              <a:latin typeface="Cambria Math" panose="02040503050406030204" pitchFamily="18" charset="0"/>
                            </a:rPr>
                            <m:t>𝐻</m:t>
                          </m:r>
                        </m:num>
                        <m:den>
                          <m:r>
                            <a:rPr lang="en-GB" sz="3200" i="1">
                              <a:solidFill>
                                <a:schemeClr val="accent3">
                                  <a:lumMod val="75000"/>
                                </a:schemeClr>
                              </a:solidFill>
                              <a:latin typeface="Cambria Math" panose="02040503050406030204" pitchFamily="18" charset="0"/>
                            </a:rPr>
                            <m:t>𝐾</m:t>
                          </m:r>
                        </m:den>
                      </m:f>
                    </m:oMath>
                  </m:oMathPara>
                </a14:m>
                <a:endParaRPr lang="en-GB" sz="3200" dirty="0">
                  <a:solidFill>
                    <a:schemeClr val="accent6"/>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859077" y="5716366"/>
                <a:ext cx="2240357" cy="936410"/>
              </a:xfrm>
              <a:prstGeom prst="rect">
                <a:avLst/>
              </a:prstGeom>
              <a:blipFill>
                <a:blip r:embed="rId7"/>
                <a:stretch>
                  <a:fillRect/>
                </a:stretch>
              </a:blipFill>
            </p:spPr>
            <p:txBody>
              <a:bodyPr/>
              <a:lstStyle/>
              <a:p>
                <a:r>
                  <a:rPr lang="en-GB">
                    <a:noFill/>
                  </a:rPr>
                  <a:t> </a:t>
                </a:r>
              </a:p>
            </p:txBody>
          </p:sp>
        </mc:Fallback>
      </mc:AlternateContent>
      <p:sp>
        <p:nvSpPr>
          <p:cNvPr id="4" name="Title 1">
            <a:extLst>
              <a:ext uri="{FF2B5EF4-FFF2-40B4-BE49-F238E27FC236}">
                <a16:creationId xmlns:a16="http://schemas.microsoft.com/office/drawing/2014/main" id="{5D065E9B-C8F3-7A8A-6E98-7494B28B4802}"/>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method</a:t>
            </a:r>
          </a:p>
        </p:txBody>
      </p:sp>
    </p:spTree>
    <p:extLst>
      <p:ext uri="{BB962C8B-B14F-4D97-AF65-F5344CB8AC3E}">
        <p14:creationId xmlns:p14="http://schemas.microsoft.com/office/powerpoint/2010/main" val="339245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59076" y="3265471"/>
            <a:ext cx="720000" cy="720000"/>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3200" b="1" dirty="0"/>
              <a:t>3</a:t>
            </a:r>
          </a:p>
        </p:txBody>
      </p:sp>
      <mc:AlternateContent xmlns:mc="http://schemas.openxmlformats.org/markup-compatibility/2006" xmlns:a14="http://schemas.microsoft.com/office/drawing/2010/main">
        <mc:Choice Requires="a14">
          <p:sp>
            <p:nvSpPr>
              <p:cNvPr id="16" name="TextBox 15"/>
              <p:cNvSpPr txBox="1"/>
              <p:nvPr/>
            </p:nvSpPr>
            <p:spPr>
              <a:xfrm>
                <a:off x="2110148" y="1508199"/>
                <a:ext cx="387292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f>
                        <m:fPr>
                          <m:ctrlPr>
                            <a:rPr lang="en-GB" sz="3600" i="1">
                              <a:latin typeface="Cambria Math" panose="02040503050406030204" pitchFamily="18" charset="0"/>
                            </a:rPr>
                          </m:ctrlPr>
                        </m:fPr>
                        <m:num>
                          <m:r>
                            <m:rPr>
                              <m:nor/>
                            </m:rPr>
                            <a:rPr lang="en-GB" sz="3600">
                              <a:latin typeface="Cambria Math" panose="02040503050406030204" pitchFamily="18" charset="0"/>
                            </a:rPr>
                            <m:t>Transmission</m:t>
                          </m:r>
                        </m:num>
                        <m:den>
                          <m:r>
                            <m:rPr>
                              <m:nor/>
                            </m:rPr>
                            <a:rPr lang="en-GB" sz="3600">
                              <a:latin typeface="Cambria Math" panose="02040503050406030204" pitchFamily="18" charset="0"/>
                            </a:rPr>
                            <m:t>Transition</m:t>
                          </m:r>
                        </m:den>
                      </m:f>
                    </m:oMath>
                  </m:oMathPara>
                </a14:m>
                <a:endParaRPr lang="en-GB"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0148" y="1508199"/>
                <a:ext cx="3872920" cy="1037207"/>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81003" y="1498182"/>
                <a:ext cx="2214261" cy="1861663"/>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𝑑𝐼</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𝑎</m:t>
                      </m:r>
                      <m:f>
                        <m:fPr>
                          <m:ctrlPr>
                            <a:rPr lang="en-GB" i="1">
                              <a:latin typeface="Cambria Math" panose="02040503050406030204" pitchFamily="18" charset="0"/>
                            </a:rPr>
                          </m:ctrlPr>
                        </m:fPr>
                        <m:num>
                          <m:r>
                            <a:rPr lang="en-GB" i="1">
                              <a:latin typeface="Cambria Math" panose="02040503050406030204" pitchFamily="18" charset="0"/>
                            </a:rPr>
                            <m:t>𝐵</m:t>
                          </m:r>
                        </m:num>
                        <m:den>
                          <m:r>
                            <a:rPr lang="en-GB" i="1">
                              <a:latin typeface="Cambria Math" panose="02040503050406030204" pitchFamily="18" charset="0"/>
                            </a:rPr>
                            <m:t>𝐾</m:t>
                          </m:r>
                          <m:r>
                            <a:rPr lang="en-GB" i="1">
                              <a:latin typeface="Cambria Math" panose="02040503050406030204" pitchFamily="18" charset="0"/>
                            </a:rPr>
                            <m:t>+</m:t>
                          </m:r>
                          <m:r>
                            <a:rPr lang="en-GB" i="1">
                              <a:latin typeface="Cambria Math" panose="02040503050406030204" pitchFamily="18" charset="0"/>
                            </a:rPr>
                            <m:t>𝐵</m:t>
                          </m:r>
                        </m:den>
                      </m:f>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𝑟𝐼</m:t>
                      </m:r>
                    </m:oMath>
                  </m:oMathPara>
                </a14:m>
                <a:endParaRPr lang="en-GB"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𝑑𝐵</m:t>
                          </m:r>
                        </m:num>
                        <m:den>
                          <m:r>
                            <a:rPr lang="en-GB" i="1">
                              <a:latin typeface="Cambria Math" panose="02040503050406030204" pitchFamily="18" charset="0"/>
                            </a:rPr>
                            <m:t>𝑑𝑡</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𝐵</m:t>
                          </m:r>
                        </m:sub>
                      </m:sSub>
                      <m:r>
                        <a:rPr lang="en-GB" i="1">
                          <a:latin typeface="Cambria Math" panose="02040503050406030204" pitchFamily="18" charset="0"/>
                        </a:rPr>
                        <m:t>𝐵</m:t>
                      </m:r>
                      <m:r>
                        <a:rPr lang="en-GB" i="1">
                          <a:latin typeface="Cambria Math" panose="02040503050406030204" pitchFamily="18" charset="0"/>
                        </a:rPr>
                        <m:t>+</m:t>
                      </m:r>
                      <m:r>
                        <a:rPr lang="en-GB" i="1">
                          <a:latin typeface="Cambria Math" panose="02040503050406030204" pitchFamily="18" charset="0"/>
                        </a:rPr>
                        <m:t>𝑒𝐼</m:t>
                      </m:r>
                    </m:oMath>
                  </m:oMathPara>
                </a14:m>
                <a:endParaRPr lang="en-GB" dirty="0"/>
              </a:p>
              <a:p>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7181003" y="1498182"/>
                <a:ext cx="2214261" cy="1861663"/>
              </a:xfrm>
              <a:prstGeom prst="rect">
                <a:avLst/>
              </a:prstGeom>
              <a:blipFill>
                <a:blip r:embed="rId3"/>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632226" y="3423733"/>
            <a:ext cx="7807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Divide into </a:t>
            </a:r>
            <a:r>
              <a:rPr lang="en-GB" altLang="en-US" sz="2000" b="1" dirty="0">
                <a:solidFill>
                  <a:schemeClr val="accent3">
                    <a:lumMod val="75000"/>
                  </a:schemeClr>
                </a:solidFill>
                <a:latin typeface="Calibri" panose="020F0502020204030204"/>
              </a:rPr>
              <a:t>transmission</a:t>
            </a:r>
            <a:r>
              <a:rPr lang="en-GB" altLang="en-US" sz="2000" dirty="0">
                <a:solidFill>
                  <a:srgbClr val="23166D"/>
                </a:solidFill>
                <a:latin typeface="Calibri" panose="020F0502020204030204"/>
              </a:rPr>
              <a:t> and </a:t>
            </a:r>
            <a:r>
              <a:rPr lang="en-GB" altLang="en-US" sz="2000" b="1" dirty="0">
                <a:solidFill>
                  <a:schemeClr val="accent6">
                    <a:lumMod val="50000"/>
                  </a:schemeClr>
                </a:solidFill>
                <a:latin typeface="Calibri" panose="020F0502020204030204"/>
              </a:rPr>
              <a:t>transition</a:t>
            </a:r>
            <a:r>
              <a:rPr lang="en-GB" altLang="en-US" sz="2000" dirty="0">
                <a:solidFill>
                  <a:srgbClr val="23166D"/>
                </a:solidFill>
                <a:latin typeface="Calibri" panose="020F0502020204030204"/>
              </a:rPr>
              <a:t> terms</a:t>
            </a:r>
          </a:p>
        </p:txBody>
      </p:sp>
      <p:sp>
        <p:nvSpPr>
          <p:cNvPr id="8" name="Rectangle 7"/>
          <p:cNvSpPr>
            <a:spLocks noChangeArrowheads="1"/>
          </p:cNvSpPr>
          <p:nvPr/>
        </p:nvSpPr>
        <p:spPr bwMode="auto">
          <a:xfrm>
            <a:off x="7850753" y="3879855"/>
            <a:ext cx="12573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23166D"/>
                </a:solidFill>
                <a:latin typeface="Calibri" panose="020F0502020204030204"/>
              </a:rPr>
              <a:t>Bacteria</a:t>
            </a:r>
          </a:p>
        </p:txBody>
      </p:sp>
      <mc:AlternateContent xmlns:mc="http://schemas.openxmlformats.org/markup-compatibility/2006" xmlns:a14="http://schemas.microsoft.com/office/drawing/2010/main">
        <mc:Choice Requires="a14">
          <p:sp>
            <p:nvSpPr>
              <p:cNvPr id="7" name="TextBox 6"/>
              <p:cNvSpPr txBox="1"/>
              <p:nvPr/>
            </p:nvSpPr>
            <p:spPr>
              <a:xfrm>
                <a:off x="7563543" y="4533611"/>
                <a:ext cx="1831720"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𝐼</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𝐵</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r>
                        <a:rPr lang="en-GB" sz="3200" i="1">
                          <a:solidFill>
                            <a:schemeClr val="accent3">
                              <a:lumMod val="75000"/>
                            </a:schemeClr>
                          </a:solidFill>
                          <a:latin typeface="Cambria Math" panose="02040503050406030204" pitchFamily="18" charset="0"/>
                        </a:rPr>
                        <m:t>ⅇ</m:t>
                      </m:r>
                    </m:oMath>
                  </m:oMathPara>
                </a14:m>
                <a:endParaRPr lang="en-GB"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7563543" y="4533611"/>
                <a:ext cx="1831720" cy="93641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7228708" y="5786001"/>
                <a:ext cx="2501390"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𝐵</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𝐵</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r>
                        <a:rPr lang="en-GB" sz="3200" i="1">
                          <a:solidFill>
                            <a:schemeClr val="accent6">
                              <a:lumMod val="50000"/>
                            </a:schemeClr>
                          </a:solidFill>
                          <a:latin typeface="Cambria Math" panose="02040503050406030204" pitchFamily="18" charset="0"/>
                        </a:rPr>
                        <m:t>−</m:t>
                      </m:r>
                      <m:sSub>
                        <m:sSubPr>
                          <m:ctrlPr>
                            <a:rPr lang="en-GB" sz="3200" i="1">
                              <a:solidFill>
                                <a:schemeClr val="accent6">
                                  <a:lumMod val="50000"/>
                                </a:schemeClr>
                              </a:solidFill>
                              <a:latin typeface="Cambria Math" panose="02040503050406030204" pitchFamily="18" charset="0"/>
                            </a:rPr>
                          </m:ctrlPr>
                        </m:sSubPr>
                        <m:e>
                          <m:r>
                            <a:rPr lang="en-GB" sz="3200" i="1">
                              <a:solidFill>
                                <a:schemeClr val="accent6">
                                  <a:lumMod val="50000"/>
                                </a:schemeClr>
                              </a:solidFill>
                              <a:latin typeface="Cambria Math" panose="02040503050406030204" pitchFamily="18" charset="0"/>
                            </a:rPr>
                            <m:t>𝑛</m:t>
                          </m:r>
                        </m:e>
                        <m:sub>
                          <m:r>
                            <a:rPr lang="en-GB" sz="3200" i="1">
                              <a:solidFill>
                                <a:schemeClr val="accent6">
                                  <a:lumMod val="50000"/>
                                </a:schemeClr>
                              </a:solidFill>
                              <a:latin typeface="Cambria Math" panose="02040503050406030204" pitchFamily="18" charset="0"/>
                            </a:rPr>
                            <m:t>𝐵</m:t>
                          </m:r>
                        </m:sub>
                      </m:sSub>
                    </m:oMath>
                  </m:oMathPara>
                </a14:m>
                <a:endParaRPr lang="en-GB"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7228708" y="5786001"/>
                <a:ext cx="2501390" cy="936410"/>
              </a:xfrm>
              <a:prstGeom prst="rect">
                <a:avLst/>
              </a:prstGeom>
              <a:blipFill>
                <a:blip r:embed="rId5"/>
                <a:stretch>
                  <a:fillRect/>
                </a:stretch>
              </a:blipFill>
            </p:spPr>
            <p:txBody>
              <a:bodyPr/>
              <a:lstStyle/>
              <a:p>
                <a:r>
                  <a:rPr lang="en-GB">
                    <a:noFill/>
                  </a:rPr>
                  <a:t> </a:t>
                </a:r>
              </a:p>
            </p:txBody>
          </p:sp>
        </mc:Fallback>
      </mc:AlternateContent>
      <p:sp>
        <p:nvSpPr>
          <p:cNvPr id="11" name="Rectangle 10"/>
          <p:cNvSpPr>
            <a:spLocks noChangeArrowheads="1"/>
          </p:cNvSpPr>
          <p:nvPr/>
        </p:nvSpPr>
        <p:spPr bwMode="auto">
          <a:xfrm>
            <a:off x="2903792" y="3872745"/>
            <a:ext cx="17057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23166D"/>
                </a:solidFill>
                <a:latin typeface="Calibri" panose="020F0502020204030204"/>
              </a:rPr>
              <a:t>Infected hosts</a:t>
            </a:r>
          </a:p>
        </p:txBody>
      </p:sp>
      <mc:AlternateContent xmlns:mc="http://schemas.openxmlformats.org/markup-compatibility/2006" xmlns:a14="http://schemas.microsoft.com/office/drawing/2010/main">
        <mc:Choice Requires="a14">
          <p:sp>
            <p:nvSpPr>
              <p:cNvPr id="12" name="TextBox 11"/>
              <p:cNvSpPr txBox="1"/>
              <p:nvPr/>
            </p:nvSpPr>
            <p:spPr>
              <a:xfrm>
                <a:off x="2745923" y="4480020"/>
                <a:ext cx="2021451"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𝐼</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𝐼</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r>
                        <a:rPr lang="en-GB" sz="3200" i="1">
                          <a:solidFill>
                            <a:schemeClr val="accent6">
                              <a:lumMod val="50000"/>
                            </a:schemeClr>
                          </a:solidFill>
                          <a:latin typeface="Cambria Math" panose="02040503050406030204" pitchFamily="18" charset="0"/>
                        </a:rPr>
                        <m:t>−</m:t>
                      </m:r>
                      <m:r>
                        <a:rPr lang="en-GB" sz="3200" i="1">
                          <a:solidFill>
                            <a:schemeClr val="accent6">
                              <a:lumMod val="50000"/>
                            </a:schemeClr>
                          </a:solidFill>
                          <a:latin typeface="Cambria Math" panose="02040503050406030204" pitchFamily="18" charset="0"/>
                        </a:rPr>
                        <m:t>𝑟</m:t>
                      </m:r>
                    </m:oMath>
                  </m:oMathPara>
                </a14:m>
                <a:endParaRPr lang="en-GB" sz="3200" dirty="0">
                  <a:solidFill>
                    <a:schemeClr val="accent6">
                      <a:lumMod val="50000"/>
                    </a:schemeClr>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745923" y="4480020"/>
                <a:ext cx="2021451" cy="93641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859077" y="5716366"/>
                <a:ext cx="2240357"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m:t>
                          </m:r>
                        </m:num>
                        <m:den>
                          <m:r>
                            <a:rPr lang="en-GB" sz="3200" i="1">
                              <a:latin typeface="Cambria Math" panose="02040503050406030204" pitchFamily="18" charset="0"/>
                            </a:rPr>
                            <m:t>𝜕</m:t>
                          </m:r>
                          <m:r>
                            <a:rPr lang="en-GB" sz="3200" i="1">
                              <a:latin typeface="Cambria Math" panose="02040503050406030204" pitchFamily="18" charset="0"/>
                            </a:rPr>
                            <m:t>𝐵</m:t>
                          </m:r>
                        </m:den>
                      </m:f>
                      <m:f>
                        <m:fPr>
                          <m:ctrlPr>
                            <a:rPr lang="en-GB" sz="3200" i="1">
                              <a:latin typeface="Cambria Math" panose="02040503050406030204" pitchFamily="18" charset="0"/>
                            </a:rPr>
                          </m:ctrlPr>
                        </m:fPr>
                        <m:num>
                          <m:r>
                            <a:rPr lang="en-GB" sz="3200" i="1">
                              <a:latin typeface="Cambria Math" panose="02040503050406030204" pitchFamily="18" charset="0"/>
                            </a:rPr>
                            <m:t>ⅆ</m:t>
                          </m:r>
                          <m:r>
                            <a:rPr lang="en-GB" sz="3200" i="1">
                              <a:latin typeface="Cambria Math" panose="02040503050406030204" pitchFamily="18" charset="0"/>
                            </a:rPr>
                            <m:t>𝐼</m:t>
                          </m:r>
                        </m:num>
                        <m:den>
                          <m:r>
                            <a:rPr lang="en-GB" sz="3200" i="1">
                              <a:latin typeface="Cambria Math" panose="02040503050406030204" pitchFamily="18" charset="0"/>
                            </a:rPr>
                            <m:t>ⅆ</m:t>
                          </m:r>
                          <m:r>
                            <a:rPr lang="en-GB" sz="3200" i="1">
                              <a:latin typeface="Cambria Math" panose="02040503050406030204" pitchFamily="18" charset="0"/>
                            </a:rPr>
                            <m:t>𝑡</m:t>
                          </m:r>
                        </m:den>
                      </m:f>
                      <m:r>
                        <a:rPr lang="en-GB" sz="3200" i="1">
                          <a:latin typeface="Cambria Math" panose="02040503050406030204" pitchFamily="18" charset="0"/>
                        </a:rPr>
                        <m:t>=</m:t>
                      </m:r>
                      <m:r>
                        <a:rPr lang="en-GB" sz="3200" i="1">
                          <a:solidFill>
                            <a:schemeClr val="accent3">
                              <a:lumMod val="75000"/>
                            </a:schemeClr>
                          </a:solidFill>
                          <a:latin typeface="Cambria Math" panose="02040503050406030204" pitchFamily="18" charset="0"/>
                        </a:rPr>
                        <m:t>𝑎</m:t>
                      </m:r>
                      <m:f>
                        <m:fPr>
                          <m:ctrlPr>
                            <a:rPr lang="en-GB" sz="3200" i="1">
                              <a:solidFill>
                                <a:schemeClr val="accent3">
                                  <a:lumMod val="75000"/>
                                </a:schemeClr>
                              </a:solidFill>
                              <a:latin typeface="Cambria Math" panose="02040503050406030204" pitchFamily="18" charset="0"/>
                            </a:rPr>
                          </m:ctrlPr>
                        </m:fPr>
                        <m:num>
                          <m:r>
                            <a:rPr lang="en-GB" sz="3200" i="1">
                              <a:solidFill>
                                <a:schemeClr val="accent3">
                                  <a:lumMod val="75000"/>
                                </a:schemeClr>
                              </a:solidFill>
                              <a:latin typeface="Cambria Math" panose="02040503050406030204" pitchFamily="18" charset="0"/>
                            </a:rPr>
                            <m:t>𝐻</m:t>
                          </m:r>
                        </m:num>
                        <m:den>
                          <m:r>
                            <a:rPr lang="en-GB" sz="3200" i="1">
                              <a:solidFill>
                                <a:schemeClr val="accent3">
                                  <a:lumMod val="75000"/>
                                </a:schemeClr>
                              </a:solidFill>
                              <a:latin typeface="Cambria Math" panose="02040503050406030204" pitchFamily="18" charset="0"/>
                            </a:rPr>
                            <m:t>𝐾</m:t>
                          </m:r>
                        </m:den>
                      </m:f>
                    </m:oMath>
                  </m:oMathPara>
                </a14:m>
                <a:endParaRPr lang="en-GB" sz="3200" dirty="0">
                  <a:solidFill>
                    <a:schemeClr val="accent6"/>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859077" y="5716366"/>
                <a:ext cx="2240357" cy="936410"/>
              </a:xfrm>
              <a:prstGeom prst="rect">
                <a:avLst/>
              </a:prstGeom>
              <a:blipFill>
                <a:blip r:embed="rId7"/>
                <a:stretch>
                  <a:fillRect/>
                </a:stretch>
              </a:blipFill>
            </p:spPr>
            <p:txBody>
              <a:bodyPr/>
              <a:lstStyle/>
              <a:p>
                <a:r>
                  <a:rPr lang="en-GB">
                    <a:noFill/>
                  </a:rPr>
                  <a:t> </a:t>
                </a:r>
              </a:p>
            </p:txBody>
          </p:sp>
        </mc:Fallback>
      </mc:AlternateContent>
      <p:sp>
        <p:nvSpPr>
          <p:cNvPr id="4" name="Title 1">
            <a:extLst>
              <a:ext uri="{FF2B5EF4-FFF2-40B4-BE49-F238E27FC236}">
                <a16:creationId xmlns:a16="http://schemas.microsoft.com/office/drawing/2014/main" id="{1B1A6322-1FA8-90DB-633C-8BAC73AEF786}"/>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method</a:t>
            </a:r>
          </a:p>
        </p:txBody>
      </p:sp>
    </p:spTree>
    <p:extLst>
      <p:ext uri="{BB962C8B-B14F-4D97-AF65-F5344CB8AC3E}">
        <p14:creationId xmlns:p14="http://schemas.microsoft.com/office/powerpoint/2010/main" val="3046576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59076" y="3265471"/>
            <a:ext cx="720000" cy="720000"/>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3200" b="1" dirty="0"/>
              <a:t>3</a:t>
            </a:r>
          </a:p>
        </p:txBody>
      </p:sp>
      <mc:AlternateContent xmlns:mc="http://schemas.openxmlformats.org/markup-compatibility/2006" xmlns:a14="http://schemas.microsoft.com/office/drawing/2010/main">
        <mc:Choice Requires="a14">
          <p:sp>
            <p:nvSpPr>
              <p:cNvPr id="16" name="TextBox 15"/>
              <p:cNvSpPr txBox="1"/>
              <p:nvPr/>
            </p:nvSpPr>
            <p:spPr>
              <a:xfrm>
                <a:off x="2110148" y="1508199"/>
                <a:ext cx="387292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f>
                        <m:fPr>
                          <m:ctrlPr>
                            <a:rPr lang="en-GB" sz="3600" i="1">
                              <a:latin typeface="Cambria Math" panose="02040503050406030204" pitchFamily="18" charset="0"/>
                            </a:rPr>
                          </m:ctrlPr>
                        </m:fPr>
                        <m:num>
                          <m:r>
                            <m:rPr>
                              <m:nor/>
                            </m:rPr>
                            <a:rPr lang="en-GB" sz="3600">
                              <a:latin typeface="Cambria Math" panose="02040503050406030204" pitchFamily="18" charset="0"/>
                            </a:rPr>
                            <m:t>Transmission</m:t>
                          </m:r>
                        </m:num>
                        <m:den>
                          <m:r>
                            <m:rPr>
                              <m:nor/>
                            </m:rPr>
                            <a:rPr lang="en-GB" sz="3600">
                              <a:latin typeface="Cambria Math" panose="02040503050406030204" pitchFamily="18" charset="0"/>
                            </a:rPr>
                            <m:t>Transition</m:t>
                          </m:r>
                        </m:den>
                      </m:f>
                    </m:oMath>
                  </m:oMathPara>
                </a14:m>
                <a:endParaRPr lang="en-GB"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0148" y="1508199"/>
                <a:ext cx="3872920" cy="1037207"/>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81003" y="1498182"/>
                <a:ext cx="2214261" cy="1861663"/>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𝑑𝐼</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𝑎</m:t>
                      </m:r>
                      <m:f>
                        <m:fPr>
                          <m:ctrlPr>
                            <a:rPr lang="en-GB" i="1">
                              <a:latin typeface="Cambria Math" panose="02040503050406030204" pitchFamily="18" charset="0"/>
                            </a:rPr>
                          </m:ctrlPr>
                        </m:fPr>
                        <m:num>
                          <m:r>
                            <a:rPr lang="en-GB" i="1">
                              <a:latin typeface="Cambria Math" panose="02040503050406030204" pitchFamily="18" charset="0"/>
                            </a:rPr>
                            <m:t>𝐵</m:t>
                          </m:r>
                        </m:num>
                        <m:den>
                          <m:r>
                            <a:rPr lang="en-GB" i="1">
                              <a:latin typeface="Cambria Math" panose="02040503050406030204" pitchFamily="18" charset="0"/>
                            </a:rPr>
                            <m:t>𝐾</m:t>
                          </m:r>
                          <m:r>
                            <a:rPr lang="en-GB" i="1">
                              <a:latin typeface="Cambria Math" panose="02040503050406030204" pitchFamily="18" charset="0"/>
                            </a:rPr>
                            <m:t>+</m:t>
                          </m:r>
                          <m:r>
                            <a:rPr lang="en-GB" i="1">
                              <a:latin typeface="Cambria Math" panose="02040503050406030204" pitchFamily="18" charset="0"/>
                            </a:rPr>
                            <m:t>𝐵</m:t>
                          </m:r>
                        </m:den>
                      </m:f>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𝑟𝐼</m:t>
                      </m:r>
                    </m:oMath>
                  </m:oMathPara>
                </a14:m>
                <a:endParaRPr lang="en-GB"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𝑑𝐵</m:t>
                          </m:r>
                        </m:num>
                        <m:den>
                          <m:r>
                            <a:rPr lang="en-GB" i="1">
                              <a:latin typeface="Cambria Math" panose="02040503050406030204" pitchFamily="18" charset="0"/>
                            </a:rPr>
                            <m:t>𝑑𝑡</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𝐵</m:t>
                          </m:r>
                        </m:sub>
                      </m:sSub>
                      <m:r>
                        <a:rPr lang="en-GB" i="1">
                          <a:latin typeface="Cambria Math" panose="02040503050406030204" pitchFamily="18" charset="0"/>
                        </a:rPr>
                        <m:t>𝐵</m:t>
                      </m:r>
                      <m:r>
                        <a:rPr lang="en-GB" i="1">
                          <a:latin typeface="Cambria Math" panose="02040503050406030204" pitchFamily="18" charset="0"/>
                        </a:rPr>
                        <m:t>+</m:t>
                      </m:r>
                      <m:r>
                        <a:rPr lang="en-GB" i="1">
                          <a:latin typeface="Cambria Math" panose="02040503050406030204" pitchFamily="18" charset="0"/>
                        </a:rPr>
                        <m:t>𝑒𝐼</m:t>
                      </m:r>
                    </m:oMath>
                  </m:oMathPara>
                </a14:m>
                <a:endParaRPr lang="en-GB" dirty="0"/>
              </a:p>
              <a:p>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7181003" y="1498182"/>
                <a:ext cx="2214261" cy="1861663"/>
              </a:xfrm>
              <a:prstGeom prst="rect">
                <a:avLst/>
              </a:prstGeom>
              <a:blipFill>
                <a:blip r:embed="rId3"/>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632226" y="3423733"/>
            <a:ext cx="7807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Divide into </a:t>
            </a:r>
            <a:r>
              <a:rPr lang="en-GB" altLang="en-US" sz="2000" b="1" dirty="0">
                <a:solidFill>
                  <a:schemeClr val="accent3">
                    <a:lumMod val="75000"/>
                  </a:schemeClr>
                </a:solidFill>
                <a:latin typeface="Calibri" panose="020F0502020204030204"/>
              </a:rPr>
              <a:t>transmission</a:t>
            </a:r>
            <a:r>
              <a:rPr lang="en-GB" altLang="en-US" sz="2000" dirty="0">
                <a:solidFill>
                  <a:srgbClr val="23166D"/>
                </a:solidFill>
                <a:latin typeface="Calibri" panose="020F0502020204030204"/>
              </a:rPr>
              <a:t> and </a:t>
            </a:r>
            <a:r>
              <a:rPr lang="en-GB" altLang="en-US" sz="2000" b="1" dirty="0">
                <a:solidFill>
                  <a:schemeClr val="accent6">
                    <a:lumMod val="50000"/>
                  </a:schemeClr>
                </a:solidFill>
                <a:latin typeface="Calibri" panose="020F0502020204030204"/>
              </a:rPr>
              <a:t>transition</a:t>
            </a:r>
            <a:r>
              <a:rPr lang="en-GB" altLang="en-US" sz="2000" dirty="0">
                <a:solidFill>
                  <a:srgbClr val="23166D"/>
                </a:solidFill>
                <a:latin typeface="Calibri" panose="020F0502020204030204"/>
              </a:rPr>
              <a:t> terms</a:t>
            </a:r>
          </a:p>
        </p:txBody>
      </p:sp>
      <mc:AlternateContent xmlns:mc="http://schemas.openxmlformats.org/markup-compatibility/2006" xmlns:a14="http://schemas.microsoft.com/office/drawing/2010/main">
        <mc:Choice Requires="a14">
          <p:sp>
            <p:nvSpPr>
              <p:cNvPr id="4" name="TextBox 3"/>
              <p:cNvSpPr txBox="1"/>
              <p:nvPr/>
            </p:nvSpPr>
            <p:spPr>
              <a:xfrm>
                <a:off x="3723235" y="4397696"/>
                <a:ext cx="4610814" cy="1245919"/>
              </a:xfrm>
              <a:prstGeom prst="rect">
                <a:avLst/>
              </a:prstGeom>
              <a:noFill/>
            </p:spPr>
            <p:txBody>
              <a:bodyPr wrap="none" lIns="0" tIns="0" rIns="0" bIns="0" rtlCol="0">
                <a:spAutoFit/>
              </a:bodyPr>
              <a:lstStyle/>
              <a:p>
                <a:r>
                  <a:rPr lang="en-GB" sz="3600" dirty="0"/>
                  <a:t>Transmission</a:t>
                </a:r>
                <a14:m>
                  <m:oMath xmlns:m="http://schemas.openxmlformats.org/officeDocument/2006/math">
                    <m:r>
                      <a:rPr lang="en-GB" sz="3600" i="1">
                        <a:latin typeface="Cambria Math" panose="02040503050406030204" pitchFamily="18" charset="0"/>
                      </a:rPr>
                      <m:t>=</m:t>
                    </m:r>
                    <m:d>
                      <m:dPr>
                        <m:ctrlPr>
                          <a:rPr lang="en-GB" sz="3600" i="1">
                            <a:latin typeface="Cambria Math" panose="02040503050406030204" pitchFamily="18" charset="0"/>
                          </a:rPr>
                        </m:ctrlPr>
                      </m:dPr>
                      <m:e>
                        <m:m>
                          <m:mPr>
                            <m:mcs>
                              <m:mc>
                                <m:mcPr>
                                  <m:count m:val="2"/>
                                  <m:mcJc m:val="center"/>
                                </m:mcPr>
                              </m:mc>
                            </m:mcs>
                            <m:ctrlPr>
                              <a:rPr lang="en-GB" sz="3600" i="1">
                                <a:latin typeface="Cambria Math" panose="02040503050406030204" pitchFamily="18" charset="0"/>
                              </a:rPr>
                            </m:ctrlPr>
                          </m:mPr>
                          <m:mr>
                            <m:e>
                              <m:r>
                                <a:rPr lang="en-GB" sz="3600" i="1">
                                  <a:latin typeface="Cambria Math" panose="02040503050406030204" pitchFamily="18" charset="0"/>
                                </a:rPr>
                                <m:t>0</m:t>
                              </m:r>
                            </m:e>
                            <m:e>
                              <m:f>
                                <m:fPr>
                                  <m:ctrlPr>
                                    <a:rPr lang="en-GB" sz="3600" i="1">
                                      <a:latin typeface="Cambria Math" panose="02040503050406030204" pitchFamily="18" charset="0"/>
                                    </a:rPr>
                                  </m:ctrlPr>
                                </m:fPr>
                                <m:num>
                                  <m:r>
                                    <a:rPr lang="en-GB" sz="3600" i="1">
                                      <a:latin typeface="Cambria Math" panose="02040503050406030204" pitchFamily="18" charset="0"/>
                                    </a:rPr>
                                    <m:t>𝑎𝐻</m:t>
                                  </m:r>
                                </m:num>
                                <m:den>
                                  <m:r>
                                    <a:rPr lang="en-GB" sz="3600" i="1">
                                      <a:latin typeface="Cambria Math" panose="02040503050406030204" pitchFamily="18" charset="0"/>
                                    </a:rPr>
                                    <m:t>𝐾</m:t>
                                  </m:r>
                                </m:den>
                              </m:f>
                            </m:e>
                          </m:mr>
                          <m:mr>
                            <m:e>
                              <m:r>
                                <a:rPr lang="en-GB" sz="3600" i="1">
                                  <a:latin typeface="Cambria Math" panose="02040503050406030204" pitchFamily="18" charset="0"/>
                                </a:rPr>
                                <m:t>ⅇ</m:t>
                              </m:r>
                            </m:e>
                            <m:e>
                              <m:r>
                                <a:rPr lang="en-GB" sz="3600" i="1">
                                  <a:latin typeface="Cambria Math" panose="02040503050406030204" pitchFamily="18" charset="0"/>
                                </a:rPr>
                                <m:t>0</m:t>
                              </m:r>
                            </m:e>
                          </m:mr>
                        </m:m>
                      </m:e>
                    </m:d>
                  </m:oMath>
                </a14:m>
                <a:endParaRPr lang="en-GB"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3723235" y="4397696"/>
                <a:ext cx="4610814" cy="1245919"/>
              </a:xfrm>
              <a:prstGeom prst="rect">
                <a:avLst/>
              </a:prstGeom>
              <a:blipFill>
                <a:blip r:embed="rId4"/>
                <a:stretch>
                  <a:fillRect l="-6085"/>
                </a:stretch>
              </a:blipFill>
            </p:spPr>
            <p:txBody>
              <a:bodyPr/>
              <a:lstStyle/>
              <a:p>
                <a:r>
                  <a:rPr lang="en-GB">
                    <a:noFill/>
                  </a:rPr>
                  <a:t> </a:t>
                </a:r>
              </a:p>
            </p:txBody>
          </p:sp>
        </mc:Fallback>
      </mc:AlternateContent>
      <p:sp>
        <p:nvSpPr>
          <p:cNvPr id="3" name="Title 1">
            <a:extLst>
              <a:ext uri="{FF2B5EF4-FFF2-40B4-BE49-F238E27FC236}">
                <a16:creationId xmlns:a16="http://schemas.microsoft.com/office/drawing/2014/main" id="{824C32FE-5F7C-C21F-D9C0-E7947F59164C}"/>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method</a:t>
            </a:r>
          </a:p>
        </p:txBody>
      </p:sp>
    </p:spTree>
    <p:extLst>
      <p:ext uri="{BB962C8B-B14F-4D97-AF65-F5344CB8AC3E}">
        <p14:creationId xmlns:p14="http://schemas.microsoft.com/office/powerpoint/2010/main" val="3547771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59076" y="3265471"/>
            <a:ext cx="720000" cy="720000"/>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3200" b="1" dirty="0"/>
              <a:t>3</a:t>
            </a:r>
          </a:p>
        </p:txBody>
      </p:sp>
      <mc:AlternateContent xmlns:mc="http://schemas.openxmlformats.org/markup-compatibility/2006" xmlns:a14="http://schemas.microsoft.com/office/drawing/2010/main">
        <mc:Choice Requires="a14">
          <p:sp>
            <p:nvSpPr>
              <p:cNvPr id="16" name="TextBox 15"/>
              <p:cNvSpPr txBox="1"/>
              <p:nvPr/>
            </p:nvSpPr>
            <p:spPr>
              <a:xfrm>
                <a:off x="2110148" y="1508199"/>
                <a:ext cx="387292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f>
                        <m:fPr>
                          <m:ctrlPr>
                            <a:rPr lang="en-GB" sz="3600" i="1">
                              <a:latin typeface="Cambria Math" panose="02040503050406030204" pitchFamily="18" charset="0"/>
                            </a:rPr>
                          </m:ctrlPr>
                        </m:fPr>
                        <m:num>
                          <m:r>
                            <m:rPr>
                              <m:nor/>
                            </m:rPr>
                            <a:rPr lang="en-GB" sz="3600">
                              <a:latin typeface="Cambria Math" panose="02040503050406030204" pitchFamily="18" charset="0"/>
                            </a:rPr>
                            <m:t>Transmission</m:t>
                          </m:r>
                        </m:num>
                        <m:den>
                          <m:r>
                            <m:rPr>
                              <m:nor/>
                            </m:rPr>
                            <a:rPr lang="en-GB" sz="3600">
                              <a:latin typeface="Cambria Math" panose="02040503050406030204" pitchFamily="18" charset="0"/>
                            </a:rPr>
                            <m:t>Transition</m:t>
                          </m:r>
                        </m:den>
                      </m:f>
                    </m:oMath>
                  </m:oMathPara>
                </a14:m>
                <a:endParaRPr lang="en-GB"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0148" y="1508199"/>
                <a:ext cx="3872920" cy="103720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81003" y="1498182"/>
                <a:ext cx="2214261" cy="1861663"/>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𝑑𝐼</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𝑎</m:t>
                      </m:r>
                      <m:f>
                        <m:fPr>
                          <m:ctrlPr>
                            <a:rPr lang="en-GB" i="1">
                              <a:latin typeface="Cambria Math" panose="02040503050406030204" pitchFamily="18" charset="0"/>
                            </a:rPr>
                          </m:ctrlPr>
                        </m:fPr>
                        <m:num>
                          <m:r>
                            <a:rPr lang="en-GB" i="1">
                              <a:latin typeface="Cambria Math" panose="02040503050406030204" pitchFamily="18" charset="0"/>
                            </a:rPr>
                            <m:t>𝐵</m:t>
                          </m:r>
                        </m:num>
                        <m:den>
                          <m:r>
                            <a:rPr lang="en-GB" i="1">
                              <a:latin typeface="Cambria Math" panose="02040503050406030204" pitchFamily="18" charset="0"/>
                            </a:rPr>
                            <m:t>𝐾</m:t>
                          </m:r>
                          <m:r>
                            <a:rPr lang="en-GB" i="1">
                              <a:latin typeface="Cambria Math" panose="02040503050406030204" pitchFamily="18" charset="0"/>
                            </a:rPr>
                            <m:t>+</m:t>
                          </m:r>
                          <m:r>
                            <a:rPr lang="en-GB" i="1">
                              <a:latin typeface="Cambria Math" panose="02040503050406030204" pitchFamily="18" charset="0"/>
                            </a:rPr>
                            <m:t>𝐵</m:t>
                          </m:r>
                        </m:den>
                      </m:f>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𝑟𝐼</m:t>
                      </m:r>
                    </m:oMath>
                  </m:oMathPara>
                </a14:m>
                <a:endParaRPr lang="en-GB"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𝑑𝐵</m:t>
                          </m:r>
                        </m:num>
                        <m:den>
                          <m:r>
                            <a:rPr lang="en-GB" i="1">
                              <a:latin typeface="Cambria Math" panose="02040503050406030204" pitchFamily="18" charset="0"/>
                            </a:rPr>
                            <m:t>𝑑𝑡</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𝐵</m:t>
                          </m:r>
                        </m:sub>
                      </m:sSub>
                      <m:r>
                        <a:rPr lang="en-GB" i="1">
                          <a:latin typeface="Cambria Math" panose="02040503050406030204" pitchFamily="18" charset="0"/>
                        </a:rPr>
                        <m:t>𝐵</m:t>
                      </m:r>
                      <m:r>
                        <a:rPr lang="en-GB" i="1">
                          <a:latin typeface="Cambria Math" panose="02040503050406030204" pitchFamily="18" charset="0"/>
                        </a:rPr>
                        <m:t>+</m:t>
                      </m:r>
                      <m:r>
                        <a:rPr lang="en-GB" i="1">
                          <a:latin typeface="Cambria Math" panose="02040503050406030204" pitchFamily="18" charset="0"/>
                        </a:rPr>
                        <m:t>𝑒𝐼</m:t>
                      </m:r>
                    </m:oMath>
                  </m:oMathPara>
                </a14:m>
                <a:endParaRPr lang="en-GB" dirty="0"/>
              </a:p>
              <a:p>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7181003" y="1498182"/>
                <a:ext cx="2214261" cy="1861663"/>
              </a:xfrm>
              <a:prstGeom prst="rect">
                <a:avLst/>
              </a:prstGeom>
              <a:blipFill>
                <a:blip r:embed="rId4"/>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632226" y="3423733"/>
            <a:ext cx="7807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Divide into </a:t>
            </a:r>
            <a:r>
              <a:rPr lang="en-GB" altLang="en-US" sz="2000" b="1" dirty="0">
                <a:solidFill>
                  <a:schemeClr val="accent3">
                    <a:lumMod val="75000"/>
                  </a:schemeClr>
                </a:solidFill>
                <a:latin typeface="Calibri" panose="020F0502020204030204"/>
              </a:rPr>
              <a:t>transmission</a:t>
            </a:r>
            <a:r>
              <a:rPr lang="en-GB" altLang="en-US" sz="2000" dirty="0">
                <a:solidFill>
                  <a:srgbClr val="23166D"/>
                </a:solidFill>
                <a:latin typeface="Calibri" panose="020F0502020204030204"/>
              </a:rPr>
              <a:t> and </a:t>
            </a:r>
            <a:r>
              <a:rPr lang="en-GB" altLang="en-US" sz="2000" b="1" dirty="0">
                <a:solidFill>
                  <a:schemeClr val="accent6">
                    <a:lumMod val="50000"/>
                  </a:schemeClr>
                </a:solidFill>
                <a:latin typeface="Calibri" panose="020F0502020204030204"/>
              </a:rPr>
              <a:t>transition</a:t>
            </a:r>
            <a:r>
              <a:rPr lang="en-GB" altLang="en-US" sz="2000" dirty="0">
                <a:solidFill>
                  <a:srgbClr val="23166D"/>
                </a:solidFill>
                <a:latin typeface="Calibri" panose="020F0502020204030204"/>
              </a:rPr>
              <a:t> terms</a:t>
            </a:r>
          </a:p>
        </p:txBody>
      </p:sp>
      <mc:AlternateContent xmlns:mc="http://schemas.openxmlformats.org/markup-compatibility/2006" xmlns:a14="http://schemas.microsoft.com/office/drawing/2010/main">
        <mc:Choice Requires="a14">
          <p:sp>
            <p:nvSpPr>
              <p:cNvPr id="4" name="TextBox 3"/>
              <p:cNvSpPr txBox="1"/>
              <p:nvPr/>
            </p:nvSpPr>
            <p:spPr>
              <a:xfrm>
                <a:off x="3723235" y="4397696"/>
                <a:ext cx="4674036" cy="1014445"/>
              </a:xfrm>
              <a:prstGeom prst="rect">
                <a:avLst/>
              </a:prstGeom>
              <a:noFill/>
            </p:spPr>
            <p:txBody>
              <a:bodyPr wrap="none" lIns="0" tIns="0" rIns="0" bIns="0" rtlCol="0">
                <a:spAutoFit/>
              </a:bodyPr>
              <a:lstStyle/>
              <a:p>
                <a:r>
                  <a:rPr lang="en-GB" sz="3600" dirty="0"/>
                  <a:t>Transition</a:t>
                </a:r>
                <a14:m>
                  <m:oMath xmlns:m="http://schemas.openxmlformats.org/officeDocument/2006/math">
                    <m:r>
                      <a:rPr lang="en-GB" sz="3600" i="1">
                        <a:latin typeface="Cambria Math" panose="02040503050406030204" pitchFamily="18" charset="0"/>
                      </a:rPr>
                      <m:t>=</m:t>
                    </m:r>
                    <m:d>
                      <m:dPr>
                        <m:ctrlPr>
                          <a:rPr lang="en-GB" sz="3600" i="1">
                            <a:latin typeface="Cambria Math" panose="02040503050406030204" pitchFamily="18" charset="0"/>
                          </a:rPr>
                        </m:ctrlPr>
                      </m:dPr>
                      <m:e>
                        <m:m>
                          <m:mPr>
                            <m:mcs>
                              <m:mc>
                                <m:mcPr>
                                  <m:count m:val="2"/>
                                  <m:mcJc m:val="center"/>
                                </m:mcPr>
                              </m:mc>
                            </m:mcs>
                            <m:ctrlPr>
                              <a:rPr lang="en-GB" sz="3600" i="1">
                                <a:latin typeface="Cambria Math" panose="02040503050406030204" pitchFamily="18" charset="0"/>
                              </a:rPr>
                            </m:ctrlPr>
                          </m:mPr>
                          <m:mr>
                            <m:e>
                              <m:r>
                                <a:rPr lang="en-GB" sz="3600" i="1">
                                  <a:latin typeface="Cambria Math" panose="02040503050406030204" pitchFamily="18" charset="0"/>
                                </a:rPr>
                                <m:t>−</m:t>
                              </m:r>
                              <m:r>
                                <a:rPr lang="en-GB" sz="3600" i="1">
                                  <a:latin typeface="Cambria Math" panose="02040503050406030204" pitchFamily="18" charset="0"/>
                                </a:rPr>
                                <m:t>𝑟</m:t>
                              </m:r>
                            </m:e>
                            <m:e>
                              <m:r>
                                <a:rPr lang="en-GB" sz="3600" i="1">
                                  <a:latin typeface="Cambria Math" panose="02040503050406030204" pitchFamily="18" charset="0"/>
                                </a:rPr>
                                <m:t>0</m:t>
                              </m:r>
                            </m:e>
                          </m:mr>
                          <m:mr>
                            <m:e>
                              <m:r>
                                <a:rPr lang="en-GB" sz="3600" i="1">
                                  <a:latin typeface="Cambria Math" panose="02040503050406030204" pitchFamily="18" charset="0"/>
                                </a:rPr>
                                <m:t>0</m:t>
                              </m:r>
                            </m:e>
                            <m:e>
                              <m:r>
                                <a:rPr lang="en-GB" sz="3600" i="1">
                                  <a:latin typeface="Cambria Math" panose="02040503050406030204" pitchFamily="18" charset="0"/>
                                </a:rPr>
                                <m:t>−</m:t>
                              </m:r>
                              <m:sSub>
                                <m:sSubPr>
                                  <m:ctrlPr>
                                    <a:rPr lang="en-GB" sz="3600" i="1">
                                      <a:latin typeface="Cambria Math" panose="02040503050406030204" pitchFamily="18" charset="0"/>
                                    </a:rPr>
                                  </m:ctrlPr>
                                </m:sSubPr>
                                <m:e>
                                  <m:r>
                                    <a:rPr lang="en-GB" sz="3600" i="1">
                                      <a:latin typeface="Cambria Math" panose="02040503050406030204" pitchFamily="18" charset="0"/>
                                    </a:rPr>
                                    <m:t>𝑛</m:t>
                                  </m:r>
                                </m:e>
                                <m:sub>
                                  <m:r>
                                    <a:rPr lang="en-GB" sz="3600" i="1">
                                      <a:latin typeface="Cambria Math" panose="02040503050406030204" pitchFamily="18" charset="0"/>
                                    </a:rPr>
                                    <m:t>𝐵</m:t>
                                  </m:r>
                                </m:sub>
                              </m:sSub>
                            </m:e>
                          </m:mr>
                        </m:m>
                      </m:e>
                    </m:d>
                  </m:oMath>
                </a14:m>
                <a:endParaRPr lang="en-GB"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3723235" y="4397696"/>
                <a:ext cx="4674036" cy="1014445"/>
              </a:xfrm>
              <a:prstGeom prst="rect">
                <a:avLst/>
              </a:prstGeom>
              <a:blipFill>
                <a:blip r:embed="rId5"/>
                <a:stretch>
                  <a:fillRect l="-5997" b="-4790"/>
                </a:stretch>
              </a:blipFill>
            </p:spPr>
            <p:txBody>
              <a:bodyPr/>
              <a:lstStyle/>
              <a:p>
                <a:r>
                  <a:rPr lang="en-GB">
                    <a:noFill/>
                  </a:rPr>
                  <a:t> </a:t>
                </a:r>
              </a:p>
            </p:txBody>
          </p:sp>
        </mc:Fallback>
      </mc:AlternateContent>
      <p:sp>
        <p:nvSpPr>
          <p:cNvPr id="3" name="Title 1">
            <a:extLst>
              <a:ext uri="{FF2B5EF4-FFF2-40B4-BE49-F238E27FC236}">
                <a16:creationId xmlns:a16="http://schemas.microsoft.com/office/drawing/2014/main" id="{F58C42ED-310B-ADD1-8299-8E761C05FBBE}"/>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method</a:t>
            </a:r>
          </a:p>
        </p:txBody>
      </p:sp>
    </p:spTree>
    <p:extLst>
      <p:ext uri="{BB962C8B-B14F-4D97-AF65-F5344CB8AC3E}">
        <p14:creationId xmlns:p14="http://schemas.microsoft.com/office/powerpoint/2010/main" val="225572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2" name="Group 191"/>
          <p:cNvGrpSpPr/>
          <p:nvPr/>
        </p:nvGrpSpPr>
        <p:grpSpPr>
          <a:xfrm>
            <a:off x="3398304" y="2364191"/>
            <a:ext cx="5395392" cy="2715809"/>
            <a:chOff x="2431674" y="2148291"/>
            <a:chExt cx="4271818" cy="2100012"/>
          </a:xfrm>
        </p:grpSpPr>
        <p:grpSp>
          <p:nvGrpSpPr>
            <p:cNvPr id="190" name="Group 189"/>
            <p:cNvGrpSpPr/>
            <p:nvPr/>
          </p:nvGrpSpPr>
          <p:grpSpPr>
            <a:xfrm>
              <a:off x="3117887" y="3542183"/>
              <a:ext cx="2908226" cy="706120"/>
              <a:chOff x="3117887" y="3542183"/>
              <a:chExt cx="2908226" cy="706120"/>
            </a:xfrm>
          </p:grpSpPr>
          <p:sp>
            <p:nvSpPr>
              <p:cNvPr id="21" name="Oval 20"/>
              <p:cNvSpPr/>
              <p:nvPr/>
            </p:nvSpPr>
            <p:spPr>
              <a:xfrm>
                <a:off x="3117887" y="3542183"/>
                <a:ext cx="2908226" cy="70612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GB">
                  <a:solidFill>
                    <a:srgbClr val="FFFFFF"/>
                  </a:solidFill>
                  <a:latin typeface="Calibri" panose="020F0502020204030204"/>
                </a:endParaRPr>
              </a:p>
            </p:txBody>
          </p:sp>
          <p:grpSp>
            <p:nvGrpSpPr>
              <p:cNvPr id="23" name="Group 2"/>
              <p:cNvGrpSpPr>
                <a:grpSpLocks/>
              </p:cNvGrpSpPr>
              <p:nvPr/>
            </p:nvGrpSpPr>
            <p:grpSpPr bwMode="auto">
              <a:xfrm>
                <a:off x="4024299" y="3625368"/>
                <a:ext cx="539750" cy="539750"/>
                <a:chOff x="96366675" y="106802649"/>
                <a:chExt cx="540000" cy="540000"/>
              </a:xfrm>
              <a:solidFill>
                <a:schemeClr val="tx2"/>
              </a:solidFill>
            </p:grpSpPr>
            <p:sp>
              <p:nvSpPr>
                <p:cNvPr id="24" name="Oval 3"/>
                <p:cNvSpPr>
                  <a:spLocks noChangeArrowheads="1"/>
                </p:cNvSpPr>
                <p:nvPr/>
              </p:nvSpPr>
              <p:spPr bwMode="auto">
                <a:xfrm>
                  <a:off x="96366675" y="106802649"/>
                  <a:ext cx="540000" cy="540000"/>
                </a:xfrm>
                <a:prstGeom prst="ellipse">
                  <a:avLst/>
                </a:prstGeom>
                <a:grpFill/>
                <a:ln>
                  <a:noFill/>
                </a:ln>
                <a:effectLst/>
                <a:extLst>
                  <a:ext uri="{91240B29-F687-4F45-9708-019B960494DF}">
                    <a14:hiddenLine xmlns:a14="http://schemas.microsoft.com/office/drawing/2010/main" w="2540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defTabSz="457200">
                    <a:defRPr/>
                  </a:pPr>
                  <a:endParaRPr lang="en-GB">
                    <a:solidFill>
                      <a:srgbClr val="000000"/>
                    </a:solidFill>
                    <a:latin typeface="Calibri" panose="020F0502020204030204"/>
                  </a:endParaRPr>
                </a:p>
              </p:txBody>
            </p:sp>
            <p:sp>
              <p:nvSpPr>
                <p:cNvPr id="25" name="AutoShape 4"/>
                <p:cNvSpPr>
                  <a:spLocks noChangeArrowheads="1"/>
                </p:cNvSpPr>
                <p:nvPr/>
              </p:nvSpPr>
              <p:spPr bwMode="auto">
                <a:xfrm rot="2171556">
                  <a:off x="96575263" y="106961671"/>
                  <a:ext cx="121920" cy="243840"/>
                </a:xfrm>
                <a:prstGeom prst="roundRect">
                  <a:avLst>
                    <a:gd name="adj" fmla="val 16667"/>
                  </a:avLst>
                </a:prstGeom>
                <a:grpFill/>
                <a:ln w="5715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defTabSz="457200">
                    <a:defRPr/>
                  </a:pPr>
                  <a:endParaRPr lang="en-GB">
                    <a:solidFill>
                      <a:srgbClr val="000000"/>
                    </a:solidFill>
                    <a:latin typeface="Calibri" panose="020F0502020204030204"/>
                  </a:endParaRPr>
                </a:p>
              </p:txBody>
            </p:sp>
            <p:sp>
              <p:nvSpPr>
                <p:cNvPr id="26" name="Freeform 5"/>
                <p:cNvSpPr>
                  <a:spLocks/>
                </p:cNvSpPr>
                <p:nvPr/>
              </p:nvSpPr>
              <p:spPr bwMode="auto">
                <a:xfrm>
                  <a:off x="96441151" y="106856769"/>
                  <a:ext cx="310134" cy="147574"/>
                </a:xfrm>
                <a:custGeom>
                  <a:avLst/>
                  <a:gdLst>
                    <a:gd name="T0" fmla="*/ 275844 w 310134"/>
                    <a:gd name="T1" fmla="*/ 114046 h 147574"/>
                    <a:gd name="T2" fmla="*/ 295656 w 310134"/>
                    <a:gd name="T3" fmla="*/ 42418 h 147574"/>
                    <a:gd name="T4" fmla="*/ 188976 w 310134"/>
                    <a:gd name="T5" fmla="*/ 2794 h 147574"/>
                    <a:gd name="T6" fmla="*/ 88392 w 310134"/>
                    <a:gd name="T7" fmla="*/ 25654 h 147574"/>
                    <a:gd name="T8" fmla="*/ 91440 w 310134"/>
                    <a:gd name="T9" fmla="*/ 86614 h 147574"/>
                    <a:gd name="T10" fmla="*/ 0 w 310134"/>
                    <a:gd name="T11" fmla="*/ 147574 h 147574"/>
                  </a:gdLst>
                  <a:ahLst/>
                  <a:cxnLst>
                    <a:cxn ang="0">
                      <a:pos x="T0" y="T1"/>
                    </a:cxn>
                    <a:cxn ang="0">
                      <a:pos x="T2" y="T3"/>
                    </a:cxn>
                    <a:cxn ang="0">
                      <a:pos x="T4" y="T5"/>
                    </a:cxn>
                    <a:cxn ang="0">
                      <a:pos x="T6" y="T7"/>
                    </a:cxn>
                    <a:cxn ang="0">
                      <a:pos x="T8" y="T9"/>
                    </a:cxn>
                    <a:cxn ang="0">
                      <a:pos x="T10" y="T11"/>
                    </a:cxn>
                  </a:cxnLst>
                  <a:rect l="0" t="0" r="r" b="b"/>
                  <a:pathLst>
                    <a:path w="310134" h="147574">
                      <a:moveTo>
                        <a:pt x="275844" y="114046"/>
                      </a:moveTo>
                      <a:cubicBezTo>
                        <a:pt x="292989" y="87503"/>
                        <a:pt x="310134" y="60960"/>
                        <a:pt x="295656" y="42418"/>
                      </a:cubicBezTo>
                      <a:cubicBezTo>
                        <a:pt x="281178" y="23876"/>
                        <a:pt x="223520" y="5588"/>
                        <a:pt x="188976" y="2794"/>
                      </a:cubicBezTo>
                      <a:cubicBezTo>
                        <a:pt x="154432" y="0"/>
                        <a:pt x="104648" y="11684"/>
                        <a:pt x="88392" y="25654"/>
                      </a:cubicBezTo>
                      <a:cubicBezTo>
                        <a:pt x="72136" y="39624"/>
                        <a:pt x="106172" y="66294"/>
                        <a:pt x="91440" y="86614"/>
                      </a:cubicBezTo>
                      <a:cubicBezTo>
                        <a:pt x="76708" y="106934"/>
                        <a:pt x="38354" y="127254"/>
                        <a:pt x="0" y="147574"/>
                      </a:cubicBezTo>
                    </a:path>
                  </a:pathLst>
                </a:custGeom>
                <a:noFill/>
                <a:ln w="25400" cap="flat"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defTabSz="457200">
                    <a:defRPr/>
                  </a:pPr>
                  <a:endParaRPr lang="en-GB">
                    <a:solidFill>
                      <a:srgbClr val="000000"/>
                    </a:solidFill>
                    <a:latin typeface="Calibri" panose="020F0502020204030204"/>
                  </a:endParaRPr>
                </a:p>
              </p:txBody>
            </p:sp>
            <p:cxnSp>
              <p:nvCxnSpPr>
                <p:cNvPr id="27" name="AutoShape 6"/>
                <p:cNvCxnSpPr>
                  <a:cxnSpLocks noChangeShapeType="1"/>
                </p:cNvCxnSpPr>
                <p:nvPr/>
              </p:nvCxnSpPr>
              <p:spPr bwMode="auto">
                <a:xfrm flipH="1">
                  <a:off x="96671455" y="106894807"/>
                  <a:ext cx="4596" cy="44064"/>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28" name="AutoShape 7"/>
                <p:cNvCxnSpPr>
                  <a:cxnSpLocks noChangeShapeType="1"/>
                </p:cNvCxnSpPr>
                <p:nvPr/>
              </p:nvCxnSpPr>
              <p:spPr bwMode="auto">
                <a:xfrm>
                  <a:off x="96605743" y="106920523"/>
                  <a:ext cx="28956" cy="28956"/>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29" name="AutoShape 8"/>
                <p:cNvCxnSpPr>
                  <a:cxnSpLocks noChangeShapeType="1"/>
                </p:cNvCxnSpPr>
                <p:nvPr/>
              </p:nvCxnSpPr>
              <p:spPr bwMode="auto">
                <a:xfrm>
                  <a:off x="96566119" y="106960147"/>
                  <a:ext cx="45720" cy="3352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30" name="AutoShape 9"/>
                <p:cNvCxnSpPr>
                  <a:cxnSpLocks noChangeShapeType="1"/>
                </p:cNvCxnSpPr>
                <p:nvPr/>
              </p:nvCxnSpPr>
              <p:spPr bwMode="auto">
                <a:xfrm>
                  <a:off x="96535639" y="107008915"/>
                  <a:ext cx="44196" cy="28956"/>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31" name="AutoShape 10"/>
                <p:cNvCxnSpPr>
                  <a:cxnSpLocks noChangeShapeType="1"/>
                </p:cNvCxnSpPr>
                <p:nvPr/>
              </p:nvCxnSpPr>
              <p:spPr bwMode="auto">
                <a:xfrm flipH="1" flipV="1">
                  <a:off x="96499063" y="107057683"/>
                  <a:ext cx="36576" cy="21336"/>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32" name="AutoShape 11"/>
                <p:cNvCxnSpPr>
                  <a:cxnSpLocks noChangeShapeType="1"/>
                </p:cNvCxnSpPr>
                <p:nvPr/>
              </p:nvCxnSpPr>
              <p:spPr bwMode="auto">
                <a:xfrm flipH="1" flipV="1">
                  <a:off x="96470107" y="107104927"/>
                  <a:ext cx="42672" cy="16764"/>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33" name="AutoShape 12"/>
                <p:cNvCxnSpPr>
                  <a:cxnSpLocks noChangeShapeType="1"/>
                </p:cNvCxnSpPr>
                <p:nvPr/>
              </p:nvCxnSpPr>
              <p:spPr bwMode="auto">
                <a:xfrm flipH="1">
                  <a:off x="96464011" y="107146075"/>
                  <a:ext cx="47244" cy="16764"/>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34" name="AutoShape 13"/>
                <p:cNvCxnSpPr>
                  <a:cxnSpLocks noChangeShapeType="1"/>
                </p:cNvCxnSpPr>
                <p:nvPr/>
              </p:nvCxnSpPr>
              <p:spPr bwMode="auto">
                <a:xfrm flipH="1">
                  <a:off x="96494491" y="107168935"/>
                  <a:ext cx="28956" cy="3352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35" name="AutoShape 14"/>
                <p:cNvCxnSpPr>
                  <a:cxnSpLocks noChangeShapeType="1"/>
                </p:cNvCxnSpPr>
                <p:nvPr/>
              </p:nvCxnSpPr>
              <p:spPr bwMode="auto">
                <a:xfrm flipH="1">
                  <a:off x="96526495" y="107196367"/>
                  <a:ext cx="25908" cy="35052"/>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36" name="AutoShape 15"/>
                <p:cNvCxnSpPr>
                  <a:cxnSpLocks noChangeShapeType="1"/>
                </p:cNvCxnSpPr>
                <p:nvPr/>
              </p:nvCxnSpPr>
              <p:spPr bwMode="auto">
                <a:xfrm flipH="1">
                  <a:off x="96564595" y="107220751"/>
                  <a:ext cx="19812" cy="36576"/>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37" name="AutoShape 16"/>
                <p:cNvCxnSpPr>
                  <a:cxnSpLocks noChangeShapeType="1"/>
                </p:cNvCxnSpPr>
                <p:nvPr/>
              </p:nvCxnSpPr>
              <p:spPr bwMode="auto">
                <a:xfrm>
                  <a:off x="96613363" y="107223799"/>
                  <a:ext cx="9144" cy="45720"/>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38" name="AutoShape 17"/>
                <p:cNvCxnSpPr>
                  <a:cxnSpLocks noChangeShapeType="1"/>
                </p:cNvCxnSpPr>
                <p:nvPr/>
              </p:nvCxnSpPr>
              <p:spPr bwMode="auto">
                <a:xfrm>
                  <a:off x="96639271" y="107214655"/>
                  <a:ext cx="28956" cy="24384"/>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39" name="AutoShape 18"/>
                <p:cNvCxnSpPr>
                  <a:cxnSpLocks noChangeShapeType="1"/>
                </p:cNvCxnSpPr>
                <p:nvPr/>
              </p:nvCxnSpPr>
              <p:spPr bwMode="auto">
                <a:xfrm>
                  <a:off x="96663655" y="107185699"/>
                  <a:ext cx="35052" cy="19812"/>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40" name="AutoShape 19"/>
                <p:cNvCxnSpPr>
                  <a:cxnSpLocks noChangeShapeType="1"/>
                </p:cNvCxnSpPr>
                <p:nvPr/>
              </p:nvCxnSpPr>
              <p:spPr bwMode="auto">
                <a:xfrm>
                  <a:off x="96694135" y="107155219"/>
                  <a:ext cx="33528" cy="1828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41" name="AutoShape 20"/>
                <p:cNvCxnSpPr>
                  <a:cxnSpLocks noChangeShapeType="1"/>
                </p:cNvCxnSpPr>
                <p:nvPr/>
              </p:nvCxnSpPr>
              <p:spPr bwMode="auto">
                <a:xfrm>
                  <a:off x="96721567" y="107120167"/>
                  <a:ext cx="30480" cy="16764"/>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42" name="AutoShape 21"/>
                <p:cNvCxnSpPr>
                  <a:cxnSpLocks noChangeShapeType="1"/>
                </p:cNvCxnSpPr>
                <p:nvPr/>
              </p:nvCxnSpPr>
              <p:spPr bwMode="auto">
                <a:xfrm>
                  <a:off x="96735283" y="107080543"/>
                  <a:ext cx="39624" cy="2590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43" name="AutoShape 22"/>
                <p:cNvCxnSpPr>
                  <a:cxnSpLocks noChangeShapeType="1"/>
                </p:cNvCxnSpPr>
                <p:nvPr/>
              </p:nvCxnSpPr>
              <p:spPr bwMode="auto">
                <a:xfrm>
                  <a:off x="96767287" y="107047015"/>
                  <a:ext cx="32004" cy="1828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44" name="AutoShape 23"/>
                <p:cNvCxnSpPr>
                  <a:cxnSpLocks noChangeShapeType="1"/>
                </p:cNvCxnSpPr>
                <p:nvPr/>
              </p:nvCxnSpPr>
              <p:spPr bwMode="auto">
                <a:xfrm flipV="1">
                  <a:off x="96762715" y="107010439"/>
                  <a:ext cx="47244" cy="304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45" name="AutoShape 24"/>
                <p:cNvCxnSpPr>
                  <a:cxnSpLocks noChangeShapeType="1"/>
                </p:cNvCxnSpPr>
                <p:nvPr/>
              </p:nvCxnSpPr>
              <p:spPr bwMode="auto">
                <a:xfrm flipV="1">
                  <a:off x="96752047" y="106967767"/>
                  <a:ext cx="30480" cy="2590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grpSp>
          <p:grpSp>
            <p:nvGrpSpPr>
              <p:cNvPr id="46" name="Group 2"/>
              <p:cNvGrpSpPr>
                <a:grpSpLocks/>
              </p:cNvGrpSpPr>
              <p:nvPr/>
            </p:nvGrpSpPr>
            <p:grpSpPr bwMode="auto">
              <a:xfrm rot="14209588">
                <a:off x="4600516" y="3657631"/>
                <a:ext cx="539750" cy="539750"/>
                <a:chOff x="96366675" y="106802649"/>
                <a:chExt cx="540000" cy="540000"/>
              </a:xfrm>
              <a:solidFill>
                <a:schemeClr val="tx2"/>
              </a:solidFill>
            </p:grpSpPr>
            <p:sp>
              <p:nvSpPr>
                <p:cNvPr id="47" name="Oval 3"/>
                <p:cNvSpPr>
                  <a:spLocks noChangeArrowheads="1"/>
                </p:cNvSpPr>
                <p:nvPr/>
              </p:nvSpPr>
              <p:spPr bwMode="auto">
                <a:xfrm>
                  <a:off x="96366675" y="106802649"/>
                  <a:ext cx="540000" cy="540000"/>
                </a:xfrm>
                <a:prstGeom prst="ellipse">
                  <a:avLst/>
                </a:prstGeom>
                <a:grpFill/>
                <a:ln>
                  <a:noFill/>
                </a:ln>
                <a:effectLst/>
                <a:extLst>
                  <a:ext uri="{91240B29-F687-4F45-9708-019B960494DF}">
                    <a14:hiddenLine xmlns:a14="http://schemas.microsoft.com/office/drawing/2010/main" w="2540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defTabSz="457200">
                    <a:defRPr/>
                  </a:pPr>
                  <a:endParaRPr lang="en-GB">
                    <a:solidFill>
                      <a:srgbClr val="000000"/>
                    </a:solidFill>
                    <a:latin typeface="Calibri" panose="020F0502020204030204"/>
                  </a:endParaRPr>
                </a:p>
              </p:txBody>
            </p:sp>
            <p:sp>
              <p:nvSpPr>
                <p:cNvPr id="48" name="AutoShape 4"/>
                <p:cNvSpPr>
                  <a:spLocks noChangeArrowheads="1"/>
                </p:cNvSpPr>
                <p:nvPr/>
              </p:nvSpPr>
              <p:spPr bwMode="auto">
                <a:xfrm rot="2171556">
                  <a:off x="96575263" y="106961671"/>
                  <a:ext cx="121920" cy="243840"/>
                </a:xfrm>
                <a:prstGeom prst="roundRect">
                  <a:avLst>
                    <a:gd name="adj" fmla="val 16667"/>
                  </a:avLst>
                </a:prstGeom>
                <a:grpFill/>
                <a:ln w="5715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defTabSz="457200">
                    <a:defRPr/>
                  </a:pPr>
                  <a:endParaRPr lang="en-GB">
                    <a:solidFill>
                      <a:srgbClr val="000000"/>
                    </a:solidFill>
                    <a:latin typeface="Calibri" panose="020F0502020204030204"/>
                  </a:endParaRPr>
                </a:p>
              </p:txBody>
            </p:sp>
            <p:sp>
              <p:nvSpPr>
                <p:cNvPr id="49" name="Freeform 5"/>
                <p:cNvSpPr>
                  <a:spLocks/>
                </p:cNvSpPr>
                <p:nvPr/>
              </p:nvSpPr>
              <p:spPr bwMode="auto">
                <a:xfrm>
                  <a:off x="96441151" y="106856769"/>
                  <a:ext cx="310134" cy="147574"/>
                </a:xfrm>
                <a:custGeom>
                  <a:avLst/>
                  <a:gdLst>
                    <a:gd name="T0" fmla="*/ 275844 w 310134"/>
                    <a:gd name="T1" fmla="*/ 114046 h 147574"/>
                    <a:gd name="T2" fmla="*/ 295656 w 310134"/>
                    <a:gd name="T3" fmla="*/ 42418 h 147574"/>
                    <a:gd name="T4" fmla="*/ 188976 w 310134"/>
                    <a:gd name="T5" fmla="*/ 2794 h 147574"/>
                    <a:gd name="T6" fmla="*/ 88392 w 310134"/>
                    <a:gd name="T7" fmla="*/ 25654 h 147574"/>
                    <a:gd name="T8" fmla="*/ 91440 w 310134"/>
                    <a:gd name="T9" fmla="*/ 86614 h 147574"/>
                    <a:gd name="T10" fmla="*/ 0 w 310134"/>
                    <a:gd name="T11" fmla="*/ 147574 h 147574"/>
                  </a:gdLst>
                  <a:ahLst/>
                  <a:cxnLst>
                    <a:cxn ang="0">
                      <a:pos x="T0" y="T1"/>
                    </a:cxn>
                    <a:cxn ang="0">
                      <a:pos x="T2" y="T3"/>
                    </a:cxn>
                    <a:cxn ang="0">
                      <a:pos x="T4" y="T5"/>
                    </a:cxn>
                    <a:cxn ang="0">
                      <a:pos x="T6" y="T7"/>
                    </a:cxn>
                    <a:cxn ang="0">
                      <a:pos x="T8" y="T9"/>
                    </a:cxn>
                    <a:cxn ang="0">
                      <a:pos x="T10" y="T11"/>
                    </a:cxn>
                  </a:cxnLst>
                  <a:rect l="0" t="0" r="r" b="b"/>
                  <a:pathLst>
                    <a:path w="310134" h="147574">
                      <a:moveTo>
                        <a:pt x="275844" y="114046"/>
                      </a:moveTo>
                      <a:cubicBezTo>
                        <a:pt x="292989" y="87503"/>
                        <a:pt x="310134" y="60960"/>
                        <a:pt x="295656" y="42418"/>
                      </a:cubicBezTo>
                      <a:cubicBezTo>
                        <a:pt x="281178" y="23876"/>
                        <a:pt x="223520" y="5588"/>
                        <a:pt x="188976" y="2794"/>
                      </a:cubicBezTo>
                      <a:cubicBezTo>
                        <a:pt x="154432" y="0"/>
                        <a:pt x="104648" y="11684"/>
                        <a:pt x="88392" y="25654"/>
                      </a:cubicBezTo>
                      <a:cubicBezTo>
                        <a:pt x="72136" y="39624"/>
                        <a:pt x="106172" y="66294"/>
                        <a:pt x="91440" y="86614"/>
                      </a:cubicBezTo>
                      <a:cubicBezTo>
                        <a:pt x="76708" y="106934"/>
                        <a:pt x="38354" y="127254"/>
                        <a:pt x="0" y="147574"/>
                      </a:cubicBezTo>
                    </a:path>
                  </a:pathLst>
                </a:custGeom>
                <a:noFill/>
                <a:ln w="25400" cap="flat"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defTabSz="457200">
                    <a:defRPr/>
                  </a:pPr>
                  <a:endParaRPr lang="en-GB">
                    <a:solidFill>
                      <a:srgbClr val="000000"/>
                    </a:solidFill>
                    <a:latin typeface="Calibri" panose="020F0502020204030204"/>
                  </a:endParaRPr>
                </a:p>
              </p:txBody>
            </p:sp>
            <p:cxnSp>
              <p:nvCxnSpPr>
                <p:cNvPr id="50" name="AutoShape 6"/>
                <p:cNvCxnSpPr>
                  <a:cxnSpLocks noChangeShapeType="1"/>
                </p:cNvCxnSpPr>
                <p:nvPr/>
              </p:nvCxnSpPr>
              <p:spPr bwMode="auto">
                <a:xfrm flipH="1">
                  <a:off x="96671455" y="106894807"/>
                  <a:ext cx="4596" cy="44064"/>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51" name="AutoShape 7"/>
                <p:cNvCxnSpPr>
                  <a:cxnSpLocks noChangeShapeType="1"/>
                </p:cNvCxnSpPr>
                <p:nvPr/>
              </p:nvCxnSpPr>
              <p:spPr bwMode="auto">
                <a:xfrm>
                  <a:off x="96605743" y="106920523"/>
                  <a:ext cx="28956" cy="28956"/>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52" name="AutoShape 8"/>
                <p:cNvCxnSpPr>
                  <a:cxnSpLocks noChangeShapeType="1"/>
                </p:cNvCxnSpPr>
                <p:nvPr/>
              </p:nvCxnSpPr>
              <p:spPr bwMode="auto">
                <a:xfrm>
                  <a:off x="96566119" y="106960147"/>
                  <a:ext cx="45720" cy="3352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53" name="AutoShape 9"/>
                <p:cNvCxnSpPr>
                  <a:cxnSpLocks noChangeShapeType="1"/>
                </p:cNvCxnSpPr>
                <p:nvPr/>
              </p:nvCxnSpPr>
              <p:spPr bwMode="auto">
                <a:xfrm>
                  <a:off x="96535639" y="107008915"/>
                  <a:ext cx="44196" cy="28956"/>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54" name="AutoShape 10"/>
                <p:cNvCxnSpPr>
                  <a:cxnSpLocks noChangeShapeType="1"/>
                </p:cNvCxnSpPr>
                <p:nvPr/>
              </p:nvCxnSpPr>
              <p:spPr bwMode="auto">
                <a:xfrm flipH="1" flipV="1">
                  <a:off x="96499063" y="107057683"/>
                  <a:ext cx="36576" cy="21336"/>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55" name="AutoShape 11"/>
                <p:cNvCxnSpPr>
                  <a:cxnSpLocks noChangeShapeType="1"/>
                </p:cNvCxnSpPr>
                <p:nvPr/>
              </p:nvCxnSpPr>
              <p:spPr bwMode="auto">
                <a:xfrm flipH="1" flipV="1">
                  <a:off x="96470107" y="107104927"/>
                  <a:ext cx="42672" cy="16764"/>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56" name="AutoShape 12"/>
                <p:cNvCxnSpPr>
                  <a:cxnSpLocks noChangeShapeType="1"/>
                </p:cNvCxnSpPr>
                <p:nvPr/>
              </p:nvCxnSpPr>
              <p:spPr bwMode="auto">
                <a:xfrm flipH="1">
                  <a:off x="96464011" y="107146075"/>
                  <a:ext cx="47244" cy="16764"/>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57" name="AutoShape 13"/>
                <p:cNvCxnSpPr>
                  <a:cxnSpLocks noChangeShapeType="1"/>
                </p:cNvCxnSpPr>
                <p:nvPr/>
              </p:nvCxnSpPr>
              <p:spPr bwMode="auto">
                <a:xfrm flipH="1">
                  <a:off x="96494491" y="107168935"/>
                  <a:ext cx="28956" cy="3352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58" name="AutoShape 14"/>
                <p:cNvCxnSpPr>
                  <a:cxnSpLocks noChangeShapeType="1"/>
                </p:cNvCxnSpPr>
                <p:nvPr/>
              </p:nvCxnSpPr>
              <p:spPr bwMode="auto">
                <a:xfrm flipH="1">
                  <a:off x="96526495" y="107196367"/>
                  <a:ext cx="25908" cy="35052"/>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59" name="AutoShape 15"/>
                <p:cNvCxnSpPr>
                  <a:cxnSpLocks noChangeShapeType="1"/>
                </p:cNvCxnSpPr>
                <p:nvPr/>
              </p:nvCxnSpPr>
              <p:spPr bwMode="auto">
                <a:xfrm flipH="1">
                  <a:off x="96564595" y="107220751"/>
                  <a:ext cx="19812" cy="36576"/>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60" name="AutoShape 16"/>
                <p:cNvCxnSpPr>
                  <a:cxnSpLocks noChangeShapeType="1"/>
                </p:cNvCxnSpPr>
                <p:nvPr/>
              </p:nvCxnSpPr>
              <p:spPr bwMode="auto">
                <a:xfrm>
                  <a:off x="96613363" y="107223799"/>
                  <a:ext cx="9144" cy="45720"/>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61" name="AutoShape 17"/>
                <p:cNvCxnSpPr>
                  <a:cxnSpLocks noChangeShapeType="1"/>
                </p:cNvCxnSpPr>
                <p:nvPr/>
              </p:nvCxnSpPr>
              <p:spPr bwMode="auto">
                <a:xfrm>
                  <a:off x="96639271" y="107214655"/>
                  <a:ext cx="28956" cy="24384"/>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62" name="AutoShape 18"/>
                <p:cNvCxnSpPr>
                  <a:cxnSpLocks noChangeShapeType="1"/>
                </p:cNvCxnSpPr>
                <p:nvPr/>
              </p:nvCxnSpPr>
              <p:spPr bwMode="auto">
                <a:xfrm>
                  <a:off x="96663655" y="107185699"/>
                  <a:ext cx="35052" cy="19812"/>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63" name="AutoShape 19"/>
                <p:cNvCxnSpPr>
                  <a:cxnSpLocks noChangeShapeType="1"/>
                </p:cNvCxnSpPr>
                <p:nvPr/>
              </p:nvCxnSpPr>
              <p:spPr bwMode="auto">
                <a:xfrm>
                  <a:off x="96694135" y="107155219"/>
                  <a:ext cx="33528" cy="1828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64" name="AutoShape 20"/>
                <p:cNvCxnSpPr>
                  <a:cxnSpLocks noChangeShapeType="1"/>
                </p:cNvCxnSpPr>
                <p:nvPr/>
              </p:nvCxnSpPr>
              <p:spPr bwMode="auto">
                <a:xfrm>
                  <a:off x="96721567" y="107120167"/>
                  <a:ext cx="30480" cy="16764"/>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65" name="AutoShape 21"/>
                <p:cNvCxnSpPr>
                  <a:cxnSpLocks noChangeShapeType="1"/>
                </p:cNvCxnSpPr>
                <p:nvPr/>
              </p:nvCxnSpPr>
              <p:spPr bwMode="auto">
                <a:xfrm>
                  <a:off x="96735283" y="107080543"/>
                  <a:ext cx="39624" cy="2590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66" name="AutoShape 22"/>
                <p:cNvCxnSpPr>
                  <a:cxnSpLocks noChangeShapeType="1"/>
                </p:cNvCxnSpPr>
                <p:nvPr/>
              </p:nvCxnSpPr>
              <p:spPr bwMode="auto">
                <a:xfrm>
                  <a:off x="96767287" y="107047015"/>
                  <a:ext cx="32004" cy="1828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67" name="AutoShape 23"/>
                <p:cNvCxnSpPr>
                  <a:cxnSpLocks noChangeShapeType="1"/>
                </p:cNvCxnSpPr>
                <p:nvPr/>
              </p:nvCxnSpPr>
              <p:spPr bwMode="auto">
                <a:xfrm flipV="1">
                  <a:off x="96762715" y="107010439"/>
                  <a:ext cx="47244" cy="304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68" name="AutoShape 24"/>
                <p:cNvCxnSpPr>
                  <a:cxnSpLocks noChangeShapeType="1"/>
                </p:cNvCxnSpPr>
                <p:nvPr/>
              </p:nvCxnSpPr>
              <p:spPr bwMode="auto">
                <a:xfrm flipV="1">
                  <a:off x="96752047" y="106967767"/>
                  <a:ext cx="30480" cy="2590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grpSp>
          <p:grpSp>
            <p:nvGrpSpPr>
              <p:cNvPr id="69" name="Group 2"/>
              <p:cNvGrpSpPr>
                <a:grpSpLocks/>
              </p:cNvGrpSpPr>
              <p:nvPr/>
            </p:nvGrpSpPr>
            <p:grpSpPr bwMode="auto">
              <a:xfrm rot="5602459">
                <a:off x="3495670" y="3625367"/>
                <a:ext cx="539750" cy="539750"/>
                <a:chOff x="96366675" y="106802649"/>
                <a:chExt cx="540000" cy="540000"/>
              </a:xfrm>
              <a:solidFill>
                <a:schemeClr val="tx2"/>
              </a:solidFill>
            </p:grpSpPr>
            <p:sp>
              <p:nvSpPr>
                <p:cNvPr id="70" name="Oval 3"/>
                <p:cNvSpPr>
                  <a:spLocks noChangeArrowheads="1"/>
                </p:cNvSpPr>
                <p:nvPr/>
              </p:nvSpPr>
              <p:spPr bwMode="auto">
                <a:xfrm>
                  <a:off x="96366675" y="106802649"/>
                  <a:ext cx="540000" cy="540000"/>
                </a:xfrm>
                <a:prstGeom prst="ellipse">
                  <a:avLst/>
                </a:prstGeom>
                <a:grpFill/>
                <a:ln>
                  <a:noFill/>
                </a:ln>
                <a:effectLst/>
                <a:extLst>
                  <a:ext uri="{91240B29-F687-4F45-9708-019B960494DF}">
                    <a14:hiddenLine xmlns:a14="http://schemas.microsoft.com/office/drawing/2010/main" w="2540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defTabSz="457200">
                    <a:defRPr/>
                  </a:pPr>
                  <a:endParaRPr lang="en-GB">
                    <a:solidFill>
                      <a:srgbClr val="000000"/>
                    </a:solidFill>
                    <a:latin typeface="Calibri" panose="020F0502020204030204"/>
                  </a:endParaRPr>
                </a:p>
              </p:txBody>
            </p:sp>
            <p:sp>
              <p:nvSpPr>
                <p:cNvPr id="71" name="AutoShape 4"/>
                <p:cNvSpPr>
                  <a:spLocks noChangeArrowheads="1"/>
                </p:cNvSpPr>
                <p:nvPr/>
              </p:nvSpPr>
              <p:spPr bwMode="auto">
                <a:xfrm rot="2171556">
                  <a:off x="96575263" y="106961671"/>
                  <a:ext cx="121920" cy="243840"/>
                </a:xfrm>
                <a:prstGeom prst="roundRect">
                  <a:avLst>
                    <a:gd name="adj" fmla="val 16667"/>
                  </a:avLst>
                </a:prstGeom>
                <a:grpFill/>
                <a:ln w="5715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defTabSz="457200">
                    <a:defRPr/>
                  </a:pPr>
                  <a:endParaRPr lang="en-GB">
                    <a:solidFill>
                      <a:srgbClr val="000000"/>
                    </a:solidFill>
                    <a:latin typeface="Calibri" panose="020F0502020204030204"/>
                  </a:endParaRPr>
                </a:p>
              </p:txBody>
            </p:sp>
            <p:sp>
              <p:nvSpPr>
                <p:cNvPr id="72" name="Freeform 5"/>
                <p:cNvSpPr>
                  <a:spLocks/>
                </p:cNvSpPr>
                <p:nvPr/>
              </p:nvSpPr>
              <p:spPr bwMode="auto">
                <a:xfrm>
                  <a:off x="96441151" y="106856769"/>
                  <a:ext cx="310134" cy="147574"/>
                </a:xfrm>
                <a:custGeom>
                  <a:avLst/>
                  <a:gdLst>
                    <a:gd name="T0" fmla="*/ 275844 w 310134"/>
                    <a:gd name="T1" fmla="*/ 114046 h 147574"/>
                    <a:gd name="T2" fmla="*/ 295656 w 310134"/>
                    <a:gd name="T3" fmla="*/ 42418 h 147574"/>
                    <a:gd name="T4" fmla="*/ 188976 w 310134"/>
                    <a:gd name="T5" fmla="*/ 2794 h 147574"/>
                    <a:gd name="T6" fmla="*/ 88392 w 310134"/>
                    <a:gd name="T7" fmla="*/ 25654 h 147574"/>
                    <a:gd name="T8" fmla="*/ 91440 w 310134"/>
                    <a:gd name="T9" fmla="*/ 86614 h 147574"/>
                    <a:gd name="T10" fmla="*/ 0 w 310134"/>
                    <a:gd name="T11" fmla="*/ 147574 h 147574"/>
                  </a:gdLst>
                  <a:ahLst/>
                  <a:cxnLst>
                    <a:cxn ang="0">
                      <a:pos x="T0" y="T1"/>
                    </a:cxn>
                    <a:cxn ang="0">
                      <a:pos x="T2" y="T3"/>
                    </a:cxn>
                    <a:cxn ang="0">
                      <a:pos x="T4" y="T5"/>
                    </a:cxn>
                    <a:cxn ang="0">
                      <a:pos x="T6" y="T7"/>
                    </a:cxn>
                    <a:cxn ang="0">
                      <a:pos x="T8" y="T9"/>
                    </a:cxn>
                    <a:cxn ang="0">
                      <a:pos x="T10" y="T11"/>
                    </a:cxn>
                  </a:cxnLst>
                  <a:rect l="0" t="0" r="r" b="b"/>
                  <a:pathLst>
                    <a:path w="310134" h="147574">
                      <a:moveTo>
                        <a:pt x="275844" y="114046"/>
                      </a:moveTo>
                      <a:cubicBezTo>
                        <a:pt x="292989" y="87503"/>
                        <a:pt x="310134" y="60960"/>
                        <a:pt x="295656" y="42418"/>
                      </a:cubicBezTo>
                      <a:cubicBezTo>
                        <a:pt x="281178" y="23876"/>
                        <a:pt x="223520" y="5588"/>
                        <a:pt x="188976" y="2794"/>
                      </a:cubicBezTo>
                      <a:cubicBezTo>
                        <a:pt x="154432" y="0"/>
                        <a:pt x="104648" y="11684"/>
                        <a:pt x="88392" y="25654"/>
                      </a:cubicBezTo>
                      <a:cubicBezTo>
                        <a:pt x="72136" y="39624"/>
                        <a:pt x="106172" y="66294"/>
                        <a:pt x="91440" y="86614"/>
                      </a:cubicBezTo>
                      <a:cubicBezTo>
                        <a:pt x="76708" y="106934"/>
                        <a:pt x="38354" y="127254"/>
                        <a:pt x="0" y="147574"/>
                      </a:cubicBezTo>
                    </a:path>
                  </a:pathLst>
                </a:custGeom>
                <a:noFill/>
                <a:ln w="25400" cap="flat"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defTabSz="457200">
                    <a:defRPr/>
                  </a:pPr>
                  <a:endParaRPr lang="en-GB">
                    <a:solidFill>
                      <a:srgbClr val="000000"/>
                    </a:solidFill>
                    <a:latin typeface="Calibri" panose="020F0502020204030204"/>
                  </a:endParaRPr>
                </a:p>
              </p:txBody>
            </p:sp>
            <p:cxnSp>
              <p:nvCxnSpPr>
                <p:cNvPr id="73" name="AutoShape 6"/>
                <p:cNvCxnSpPr>
                  <a:cxnSpLocks noChangeShapeType="1"/>
                </p:cNvCxnSpPr>
                <p:nvPr/>
              </p:nvCxnSpPr>
              <p:spPr bwMode="auto">
                <a:xfrm flipH="1">
                  <a:off x="96671455" y="106894807"/>
                  <a:ext cx="4596" cy="44064"/>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74" name="AutoShape 7"/>
                <p:cNvCxnSpPr>
                  <a:cxnSpLocks noChangeShapeType="1"/>
                </p:cNvCxnSpPr>
                <p:nvPr/>
              </p:nvCxnSpPr>
              <p:spPr bwMode="auto">
                <a:xfrm>
                  <a:off x="96605743" y="106920523"/>
                  <a:ext cx="28956" cy="28956"/>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75" name="AutoShape 8"/>
                <p:cNvCxnSpPr>
                  <a:cxnSpLocks noChangeShapeType="1"/>
                </p:cNvCxnSpPr>
                <p:nvPr/>
              </p:nvCxnSpPr>
              <p:spPr bwMode="auto">
                <a:xfrm>
                  <a:off x="96566119" y="106960147"/>
                  <a:ext cx="45720" cy="3352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76" name="AutoShape 9"/>
                <p:cNvCxnSpPr>
                  <a:cxnSpLocks noChangeShapeType="1"/>
                </p:cNvCxnSpPr>
                <p:nvPr/>
              </p:nvCxnSpPr>
              <p:spPr bwMode="auto">
                <a:xfrm>
                  <a:off x="96535639" y="107008915"/>
                  <a:ext cx="44196" cy="28956"/>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77" name="AutoShape 10"/>
                <p:cNvCxnSpPr>
                  <a:cxnSpLocks noChangeShapeType="1"/>
                </p:cNvCxnSpPr>
                <p:nvPr/>
              </p:nvCxnSpPr>
              <p:spPr bwMode="auto">
                <a:xfrm flipH="1" flipV="1">
                  <a:off x="96499063" y="107057683"/>
                  <a:ext cx="36576" cy="21336"/>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78" name="AutoShape 11"/>
                <p:cNvCxnSpPr>
                  <a:cxnSpLocks noChangeShapeType="1"/>
                </p:cNvCxnSpPr>
                <p:nvPr/>
              </p:nvCxnSpPr>
              <p:spPr bwMode="auto">
                <a:xfrm flipH="1" flipV="1">
                  <a:off x="96470107" y="107104927"/>
                  <a:ext cx="42672" cy="16764"/>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79" name="AutoShape 12"/>
                <p:cNvCxnSpPr>
                  <a:cxnSpLocks noChangeShapeType="1"/>
                </p:cNvCxnSpPr>
                <p:nvPr/>
              </p:nvCxnSpPr>
              <p:spPr bwMode="auto">
                <a:xfrm flipH="1">
                  <a:off x="96464011" y="107146075"/>
                  <a:ext cx="47244" cy="16764"/>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80" name="AutoShape 13"/>
                <p:cNvCxnSpPr>
                  <a:cxnSpLocks noChangeShapeType="1"/>
                </p:cNvCxnSpPr>
                <p:nvPr/>
              </p:nvCxnSpPr>
              <p:spPr bwMode="auto">
                <a:xfrm flipH="1">
                  <a:off x="96494491" y="107168935"/>
                  <a:ext cx="28956" cy="3352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81" name="AutoShape 14"/>
                <p:cNvCxnSpPr>
                  <a:cxnSpLocks noChangeShapeType="1"/>
                </p:cNvCxnSpPr>
                <p:nvPr/>
              </p:nvCxnSpPr>
              <p:spPr bwMode="auto">
                <a:xfrm flipH="1">
                  <a:off x="96526495" y="107196367"/>
                  <a:ext cx="25908" cy="35052"/>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82" name="AutoShape 15"/>
                <p:cNvCxnSpPr>
                  <a:cxnSpLocks noChangeShapeType="1"/>
                </p:cNvCxnSpPr>
                <p:nvPr/>
              </p:nvCxnSpPr>
              <p:spPr bwMode="auto">
                <a:xfrm flipH="1">
                  <a:off x="96564595" y="107220751"/>
                  <a:ext cx="19812" cy="36576"/>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83" name="AutoShape 16"/>
                <p:cNvCxnSpPr>
                  <a:cxnSpLocks noChangeShapeType="1"/>
                </p:cNvCxnSpPr>
                <p:nvPr/>
              </p:nvCxnSpPr>
              <p:spPr bwMode="auto">
                <a:xfrm>
                  <a:off x="96613363" y="107223799"/>
                  <a:ext cx="9144" cy="45720"/>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84" name="AutoShape 17"/>
                <p:cNvCxnSpPr>
                  <a:cxnSpLocks noChangeShapeType="1"/>
                </p:cNvCxnSpPr>
                <p:nvPr/>
              </p:nvCxnSpPr>
              <p:spPr bwMode="auto">
                <a:xfrm>
                  <a:off x="96639271" y="107214655"/>
                  <a:ext cx="28956" cy="24384"/>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85" name="AutoShape 18"/>
                <p:cNvCxnSpPr>
                  <a:cxnSpLocks noChangeShapeType="1"/>
                </p:cNvCxnSpPr>
                <p:nvPr/>
              </p:nvCxnSpPr>
              <p:spPr bwMode="auto">
                <a:xfrm>
                  <a:off x="96663655" y="107185699"/>
                  <a:ext cx="35052" cy="19812"/>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86" name="AutoShape 19"/>
                <p:cNvCxnSpPr>
                  <a:cxnSpLocks noChangeShapeType="1"/>
                </p:cNvCxnSpPr>
                <p:nvPr/>
              </p:nvCxnSpPr>
              <p:spPr bwMode="auto">
                <a:xfrm>
                  <a:off x="96694135" y="107155219"/>
                  <a:ext cx="33528" cy="1828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87" name="AutoShape 20"/>
                <p:cNvCxnSpPr>
                  <a:cxnSpLocks noChangeShapeType="1"/>
                </p:cNvCxnSpPr>
                <p:nvPr/>
              </p:nvCxnSpPr>
              <p:spPr bwMode="auto">
                <a:xfrm>
                  <a:off x="96721567" y="107120167"/>
                  <a:ext cx="30480" cy="16764"/>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88" name="AutoShape 21"/>
                <p:cNvCxnSpPr>
                  <a:cxnSpLocks noChangeShapeType="1"/>
                </p:cNvCxnSpPr>
                <p:nvPr/>
              </p:nvCxnSpPr>
              <p:spPr bwMode="auto">
                <a:xfrm>
                  <a:off x="96735283" y="107080543"/>
                  <a:ext cx="39624" cy="2590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89" name="AutoShape 22"/>
                <p:cNvCxnSpPr>
                  <a:cxnSpLocks noChangeShapeType="1"/>
                </p:cNvCxnSpPr>
                <p:nvPr/>
              </p:nvCxnSpPr>
              <p:spPr bwMode="auto">
                <a:xfrm>
                  <a:off x="96767287" y="107047015"/>
                  <a:ext cx="32004" cy="1828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90" name="AutoShape 23"/>
                <p:cNvCxnSpPr>
                  <a:cxnSpLocks noChangeShapeType="1"/>
                </p:cNvCxnSpPr>
                <p:nvPr/>
              </p:nvCxnSpPr>
              <p:spPr bwMode="auto">
                <a:xfrm flipV="1">
                  <a:off x="96762715" y="107010439"/>
                  <a:ext cx="47244" cy="304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91" name="AutoShape 24"/>
                <p:cNvCxnSpPr>
                  <a:cxnSpLocks noChangeShapeType="1"/>
                </p:cNvCxnSpPr>
                <p:nvPr/>
              </p:nvCxnSpPr>
              <p:spPr bwMode="auto">
                <a:xfrm flipV="1">
                  <a:off x="96752047" y="106967767"/>
                  <a:ext cx="30480" cy="2590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grpSp>
          <p:grpSp>
            <p:nvGrpSpPr>
              <p:cNvPr id="92" name="Group 2"/>
              <p:cNvGrpSpPr>
                <a:grpSpLocks/>
              </p:cNvGrpSpPr>
              <p:nvPr/>
            </p:nvGrpSpPr>
            <p:grpSpPr bwMode="auto">
              <a:xfrm rot="7643199">
                <a:off x="5171769" y="3641299"/>
                <a:ext cx="539750" cy="539750"/>
                <a:chOff x="96366675" y="106802649"/>
                <a:chExt cx="540000" cy="540000"/>
              </a:xfrm>
              <a:solidFill>
                <a:schemeClr val="tx2"/>
              </a:solidFill>
            </p:grpSpPr>
            <p:sp>
              <p:nvSpPr>
                <p:cNvPr id="93" name="Oval 3"/>
                <p:cNvSpPr>
                  <a:spLocks noChangeArrowheads="1"/>
                </p:cNvSpPr>
                <p:nvPr/>
              </p:nvSpPr>
              <p:spPr bwMode="auto">
                <a:xfrm>
                  <a:off x="96366675" y="106802649"/>
                  <a:ext cx="540000" cy="540000"/>
                </a:xfrm>
                <a:prstGeom prst="ellipse">
                  <a:avLst/>
                </a:prstGeom>
                <a:grpFill/>
                <a:ln>
                  <a:noFill/>
                </a:ln>
                <a:effectLst/>
                <a:extLst>
                  <a:ext uri="{91240B29-F687-4F45-9708-019B960494DF}">
                    <a14:hiddenLine xmlns:a14="http://schemas.microsoft.com/office/drawing/2010/main" w="2540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defTabSz="457200">
                    <a:defRPr/>
                  </a:pPr>
                  <a:endParaRPr lang="en-GB">
                    <a:solidFill>
                      <a:srgbClr val="000000"/>
                    </a:solidFill>
                    <a:latin typeface="Calibri" panose="020F0502020204030204"/>
                  </a:endParaRPr>
                </a:p>
              </p:txBody>
            </p:sp>
            <p:sp>
              <p:nvSpPr>
                <p:cNvPr id="94" name="AutoShape 4"/>
                <p:cNvSpPr>
                  <a:spLocks noChangeArrowheads="1"/>
                </p:cNvSpPr>
                <p:nvPr/>
              </p:nvSpPr>
              <p:spPr bwMode="auto">
                <a:xfrm rot="2171556">
                  <a:off x="96575263" y="106961671"/>
                  <a:ext cx="121920" cy="243840"/>
                </a:xfrm>
                <a:prstGeom prst="roundRect">
                  <a:avLst>
                    <a:gd name="adj" fmla="val 16667"/>
                  </a:avLst>
                </a:prstGeom>
                <a:grpFill/>
                <a:ln w="5715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defTabSz="457200">
                    <a:defRPr/>
                  </a:pPr>
                  <a:endParaRPr lang="en-GB">
                    <a:solidFill>
                      <a:srgbClr val="000000"/>
                    </a:solidFill>
                    <a:latin typeface="Calibri" panose="020F0502020204030204"/>
                  </a:endParaRPr>
                </a:p>
              </p:txBody>
            </p:sp>
            <p:sp>
              <p:nvSpPr>
                <p:cNvPr id="95" name="Freeform 5"/>
                <p:cNvSpPr>
                  <a:spLocks/>
                </p:cNvSpPr>
                <p:nvPr/>
              </p:nvSpPr>
              <p:spPr bwMode="auto">
                <a:xfrm>
                  <a:off x="96441151" y="106856769"/>
                  <a:ext cx="310134" cy="147574"/>
                </a:xfrm>
                <a:custGeom>
                  <a:avLst/>
                  <a:gdLst>
                    <a:gd name="T0" fmla="*/ 275844 w 310134"/>
                    <a:gd name="T1" fmla="*/ 114046 h 147574"/>
                    <a:gd name="T2" fmla="*/ 295656 w 310134"/>
                    <a:gd name="T3" fmla="*/ 42418 h 147574"/>
                    <a:gd name="T4" fmla="*/ 188976 w 310134"/>
                    <a:gd name="T5" fmla="*/ 2794 h 147574"/>
                    <a:gd name="T6" fmla="*/ 88392 w 310134"/>
                    <a:gd name="T7" fmla="*/ 25654 h 147574"/>
                    <a:gd name="T8" fmla="*/ 91440 w 310134"/>
                    <a:gd name="T9" fmla="*/ 86614 h 147574"/>
                    <a:gd name="T10" fmla="*/ 0 w 310134"/>
                    <a:gd name="T11" fmla="*/ 147574 h 147574"/>
                  </a:gdLst>
                  <a:ahLst/>
                  <a:cxnLst>
                    <a:cxn ang="0">
                      <a:pos x="T0" y="T1"/>
                    </a:cxn>
                    <a:cxn ang="0">
                      <a:pos x="T2" y="T3"/>
                    </a:cxn>
                    <a:cxn ang="0">
                      <a:pos x="T4" y="T5"/>
                    </a:cxn>
                    <a:cxn ang="0">
                      <a:pos x="T6" y="T7"/>
                    </a:cxn>
                    <a:cxn ang="0">
                      <a:pos x="T8" y="T9"/>
                    </a:cxn>
                    <a:cxn ang="0">
                      <a:pos x="T10" y="T11"/>
                    </a:cxn>
                  </a:cxnLst>
                  <a:rect l="0" t="0" r="r" b="b"/>
                  <a:pathLst>
                    <a:path w="310134" h="147574">
                      <a:moveTo>
                        <a:pt x="275844" y="114046"/>
                      </a:moveTo>
                      <a:cubicBezTo>
                        <a:pt x="292989" y="87503"/>
                        <a:pt x="310134" y="60960"/>
                        <a:pt x="295656" y="42418"/>
                      </a:cubicBezTo>
                      <a:cubicBezTo>
                        <a:pt x="281178" y="23876"/>
                        <a:pt x="223520" y="5588"/>
                        <a:pt x="188976" y="2794"/>
                      </a:cubicBezTo>
                      <a:cubicBezTo>
                        <a:pt x="154432" y="0"/>
                        <a:pt x="104648" y="11684"/>
                        <a:pt x="88392" y="25654"/>
                      </a:cubicBezTo>
                      <a:cubicBezTo>
                        <a:pt x="72136" y="39624"/>
                        <a:pt x="106172" y="66294"/>
                        <a:pt x="91440" y="86614"/>
                      </a:cubicBezTo>
                      <a:cubicBezTo>
                        <a:pt x="76708" y="106934"/>
                        <a:pt x="38354" y="127254"/>
                        <a:pt x="0" y="147574"/>
                      </a:cubicBezTo>
                    </a:path>
                  </a:pathLst>
                </a:custGeom>
                <a:noFill/>
                <a:ln w="25400" cap="flat"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defTabSz="457200">
                    <a:defRPr/>
                  </a:pPr>
                  <a:endParaRPr lang="en-GB">
                    <a:solidFill>
                      <a:srgbClr val="000000"/>
                    </a:solidFill>
                    <a:latin typeface="Calibri" panose="020F0502020204030204"/>
                  </a:endParaRPr>
                </a:p>
              </p:txBody>
            </p:sp>
            <p:cxnSp>
              <p:nvCxnSpPr>
                <p:cNvPr id="96" name="AutoShape 6"/>
                <p:cNvCxnSpPr>
                  <a:cxnSpLocks noChangeShapeType="1"/>
                </p:cNvCxnSpPr>
                <p:nvPr/>
              </p:nvCxnSpPr>
              <p:spPr bwMode="auto">
                <a:xfrm flipH="1">
                  <a:off x="96671455" y="106894807"/>
                  <a:ext cx="4596" cy="44064"/>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97" name="AutoShape 7"/>
                <p:cNvCxnSpPr>
                  <a:cxnSpLocks noChangeShapeType="1"/>
                </p:cNvCxnSpPr>
                <p:nvPr/>
              </p:nvCxnSpPr>
              <p:spPr bwMode="auto">
                <a:xfrm>
                  <a:off x="96605743" y="106920523"/>
                  <a:ext cx="28956" cy="28956"/>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98" name="AutoShape 8"/>
                <p:cNvCxnSpPr>
                  <a:cxnSpLocks noChangeShapeType="1"/>
                </p:cNvCxnSpPr>
                <p:nvPr/>
              </p:nvCxnSpPr>
              <p:spPr bwMode="auto">
                <a:xfrm>
                  <a:off x="96566119" y="106960147"/>
                  <a:ext cx="45720" cy="3352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99" name="AutoShape 9"/>
                <p:cNvCxnSpPr>
                  <a:cxnSpLocks noChangeShapeType="1"/>
                </p:cNvCxnSpPr>
                <p:nvPr/>
              </p:nvCxnSpPr>
              <p:spPr bwMode="auto">
                <a:xfrm>
                  <a:off x="96535639" y="107008915"/>
                  <a:ext cx="44196" cy="28956"/>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00" name="AutoShape 10"/>
                <p:cNvCxnSpPr>
                  <a:cxnSpLocks noChangeShapeType="1"/>
                </p:cNvCxnSpPr>
                <p:nvPr/>
              </p:nvCxnSpPr>
              <p:spPr bwMode="auto">
                <a:xfrm flipH="1" flipV="1">
                  <a:off x="96499063" y="107057683"/>
                  <a:ext cx="36576" cy="21336"/>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01" name="AutoShape 11"/>
                <p:cNvCxnSpPr>
                  <a:cxnSpLocks noChangeShapeType="1"/>
                </p:cNvCxnSpPr>
                <p:nvPr/>
              </p:nvCxnSpPr>
              <p:spPr bwMode="auto">
                <a:xfrm flipH="1" flipV="1">
                  <a:off x="96470107" y="107104927"/>
                  <a:ext cx="42672" cy="16764"/>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02" name="AutoShape 12"/>
                <p:cNvCxnSpPr>
                  <a:cxnSpLocks noChangeShapeType="1"/>
                </p:cNvCxnSpPr>
                <p:nvPr/>
              </p:nvCxnSpPr>
              <p:spPr bwMode="auto">
                <a:xfrm flipH="1">
                  <a:off x="96464011" y="107146075"/>
                  <a:ext cx="47244" cy="16764"/>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03" name="AutoShape 13"/>
                <p:cNvCxnSpPr>
                  <a:cxnSpLocks noChangeShapeType="1"/>
                </p:cNvCxnSpPr>
                <p:nvPr/>
              </p:nvCxnSpPr>
              <p:spPr bwMode="auto">
                <a:xfrm flipH="1">
                  <a:off x="96494491" y="107168935"/>
                  <a:ext cx="28956" cy="3352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04" name="AutoShape 14"/>
                <p:cNvCxnSpPr>
                  <a:cxnSpLocks noChangeShapeType="1"/>
                </p:cNvCxnSpPr>
                <p:nvPr/>
              </p:nvCxnSpPr>
              <p:spPr bwMode="auto">
                <a:xfrm flipH="1">
                  <a:off x="96526495" y="107196367"/>
                  <a:ext cx="25908" cy="35052"/>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05" name="AutoShape 15"/>
                <p:cNvCxnSpPr>
                  <a:cxnSpLocks noChangeShapeType="1"/>
                </p:cNvCxnSpPr>
                <p:nvPr/>
              </p:nvCxnSpPr>
              <p:spPr bwMode="auto">
                <a:xfrm flipH="1">
                  <a:off x="96564595" y="107220751"/>
                  <a:ext cx="19812" cy="36576"/>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06" name="AutoShape 16"/>
                <p:cNvCxnSpPr>
                  <a:cxnSpLocks noChangeShapeType="1"/>
                </p:cNvCxnSpPr>
                <p:nvPr/>
              </p:nvCxnSpPr>
              <p:spPr bwMode="auto">
                <a:xfrm>
                  <a:off x="96613363" y="107223799"/>
                  <a:ext cx="9144" cy="45720"/>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07" name="AutoShape 17"/>
                <p:cNvCxnSpPr>
                  <a:cxnSpLocks noChangeShapeType="1"/>
                </p:cNvCxnSpPr>
                <p:nvPr/>
              </p:nvCxnSpPr>
              <p:spPr bwMode="auto">
                <a:xfrm>
                  <a:off x="96639271" y="107214655"/>
                  <a:ext cx="28956" cy="24384"/>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08" name="AutoShape 18"/>
                <p:cNvCxnSpPr>
                  <a:cxnSpLocks noChangeShapeType="1"/>
                </p:cNvCxnSpPr>
                <p:nvPr/>
              </p:nvCxnSpPr>
              <p:spPr bwMode="auto">
                <a:xfrm>
                  <a:off x="96663655" y="107185699"/>
                  <a:ext cx="35052" cy="19812"/>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09" name="AutoShape 19"/>
                <p:cNvCxnSpPr>
                  <a:cxnSpLocks noChangeShapeType="1"/>
                </p:cNvCxnSpPr>
                <p:nvPr/>
              </p:nvCxnSpPr>
              <p:spPr bwMode="auto">
                <a:xfrm>
                  <a:off x="96694135" y="107155219"/>
                  <a:ext cx="33528" cy="1828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10" name="AutoShape 20"/>
                <p:cNvCxnSpPr>
                  <a:cxnSpLocks noChangeShapeType="1"/>
                </p:cNvCxnSpPr>
                <p:nvPr/>
              </p:nvCxnSpPr>
              <p:spPr bwMode="auto">
                <a:xfrm>
                  <a:off x="96721567" y="107120167"/>
                  <a:ext cx="30480" cy="16764"/>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11" name="AutoShape 21"/>
                <p:cNvCxnSpPr>
                  <a:cxnSpLocks noChangeShapeType="1"/>
                </p:cNvCxnSpPr>
                <p:nvPr/>
              </p:nvCxnSpPr>
              <p:spPr bwMode="auto">
                <a:xfrm>
                  <a:off x="96735283" y="107080543"/>
                  <a:ext cx="39624" cy="2590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12" name="AutoShape 22"/>
                <p:cNvCxnSpPr>
                  <a:cxnSpLocks noChangeShapeType="1"/>
                </p:cNvCxnSpPr>
                <p:nvPr/>
              </p:nvCxnSpPr>
              <p:spPr bwMode="auto">
                <a:xfrm>
                  <a:off x="96767287" y="107047015"/>
                  <a:ext cx="32004" cy="1828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13" name="AutoShape 23"/>
                <p:cNvCxnSpPr>
                  <a:cxnSpLocks noChangeShapeType="1"/>
                </p:cNvCxnSpPr>
                <p:nvPr/>
              </p:nvCxnSpPr>
              <p:spPr bwMode="auto">
                <a:xfrm flipV="1">
                  <a:off x="96762715" y="107010439"/>
                  <a:ext cx="47244" cy="304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14" name="AutoShape 24"/>
                <p:cNvCxnSpPr>
                  <a:cxnSpLocks noChangeShapeType="1"/>
                </p:cNvCxnSpPr>
                <p:nvPr/>
              </p:nvCxnSpPr>
              <p:spPr bwMode="auto">
                <a:xfrm flipV="1">
                  <a:off x="96752047" y="106967767"/>
                  <a:ext cx="30480" cy="25908"/>
                </a:xfrm>
                <a:prstGeom prst="straightConnector1">
                  <a:avLst/>
                </a:prstGeom>
                <a:grpFill/>
                <a:ln w="25400" algn="ctr">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grpSp>
        </p:grpSp>
        <p:grpSp>
          <p:nvGrpSpPr>
            <p:cNvPr id="134" name="Group 133"/>
            <p:cNvGrpSpPr/>
            <p:nvPr/>
          </p:nvGrpSpPr>
          <p:grpSpPr>
            <a:xfrm>
              <a:off x="4253736" y="2148291"/>
              <a:ext cx="635387" cy="1196340"/>
              <a:chOff x="860006" y="2164852"/>
              <a:chExt cx="635387" cy="1196340"/>
            </a:xfrm>
            <a:solidFill>
              <a:schemeClr val="accent1"/>
            </a:solidFill>
          </p:grpSpPr>
          <p:cxnSp>
            <p:nvCxnSpPr>
              <p:cNvPr id="135" name="Straight Connector 134"/>
              <p:cNvCxnSpPr/>
              <p:nvPr/>
            </p:nvCxnSpPr>
            <p:spPr>
              <a:xfrm flipV="1">
                <a:off x="860006" y="2693791"/>
                <a:ext cx="628859" cy="0"/>
              </a:xfrm>
              <a:prstGeom prst="line">
                <a:avLst/>
              </a:prstGeom>
              <a:grpFill/>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flipV="1">
                <a:off x="943922" y="2778547"/>
                <a:ext cx="474084" cy="0"/>
              </a:xfrm>
              <a:prstGeom prst="line">
                <a:avLst/>
              </a:prstGeom>
              <a:grpFill/>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188656" y="2968600"/>
                <a:ext cx="306737" cy="383836"/>
              </a:xfrm>
              <a:prstGeom prst="line">
                <a:avLst/>
              </a:prstGeom>
              <a:grpFill/>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867699" y="2920772"/>
                <a:ext cx="320957" cy="440420"/>
              </a:xfrm>
              <a:prstGeom prst="line">
                <a:avLst/>
              </a:prstGeom>
              <a:grpFill/>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1007096" y="2164852"/>
                <a:ext cx="363120" cy="379267"/>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GB" dirty="0">
                  <a:solidFill>
                    <a:srgbClr val="FFFFFF"/>
                  </a:solidFill>
                  <a:latin typeface="Calibri" panose="020F0502020204030204"/>
                </a:endParaRPr>
              </a:p>
            </p:txBody>
          </p:sp>
        </p:grpSp>
        <p:grpSp>
          <p:nvGrpSpPr>
            <p:cNvPr id="140" name="Group 139"/>
            <p:cNvGrpSpPr/>
            <p:nvPr/>
          </p:nvGrpSpPr>
          <p:grpSpPr>
            <a:xfrm>
              <a:off x="6068105" y="2163816"/>
              <a:ext cx="635387" cy="1196340"/>
              <a:chOff x="860006" y="2164852"/>
              <a:chExt cx="635387" cy="1196340"/>
            </a:xfrm>
            <a:solidFill>
              <a:schemeClr val="accent4"/>
            </a:solidFill>
          </p:grpSpPr>
          <p:cxnSp>
            <p:nvCxnSpPr>
              <p:cNvPr id="141" name="Straight Connector 140"/>
              <p:cNvCxnSpPr/>
              <p:nvPr/>
            </p:nvCxnSpPr>
            <p:spPr>
              <a:xfrm flipV="1">
                <a:off x="860006" y="2693791"/>
                <a:ext cx="628859" cy="0"/>
              </a:xfrm>
              <a:prstGeom prst="line">
                <a:avLst/>
              </a:prstGeom>
              <a:grpFill/>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5400000" flipV="1">
                <a:off x="943922" y="2778547"/>
                <a:ext cx="474084" cy="0"/>
              </a:xfrm>
              <a:prstGeom prst="line">
                <a:avLst/>
              </a:prstGeom>
              <a:grpFill/>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188656" y="2968600"/>
                <a:ext cx="306737" cy="383836"/>
              </a:xfrm>
              <a:prstGeom prst="line">
                <a:avLst/>
              </a:prstGeom>
              <a:grpFill/>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867699" y="2920772"/>
                <a:ext cx="320957" cy="440420"/>
              </a:xfrm>
              <a:prstGeom prst="line">
                <a:avLst/>
              </a:prstGeom>
              <a:grpFill/>
              <a:ln w="762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1007096" y="2164852"/>
                <a:ext cx="363120" cy="379267"/>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GB" dirty="0">
                  <a:solidFill>
                    <a:srgbClr val="FFFFFF"/>
                  </a:solidFill>
                  <a:latin typeface="Calibri" panose="020F0502020204030204"/>
                </a:endParaRPr>
              </a:p>
            </p:txBody>
          </p:sp>
        </p:grpSp>
        <p:grpSp>
          <p:nvGrpSpPr>
            <p:cNvPr id="133" name="Group 132"/>
            <p:cNvGrpSpPr/>
            <p:nvPr/>
          </p:nvGrpSpPr>
          <p:grpSpPr>
            <a:xfrm>
              <a:off x="2431674" y="2148291"/>
              <a:ext cx="635387" cy="1196340"/>
              <a:chOff x="860006" y="2164852"/>
              <a:chExt cx="635387" cy="1196340"/>
            </a:xfrm>
            <a:solidFill>
              <a:schemeClr val="accent6"/>
            </a:solidFill>
          </p:grpSpPr>
          <p:cxnSp>
            <p:nvCxnSpPr>
              <p:cNvPr id="125" name="Straight Connector 124"/>
              <p:cNvCxnSpPr/>
              <p:nvPr/>
            </p:nvCxnSpPr>
            <p:spPr>
              <a:xfrm flipV="1">
                <a:off x="860006" y="2693791"/>
                <a:ext cx="628859" cy="0"/>
              </a:xfrm>
              <a:prstGeom prst="line">
                <a:avLst/>
              </a:prstGeom>
              <a:grpFill/>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rot="5400000" flipV="1">
                <a:off x="943922" y="2778547"/>
                <a:ext cx="474084" cy="0"/>
              </a:xfrm>
              <a:prstGeom prst="line">
                <a:avLst/>
              </a:prstGeom>
              <a:grpFill/>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188656" y="2968600"/>
                <a:ext cx="306737" cy="383836"/>
              </a:xfrm>
              <a:prstGeom prst="line">
                <a:avLst/>
              </a:prstGeom>
              <a:grpFill/>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867699" y="2920772"/>
                <a:ext cx="320957" cy="440420"/>
              </a:xfrm>
              <a:prstGeom prst="line">
                <a:avLst/>
              </a:prstGeom>
              <a:grpFill/>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1007096" y="2164852"/>
                <a:ext cx="363120" cy="379267"/>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en-GB" dirty="0">
                  <a:solidFill>
                    <a:srgbClr val="FFFFFF"/>
                  </a:solidFill>
                  <a:latin typeface="Calibri" panose="020F0502020204030204"/>
                </a:endParaRPr>
              </a:p>
            </p:txBody>
          </p:sp>
        </p:grpSp>
        <p:grpSp>
          <p:nvGrpSpPr>
            <p:cNvPr id="161" name="Group 160"/>
            <p:cNvGrpSpPr/>
            <p:nvPr/>
          </p:nvGrpSpPr>
          <p:grpSpPr>
            <a:xfrm>
              <a:off x="3124851" y="2661300"/>
              <a:ext cx="1104333" cy="962530"/>
              <a:chOff x="2994409" y="2683062"/>
              <a:chExt cx="1104333" cy="962530"/>
            </a:xfrm>
          </p:grpSpPr>
          <p:cxnSp>
            <p:nvCxnSpPr>
              <p:cNvPr id="149" name="Curved Connector 148"/>
              <p:cNvCxnSpPr>
                <a:stCxn id="21" idx="1"/>
              </p:cNvCxnSpPr>
              <p:nvPr/>
            </p:nvCxnSpPr>
            <p:spPr>
              <a:xfrm rot="5400000" flipH="1" flipV="1">
                <a:off x="3344846" y="2891697"/>
                <a:ext cx="952837" cy="554954"/>
              </a:xfrm>
              <a:prstGeom prst="curvedConnector3">
                <a:avLst>
                  <a:gd name="adj1" fmla="val 99903"/>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Curved Connector 158"/>
              <p:cNvCxnSpPr/>
              <p:nvPr/>
            </p:nvCxnSpPr>
            <p:spPr>
              <a:xfrm rot="16200000" flipV="1">
                <a:off x="2795467" y="2882004"/>
                <a:ext cx="952837" cy="554954"/>
              </a:xfrm>
              <a:prstGeom prst="curvedConnector3">
                <a:avLst>
                  <a:gd name="adj1" fmla="val 99903"/>
                </a:avLst>
              </a:prstGeom>
              <a:ln w="762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63" name="Curved Connector 162"/>
            <p:cNvCxnSpPr>
              <a:endCxn id="21" idx="7"/>
            </p:cNvCxnSpPr>
            <p:nvPr/>
          </p:nvCxnSpPr>
          <p:spPr>
            <a:xfrm>
              <a:off x="4625597" y="2758127"/>
              <a:ext cx="974616" cy="887465"/>
            </a:xfrm>
            <a:prstGeom prst="curvedConnector2">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sp>
          <p:nvSpPr>
            <p:cNvPr id="166" name="Oval 3"/>
            <p:cNvSpPr>
              <a:spLocks noChangeArrowheads="1"/>
            </p:cNvSpPr>
            <p:nvPr/>
          </p:nvSpPr>
          <p:spPr bwMode="auto">
            <a:xfrm rot="14209588">
              <a:off x="5015092" y="2807724"/>
              <a:ext cx="539750" cy="539750"/>
            </a:xfrm>
            <a:prstGeom prst="ellipse">
              <a:avLst/>
            </a:prstGeom>
            <a:noFill/>
            <a:ln w="25400" algn="ctr">
              <a:no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defTabSz="457200">
                <a:defRPr/>
              </a:pPr>
              <a:endParaRPr lang="en-GB">
                <a:solidFill>
                  <a:srgbClr val="000000"/>
                </a:solidFill>
                <a:latin typeface="Calibri" panose="020F0502020204030204"/>
              </a:endParaRPr>
            </a:p>
          </p:txBody>
        </p:sp>
        <p:grpSp>
          <p:nvGrpSpPr>
            <p:cNvPr id="191" name="Group 190"/>
            <p:cNvGrpSpPr/>
            <p:nvPr/>
          </p:nvGrpSpPr>
          <p:grpSpPr>
            <a:xfrm>
              <a:off x="5112311" y="2947320"/>
              <a:ext cx="364147" cy="396836"/>
              <a:chOff x="5112311" y="2947320"/>
              <a:chExt cx="364147" cy="396836"/>
            </a:xfrm>
          </p:grpSpPr>
          <p:sp>
            <p:nvSpPr>
              <p:cNvPr id="167" name="AutoShape 4"/>
              <p:cNvSpPr>
                <a:spLocks noChangeArrowheads="1"/>
              </p:cNvSpPr>
              <p:nvPr/>
            </p:nvSpPr>
            <p:spPr bwMode="auto">
              <a:xfrm rot="16381144">
                <a:off x="5233437" y="2950129"/>
                <a:ext cx="121864" cy="243727"/>
              </a:xfrm>
              <a:prstGeom prst="roundRect">
                <a:avLst>
                  <a:gd name="adj" fmla="val 16667"/>
                </a:avLst>
              </a:prstGeom>
              <a:noFill/>
              <a:ln w="57150" algn="ctr">
                <a:solidFill>
                  <a:schemeClr val="tx2"/>
                </a:solidFill>
                <a:round/>
                <a:headEnd/>
                <a:tailEnd/>
              </a:ln>
              <a:effectLst/>
            </p:spPr>
            <p:txBody>
              <a:bodyPr vert="horz" wrap="square" lIns="36576" tIns="36576" rIns="36576" bIns="36576" numCol="1" anchor="t" anchorCtr="0" compatLnSpc="1">
                <a:prstTxWarp prst="textNoShape">
                  <a:avLst/>
                </a:prstTxWarp>
              </a:bodyPr>
              <a:lstStyle/>
              <a:p>
                <a:pPr defTabSz="457200">
                  <a:defRPr/>
                </a:pPr>
                <a:endParaRPr lang="en-GB">
                  <a:solidFill>
                    <a:srgbClr val="000000"/>
                  </a:solidFill>
                  <a:latin typeface="Calibri" panose="020F0502020204030204"/>
                </a:endParaRPr>
              </a:p>
            </p:txBody>
          </p:sp>
          <p:sp>
            <p:nvSpPr>
              <p:cNvPr id="168" name="Freeform 5"/>
              <p:cNvSpPr>
                <a:spLocks/>
              </p:cNvSpPr>
              <p:nvPr/>
            </p:nvSpPr>
            <p:spPr bwMode="auto">
              <a:xfrm rot="14209588">
                <a:off x="5033219" y="3115408"/>
                <a:ext cx="309990" cy="147506"/>
              </a:xfrm>
              <a:custGeom>
                <a:avLst/>
                <a:gdLst>
                  <a:gd name="T0" fmla="*/ 275844 w 310134"/>
                  <a:gd name="T1" fmla="*/ 114046 h 147574"/>
                  <a:gd name="T2" fmla="*/ 295656 w 310134"/>
                  <a:gd name="T3" fmla="*/ 42418 h 147574"/>
                  <a:gd name="T4" fmla="*/ 188976 w 310134"/>
                  <a:gd name="T5" fmla="*/ 2794 h 147574"/>
                  <a:gd name="T6" fmla="*/ 88392 w 310134"/>
                  <a:gd name="T7" fmla="*/ 25654 h 147574"/>
                  <a:gd name="T8" fmla="*/ 91440 w 310134"/>
                  <a:gd name="T9" fmla="*/ 86614 h 147574"/>
                  <a:gd name="T10" fmla="*/ 0 w 310134"/>
                  <a:gd name="T11" fmla="*/ 147574 h 147574"/>
                </a:gdLst>
                <a:ahLst/>
                <a:cxnLst>
                  <a:cxn ang="0">
                    <a:pos x="T0" y="T1"/>
                  </a:cxn>
                  <a:cxn ang="0">
                    <a:pos x="T2" y="T3"/>
                  </a:cxn>
                  <a:cxn ang="0">
                    <a:pos x="T4" y="T5"/>
                  </a:cxn>
                  <a:cxn ang="0">
                    <a:pos x="T6" y="T7"/>
                  </a:cxn>
                  <a:cxn ang="0">
                    <a:pos x="T8" y="T9"/>
                  </a:cxn>
                  <a:cxn ang="0">
                    <a:pos x="T10" y="T11"/>
                  </a:cxn>
                </a:cxnLst>
                <a:rect l="0" t="0" r="r" b="b"/>
                <a:pathLst>
                  <a:path w="310134" h="147574">
                    <a:moveTo>
                      <a:pt x="275844" y="114046"/>
                    </a:moveTo>
                    <a:cubicBezTo>
                      <a:pt x="292989" y="87503"/>
                      <a:pt x="310134" y="60960"/>
                      <a:pt x="295656" y="42418"/>
                    </a:cubicBezTo>
                    <a:cubicBezTo>
                      <a:pt x="281178" y="23876"/>
                      <a:pt x="223520" y="5588"/>
                      <a:pt x="188976" y="2794"/>
                    </a:cubicBezTo>
                    <a:cubicBezTo>
                      <a:pt x="154432" y="0"/>
                      <a:pt x="104648" y="11684"/>
                      <a:pt x="88392" y="25654"/>
                    </a:cubicBezTo>
                    <a:cubicBezTo>
                      <a:pt x="72136" y="39624"/>
                      <a:pt x="106172" y="66294"/>
                      <a:pt x="91440" y="86614"/>
                    </a:cubicBezTo>
                    <a:cubicBezTo>
                      <a:pt x="76708" y="106934"/>
                      <a:pt x="38354" y="127254"/>
                      <a:pt x="0" y="147574"/>
                    </a:cubicBezTo>
                  </a:path>
                </a:pathLst>
              </a:custGeom>
              <a:noFill/>
              <a:ln w="25400" cap="flat" algn="ctr">
                <a:solidFill>
                  <a:schemeClr val="tx2"/>
                </a:solidFill>
                <a:round/>
                <a:headEnd/>
                <a:tailEnd/>
              </a:ln>
              <a:effectLst/>
            </p:spPr>
            <p:txBody>
              <a:bodyPr vert="horz" wrap="square" lIns="36576" tIns="36576" rIns="36576" bIns="36576" numCol="1" anchor="t" anchorCtr="0" compatLnSpc="1">
                <a:prstTxWarp prst="textNoShape">
                  <a:avLst/>
                </a:prstTxWarp>
              </a:bodyPr>
              <a:lstStyle/>
              <a:p>
                <a:pPr defTabSz="457200">
                  <a:defRPr/>
                </a:pPr>
                <a:endParaRPr lang="en-GB">
                  <a:solidFill>
                    <a:srgbClr val="000000"/>
                  </a:solidFill>
                  <a:latin typeface="Calibri" panose="020F0502020204030204"/>
                </a:endParaRPr>
              </a:p>
            </p:txBody>
          </p:sp>
          <p:cxnSp>
            <p:nvCxnSpPr>
              <p:cNvPr id="169" name="AutoShape 6"/>
              <p:cNvCxnSpPr>
                <a:cxnSpLocks noChangeShapeType="1"/>
              </p:cNvCxnSpPr>
              <p:nvPr/>
            </p:nvCxnSpPr>
            <p:spPr bwMode="auto">
              <a:xfrm rot="14209588" flipH="1">
                <a:off x="5132036" y="3109773"/>
                <a:ext cx="4594" cy="44044"/>
              </a:xfrm>
              <a:prstGeom prst="straightConnector1">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70" name="AutoShape 7"/>
              <p:cNvCxnSpPr>
                <a:cxnSpLocks noChangeShapeType="1"/>
              </p:cNvCxnSpPr>
              <p:nvPr/>
            </p:nvCxnSpPr>
            <p:spPr bwMode="auto">
              <a:xfrm rot="14209588">
                <a:off x="5164334" y="3152177"/>
                <a:ext cx="28943" cy="28943"/>
              </a:xfrm>
              <a:prstGeom prst="straightConnector1">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71" name="AutoShape 8"/>
              <p:cNvCxnSpPr>
                <a:cxnSpLocks noChangeShapeType="1"/>
              </p:cNvCxnSpPr>
              <p:nvPr/>
            </p:nvCxnSpPr>
            <p:spPr bwMode="auto">
              <a:xfrm rot="14209588">
                <a:off x="5208106" y="3153108"/>
                <a:ext cx="45699" cy="33512"/>
              </a:xfrm>
              <a:prstGeom prst="straightConnector1">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72" name="AutoShape 9"/>
              <p:cNvCxnSpPr>
                <a:cxnSpLocks noChangeShapeType="1"/>
              </p:cNvCxnSpPr>
              <p:nvPr/>
            </p:nvCxnSpPr>
            <p:spPr bwMode="auto">
              <a:xfrm rot="14209588">
                <a:off x="5264843" y="3156109"/>
                <a:ext cx="44176" cy="28943"/>
              </a:xfrm>
              <a:prstGeom prst="straightConnector1">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73" name="AutoShape 10"/>
              <p:cNvCxnSpPr>
                <a:cxnSpLocks noChangeShapeType="1"/>
              </p:cNvCxnSpPr>
              <p:nvPr/>
            </p:nvCxnSpPr>
            <p:spPr bwMode="auto">
              <a:xfrm rot="14209588" flipH="1" flipV="1">
                <a:off x="5328353" y="3169117"/>
                <a:ext cx="36559" cy="21326"/>
              </a:xfrm>
              <a:prstGeom prst="straightConnector1">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74" name="AutoShape 11"/>
              <p:cNvCxnSpPr>
                <a:cxnSpLocks noChangeShapeType="1"/>
              </p:cNvCxnSpPr>
              <p:nvPr/>
            </p:nvCxnSpPr>
            <p:spPr bwMode="auto">
              <a:xfrm rot="14209588" flipH="1" flipV="1">
                <a:off x="5377089" y="3168488"/>
                <a:ext cx="42652" cy="16756"/>
              </a:xfrm>
              <a:prstGeom prst="straightConnector1">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75" name="AutoShape 12"/>
              <p:cNvCxnSpPr>
                <a:cxnSpLocks noChangeShapeType="1"/>
              </p:cNvCxnSpPr>
              <p:nvPr/>
            </p:nvCxnSpPr>
            <p:spPr bwMode="auto">
              <a:xfrm rot="14209588" flipH="1">
                <a:off x="5411313" y="3149171"/>
                <a:ext cx="47222" cy="16756"/>
              </a:xfrm>
              <a:prstGeom prst="straightConnector1">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76" name="AutoShape 13"/>
              <p:cNvCxnSpPr>
                <a:cxnSpLocks noChangeShapeType="1"/>
              </p:cNvCxnSpPr>
              <p:nvPr/>
            </p:nvCxnSpPr>
            <p:spPr bwMode="auto">
              <a:xfrm rot="14209588" flipH="1">
                <a:off x="5434922" y="3105856"/>
                <a:ext cx="28943" cy="33512"/>
              </a:xfrm>
              <a:prstGeom prst="straightConnector1">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77" name="AutoShape 14"/>
              <p:cNvCxnSpPr>
                <a:cxnSpLocks noChangeShapeType="1"/>
              </p:cNvCxnSpPr>
              <p:nvPr/>
            </p:nvCxnSpPr>
            <p:spPr bwMode="auto">
              <a:xfrm rot="14209588" flipH="1">
                <a:off x="5443363" y="3064174"/>
                <a:ext cx="25896" cy="35036"/>
              </a:xfrm>
              <a:prstGeom prst="straightConnector1">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78" name="AutoShape 15"/>
              <p:cNvCxnSpPr>
                <a:cxnSpLocks noChangeShapeType="1"/>
              </p:cNvCxnSpPr>
              <p:nvPr/>
            </p:nvCxnSpPr>
            <p:spPr bwMode="auto">
              <a:xfrm rot="14209588" flipH="1">
                <a:off x="5448277" y="3020334"/>
                <a:ext cx="19803" cy="36559"/>
              </a:xfrm>
              <a:prstGeom prst="straightConnector1">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79" name="AutoShape 16"/>
              <p:cNvCxnSpPr>
                <a:cxnSpLocks noChangeShapeType="1"/>
              </p:cNvCxnSpPr>
              <p:nvPr/>
            </p:nvCxnSpPr>
            <p:spPr bwMode="auto">
              <a:xfrm rot="14209588">
                <a:off x="5436228" y="2975258"/>
                <a:ext cx="9140" cy="45699"/>
              </a:xfrm>
              <a:prstGeom prst="straightConnector1">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80" name="AutoShape 17"/>
              <p:cNvCxnSpPr>
                <a:cxnSpLocks noChangeShapeType="1"/>
              </p:cNvCxnSpPr>
              <p:nvPr/>
            </p:nvCxnSpPr>
            <p:spPr bwMode="auto">
              <a:xfrm rot="14209588">
                <a:off x="5390164" y="2966794"/>
                <a:ext cx="28943" cy="24373"/>
              </a:xfrm>
              <a:prstGeom prst="straightConnector1">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81" name="AutoShape 18"/>
              <p:cNvCxnSpPr>
                <a:cxnSpLocks noChangeShapeType="1"/>
              </p:cNvCxnSpPr>
              <p:nvPr/>
            </p:nvCxnSpPr>
            <p:spPr bwMode="auto">
              <a:xfrm rot="14209588">
                <a:off x="5345976" y="2963215"/>
                <a:ext cx="35036" cy="19803"/>
              </a:xfrm>
              <a:prstGeom prst="straightConnector1">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82" name="AutoShape 19"/>
              <p:cNvCxnSpPr>
                <a:cxnSpLocks noChangeShapeType="1"/>
              </p:cNvCxnSpPr>
              <p:nvPr/>
            </p:nvCxnSpPr>
            <p:spPr bwMode="auto">
              <a:xfrm rot="14209588">
                <a:off x="5304347" y="2956201"/>
                <a:ext cx="33512" cy="18280"/>
              </a:xfrm>
              <a:prstGeom prst="straightConnector1">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83" name="AutoShape 20"/>
              <p:cNvCxnSpPr>
                <a:cxnSpLocks noChangeShapeType="1"/>
              </p:cNvCxnSpPr>
              <p:nvPr/>
            </p:nvCxnSpPr>
            <p:spPr bwMode="auto">
              <a:xfrm rot="14209588">
                <a:off x="5261737" y="2954874"/>
                <a:ext cx="30466" cy="16756"/>
              </a:xfrm>
              <a:prstGeom prst="straightConnector1">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84" name="AutoShape 21"/>
              <p:cNvCxnSpPr>
                <a:cxnSpLocks noChangeShapeType="1"/>
              </p:cNvCxnSpPr>
              <p:nvPr/>
            </p:nvCxnSpPr>
            <p:spPr bwMode="auto">
              <a:xfrm rot="14209588">
                <a:off x="5217840" y="2954175"/>
                <a:ext cx="39606" cy="25896"/>
              </a:xfrm>
              <a:prstGeom prst="straightConnector1">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85" name="AutoShape 22"/>
              <p:cNvCxnSpPr>
                <a:cxnSpLocks noChangeShapeType="1"/>
              </p:cNvCxnSpPr>
              <p:nvPr/>
            </p:nvCxnSpPr>
            <p:spPr bwMode="auto">
              <a:xfrm rot="14209588">
                <a:off x="5174990" y="2954816"/>
                <a:ext cx="31989" cy="18280"/>
              </a:xfrm>
              <a:prstGeom prst="straightConnector1">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86" name="AutoShape 23"/>
              <p:cNvCxnSpPr>
                <a:cxnSpLocks noChangeShapeType="1"/>
              </p:cNvCxnSpPr>
              <p:nvPr/>
            </p:nvCxnSpPr>
            <p:spPr bwMode="auto">
              <a:xfrm rot="14209588" flipV="1">
                <a:off x="5128731" y="2984055"/>
                <a:ext cx="47222" cy="3047"/>
              </a:xfrm>
              <a:prstGeom prst="straightConnector1">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87" name="AutoShape 24"/>
              <p:cNvCxnSpPr>
                <a:cxnSpLocks noChangeShapeType="1"/>
              </p:cNvCxnSpPr>
              <p:nvPr/>
            </p:nvCxnSpPr>
            <p:spPr bwMode="auto">
              <a:xfrm rot="14209588" flipV="1">
                <a:off x="5121390" y="3005655"/>
                <a:ext cx="30466" cy="25896"/>
              </a:xfrm>
              <a:prstGeom prst="straightConnector1">
                <a:avLst/>
              </a:prstGeom>
              <a:solidFill>
                <a:schemeClr val="tx2"/>
              </a:solidFill>
              <a:ln w="25400" algn="ctr">
                <a:solidFill>
                  <a:schemeClr val="tx2"/>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cxnSp>
        </p:grpSp>
        <p:cxnSp>
          <p:nvCxnSpPr>
            <p:cNvPr id="189" name="Straight Arrow Connector 188"/>
            <p:cNvCxnSpPr/>
            <p:nvPr/>
          </p:nvCxnSpPr>
          <p:spPr>
            <a:xfrm>
              <a:off x="4948918" y="2692755"/>
              <a:ext cx="1077195" cy="0"/>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0743D56-DDD5-9B28-B616-08F6A49756B8}"/>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Simple model</a:t>
            </a:r>
          </a:p>
        </p:txBody>
      </p:sp>
    </p:spTree>
    <p:extLst>
      <p:ext uri="{BB962C8B-B14F-4D97-AF65-F5344CB8AC3E}">
        <p14:creationId xmlns:p14="http://schemas.microsoft.com/office/powerpoint/2010/main" val="909832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59076" y="3265471"/>
            <a:ext cx="720000" cy="720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3200" b="1" dirty="0"/>
              <a:t>4</a:t>
            </a:r>
          </a:p>
        </p:txBody>
      </p:sp>
      <mc:AlternateContent xmlns:mc="http://schemas.openxmlformats.org/markup-compatibility/2006" xmlns:a14="http://schemas.microsoft.com/office/drawing/2010/main">
        <mc:Choice Requires="a14">
          <p:sp>
            <p:nvSpPr>
              <p:cNvPr id="16" name="TextBox 15"/>
              <p:cNvSpPr txBox="1"/>
              <p:nvPr/>
            </p:nvSpPr>
            <p:spPr>
              <a:xfrm>
                <a:off x="2110148" y="1508199"/>
                <a:ext cx="387292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f>
                        <m:fPr>
                          <m:ctrlPr>
                            <a:rPr lang="en-GB" sz="3600" i="1">
                              <a:latin typeface="Cambria Math" panose="02040503050406030204" pitchFamily="18" charset="0"/>
                            </a:rPr>
                          </m:ctrlPr>
                        </m:fPr>
                        <m:num>
                          <m:r>
                            <m:rPr>
                              <m:nor/>
                            </m:rPr>
                            <a:rPr lang="en-GB" sz="3600">
                              <a:latin typeface="Cambria Math" panose="02040503050406030204" pitchFamily="18" charset="0"/>
                            </a:rPr>
                            <m:t>Transmission</m:t>
                          </m:r>
                        </m:num>
                        <m:den>
                          <m:r>
                            <m:rPr>
                              <m:nor/>
                            </m:rPr>
                            <a:rPr lang="en-GB" sz="3600">
                              <a:latin typeface="Cambria Math" panose="02040503050406030204" pitchFamily="18" charset="0"/>
                            </a:rPr>
                            <m:t>Transition</m:t>
                          </m:r>
                        </m:den>
                      </m:f>
                    </m:oMath>
                  </m:oMathPara>
                </a14:m>
                <a:endParaRPr lang="en-GB"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0148" y="1508199"/>
                <a:ext cx="3872920" cy="1037207"/>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81003" y="1498182"/>
                <a:ext cx="2214261" cy="1861663"/>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𝑑𝐼</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𝑎</m:t>
                      </m:r>
                      <m:f>
                        <m:fPr>
                          <m:ctrlPr>
                            <a:rPr lang="en-GB" i="1">
                              <a:latin typeface="Cambria Math" panose="02040503050406030204" pitchFamily="18" charset="0"/>
                            </a:rPr>
                          </m:ctrlPr>
                        </m:fPr>
                        <m:num>
                          <m:r>
                            <a:rPr lang="en-GB" i="1">
                              <a:latin typeface="Cambria Math" panose="02040503050406030204" pitchFamily="18" charset="0"/>
                            </a:rPr>
                            <m:t>𝐵</m:t>
                          </m:r>
                        </m:num>
                        <m:den>
                          <m:r>
                            <a:rPr lang="en-GB" i="1">
                              <a:latin typeface="Cambria Math" panose="02040503050406030204" pitchFamily="18" charset="0"/>
                            </a:rPr>
                            <m:t>𝐾</m:t>
                          </m:r>
                          <m:r>
                            <a:rPr lang="en-GB" i="1">
                              <a:latin typeface="Cambria Math" panose="02040503050406030204" pitchFamily="18" charset="0"/>
                            </a:rPr>
                            <m:t>+</m:t>
                          </m:r>
                          <m:r>
                            <a:rPr lang="en-GB" i="1">
                              <a:latin typeface="Cambria Math" panose="02040503050406030204" pitchFamily="18" charset="0"/>
                            </a:rPr>
                            <m:t>𝐵</m:t>
                          </m:r>
                        </m:den>
                      </m:f>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𝑟𝐼</m:t>
                      </m:r>
                    </m:oMath>
                  </m:oMathPara>
                </a14:m>
                <a:endParaRPr lang="en-GB"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𝑑𝐵</m:t>
                          </m:r>
                        </m:num>
                        <m:den>
                          <m:r>
                            <a:rPr lang="en-GB" i="1">
                              <a:latin typeface="Cambria Math" panose="02040503050406030204" pitchFamily="18" charset="0"/>
                            </a:rPr>
                            <m:t>𝑑𝑡</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𝐵</m:t>
                          </m:r>
                        </m:sub>
                      </m:sSub>
                      <m:r>
                        <a:rPr lang="en-GB" i="1">
                          <a:latin typeface="Cambria Math" panose="02040503050406030204" pitchFamily="18" charset="0"/>
                        </a:rPr>
                        <m:t>𝐵</m:t>
                      </m:r>
                      <m:r>
                        <a:rPr lang="en-GB" i="1">
                          <a:latin typeface="Cambria Math" panose="02040503050406030204" pitchFamily="18" charset="0"/>
                        </a:rPr>
                        <m:t>+</m:t>
                      </m:r>
                      <m:r>
                        <a:rPr lang="en-GB" i="1">
                          <a:latin typeface="Cambria Math" panose="02040503050406030204" pitchFamily="18" charset="0"/>
                        </a:rPr>
                        <m:t>𝑒𝐼</m:t>
                      </m:r>
                    </m:oMath>
                  </m:oMathPara>
                </a14:m>
                <a:endParaRPr lang="en-GB" dirty="0"/>
              </a:p>
              <a:p>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7181003" y="1498182"/>
                <a:ext cx="2214261" cy="1861663"/>
              </a:xfrm>
              <a:prstGeom prst="rect">
                <a:avLst/>
              </a:prstGeom>
              <a:blipFill>
                <a:blip r:embed="rId3"/>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632226" y="3423733"/>
            <a:ext cx="7807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The Next Generation Matrix</a:t>
            </a:r>
          </a:p>
        </p:txBody>
      </p:sp>
      <mc:AlternateContent xmlns:mc="http://schemas.openxmlformats.org/markup-compatibility/2006" xmlns:a14="http://schemas.microsoft.com/office/drawing/2010/main">
        <mc:Choice Requires="a14">
          <p:sp>
            <p:nvSpPr>
              <p:cNvPr id="3" name="TextBox 2"/>
              <p:cNvSpPr txBox="1"/>
              <p:nvPr/>
            </p:nvSpPr>
            <p:spPr>
              <a:xfrm>
                <a:off x="4708473" y="4597504"/>
                <a:ext cx="277505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𝑁𝐺𝑀</m:t>
                      </m:r>
                      <m:r>
                        <a:rPr lang="en-GB" sz="3200" i="1">
                          <a:latin typeface="Cambria Math" panose="02040503050406030204" pitchFamily="18" charset="0"/>
                        </a:rPr>
                        <m:t>=−</m:t>
                      </m:r>
                      <m:r>
                        <a:rPr lang="en-GB" sz="3200" i="1">
                          <a:latin typeface="Cambria Math" panose="02040503050406030204" pitchFamily="18" charset="0"/>
                        </a:rPr>
                        <m:t>𝑇</m:t>
                      </m:r>
                      <m:sSup>
                        <m:sSupPr>
                          <m:ctrlPr>
                            <a:rPr lang="en-GB" sz="3200" i="1">
                              <a:latin typeface="Cambria Math" panose="02040503050406030204" pitchFamily="18" charset="0"/>
                            </a:rPr>
                          </m:ctrlPr>
                        </m:sSupPr>
                        <m:e>
                          <m:r>
                            <a:rPr lang="en-GB" sz="3200" i="1">
                              <a:latin typeface="Cambria Math" panose="02040503050406030204" pitchFamily="18" charset="0"/>
                            </a:rPr>
                            <m:t>𝛴</m:t>
                          </m:r>
                        </m:e>
                        <m:sup>
                          <m:r>
                            <a:rPr lang="en-GB" sz="3200" i="1">
                              <a:latin typeface="Cambria Math" panose="02040503050406030204" pitchFamily="18" charset="0"/>
                            </a:rPr>
                            <m:t>−1</m:t>
                          </m:r>
                        </m:sup>
                      </m:sSup>
                    </m:oMath>
                  </m:oMathPara>
                </a14:m>
                <a:endParaRPr lang="en-GB"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4708473" y="4597504"/>
                <a:ext cx="2775055" cy="492443"/>
              </a:xfrm>
              <a:prstGeom prst="rect">
                <a:avLst/>
              </a:prstGeom>
              <a:blipFill>
                <a:blip r:embed="rId4"/>
                <a:stretch>
                  <a:fillRect/>
                </a:stretch>
              </a:blipFill>
            </p:spPr>
            <p:txBody>
              <a:bodyPr/>
              <a:lstStyle/>
              <a:p>
                <a:r>
                  <a:rPr lang="en-GB">
                    <a:noFill/>
                  </a:rPr>
                  <a:t> </a:t>
                </a:r>
              </a:p>
            </p:txBody>
          </p:sp>
        </mc:Fallback>
      </mc:AlternateContent>
      <p:sp>
        <p:nvSpPr>
          <p:cNvPr id="4" name="Title 1">
            <a:extLst>
              <a:ext uri="{FF2B5EF4-FFF2-40B4-BE49-F238E27FC236}">
                <a16:creationId xmlns:a16="http://schemas.microsoft.com/office/drawing/2014/main" id="{67A777BA-AFE1-A194-4CFF-588525B0E3ED}"/>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method</a:t>
            </a:r>
          </a:p>
        </p:txBody>
      </p:sp>
    </p:spTree>
    <p:extLst>
      <p:ext uri="{BB962C8B-B14F-4D97-AF65-F5344CB8AC3E}">
        <p14:creationId xmlns:p14="http://schemas.microsoft.com/office/powerpoint/2010/main" val="2074262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59076" y="3265471"/>
            <a:ext cx="720000" cy="720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3200" b="1" dirty="0"/>
              <a:t>4</a:t>
            </a:r>
          </a:p>
        </p:txBody>
      </p:sp>
      <mc:AlternateContent xmlns:mc="http://schemas.openxmlformats.org/markup-compatibility/2006" xmlns:a14="http://schemas.microsoft.com/office/drawing/2010/main">
        <mc:Choice Requires="a14">
          <p:sp>
            <p:nvSpPr>
              <p:cNvPr id="16" name="TextBox 15"/>
              <p:cNvSpPr txBox="1"/>
              <p:nvPr/>
            </p:nvSpPr>
            <p:spPr>
              <a:xfrm>
                <a:off x="2110148" y="1508199"/>
                <a:ext cx="387292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f>
                        <m:fPr>
                          <m:ctrlPr>
                            <a:rPr lang="en-GB" sz="3600" i="1">
                              <a:latin typeface="Cambria Math" panose="02040503050406030204" pitchFamily="18" charset="0"/>
                            </a:rPr>
                          </m:ctrlPr>
                        </m:fPr>
                        <m:num>
                          <m:r>
                            <m:rPr>
                              <m:nor/>
                            </m:rPr>
                            <a:rPr lang="en-GB" sz="3600">
                              <a:latin typeface="Cambria Math" panose="02040503050406030204" pitchFamily="18" charset="0"/>
                            </a:rPr>
                            <m:t>Transmission</m:t>
                          </m:r>
                        </m:num>
                        <m:den>
                          <m:r>
                            <m:rPr>
                              <m:nor/>
                            </m:rPr>
                            <a:rPr lang="en-GB" sz="3600">
                              <a:latin typeface="Cambria Math" panose="02040503050406030204" pitchFamily="18" charset="0"/>
                            </a:rPr>
                            <m:t>Transition</m:t>
                          </m:r>
                        </m:den>
                      </m:f>
                    </m:oMath>
                  </m:oMathPara>
                </a14:m>
                <a:endParaRPr lang="en-GB"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0148" y="1508199"/>
                <a:ext cx="3872920" cy="1037207"/>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81003" y="1498182"/>
                <a:ext cx="2214261" cy="1861663"/>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𝑑𝐼</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𝑎</m:t>
                      </m:r>
                      <m:f>
                        <m:fPr>
                          <m:ctrlPr>
                            <a:rPr lang="en-GB" i="1">
                              <a:latin typeface="Cambria Math" panose="02040503050406030204" pitchFamily="18" charset="0"/>
                            </a:rPr>
                          </m:ctrlPr>
                        </m:fPr>
                        <m:num>
                          <m:r>
                            <a:rPr lang="en-GB" i="1">
                              <a:latin typeface="Cambria Math" panose="02040503050406030204" pitchFamily="18" charset="0"/>
                            </a:rPr>
                            <m:t>𝐵</m:t>
                          </m:r>
                        </m:num>
                        <m:den>
                          <m:r>
                            <a:rPr lang="en-GB" i="1">
                              <a:latin typeface="Cambria Math" panose="02040503050406030204" pitchFamily="18" charset="0"/>
                            </a:rPr>
                            <m:t>𝐾</m:t>
                          </m:r>
                          <m:r>
                            <a:rPr lang="en-GB" i="1">
                              <a:latin typeface="Cambria Math" panose="02040503050406030204" pitchFamily="18" charset="0"/>
                            </a:rPr>
                            <m:t>+</m:t>
                          </m:r>
                          <m:r>
                            <a:rPr lang="en-GB" i="1">
                              <a:latin typeface="Cambria Math" panose="02040503050406030204" pitchFamily="18" charset="0"/>
                            </a:rPr>
                            <m:t>𝐵</m:t>
                          </m:r>
                        </m:den>
                      </m:f>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𝑟𝐼</m:t>
                      </m:r>
                    </m:oMath>
                  </m:oMathPara>
                </a14:m>
                <a:endParaRPr lang="en-GB"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𝑑𝐵</m:t>
                          </m:r>
                        </m:num>
                        <m:den>
                          <m:r>
                            <a:rPr lang="en-GB" i="1">
                              <a:latin typeface="Cambria Math" panose="02040503050406030204" pitchFamily="18" charset="0"/>
                            </a:rPr>
                            <m:t>𝑑𝑡</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𝐵</m:t>
                          </m:r>
                        </m:sub>
                      </m:sSub>
                      <m:r>
                        <a:rPr lang="en-GB" i="1">
                          <a:latin typeface="Cambria Math" panose="02040503050406030204" pitchFamily="18" charset="0"/>
                        </a:rPr>
                        <m:t>𝐵</m:t>
                      </m:r>
                      <m:r>
                        <a:rPr lang="en-GB" i="1">
                          <a:latin typeface="Cambria Math" panose="02040503050406030204" pitchFamily="18" charset="0"/>
                        </a:rPr>
                        <m:t>+</m:t>
                      </m:r>
                      <m:r>
                        <a:rPr lang="en-GB" i="1">
                          <a:latin typeface="Cambria Math" panose="02040503050406030204" pitchFamily="18" charset="0"/>
                        </a:rPr>
                        <m:t>𝑒𝐼</m:t>
                      </m:r>
                    </m:oMath>
                  </m:oMathPara>
                </a14:m>
                <a:endParaRPr lang="en-GB" dirty="0"/>
              </a:p>
              <a:p>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7181003" y="1498182"/>
                <a:ext cx="2214261" cy="1861663"/>
              </a:xfrm>
              <a:prstGeom prst="rect">
                <a:avLst/>
              </a:prstGeom>
              <a:blipFill>
                <a:blip r:embed="rId3"/>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632226" y="3423733"/>
            <a:ext cx="7807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The Next Generation Matrix</a:t>
            </a:r>
          </a:p>
        </p:txBody>
      </p:sp>
      <mc:AlternateContent xmlns:mc="http://schemas.openxmlformats.org/markup-compatibility/2006" xmlns:a14="http://schemas.microsoft.com/office/drawing/2010/main">
        <mc:Choice Requires="a14">
          <p:sp>
            <p:nvSpPr>
              <p:cNvPr id="3" name="TextBox 2"/>
              <p:cNvSpPr txBox="1"/>
              <p:nvPr/>
            </p:nvSpPr>
            <p:spPr>
              <a:xfrm>
                <a:off x="4708473" y="4597504"/>
                <a:ext cx="277505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𝑁𝐺𝑀</m:t>
                      </m:r>
                      <m:r>
                        <a:rPr lang="en-GB" sz="3200" i="1">
                          <a:latin typeface="Cambria Math" panose="02040503050406030204" pitchFamily="18" charset="0"/>
                        </a:rPr>
                        <m:t>=−</m:t>
                      </m:r>
                      <m:r>
                        <a:rPr lang="en-GB" sz="3200" i="1">
                          <a:latin typeface="Cambria Math" panose="02040503050406030204" pitchFamily="18" charset="0"/>
                        </a:rPr>
                        <m:t>𝑇</m:t>
                      </m:r>
                      <m:sSup>
                        <m:sSupPr>
                          <m:ctrlPr>
                            <a:rPr lang="en-GB" sz="3200" i="1">
                              <a:latin typeface="Cambria Math" panose="02040503050406030204" pitchFamily="18" charset="0"/>
                            </a:rPr>
                          </m:ctrlPr>
                        </m:sSupPr>
                        <m:e>
                          <m:r>
                            <a:rPr lang="en-GB" sz="3200" i="1">
                              <a:latin typeface="Cambria Math" panose="02040503050406030204" pitchFamily="18" charset="0"/>
                            </a:rPr>
                            <m:t>𝛴</m:t>
                          </m:r>
                        </m:e>
                        <m:sup>
                          <m:r>
                            <a:rPr lang="en-GB" sz="3200" i="1">
                              <a:latin typeface="Cambria Math" panose="02040503050406030204" pitchFamily="18" charset="0"/>
                            </a:rPr>
                            <m:t>−1</m:t>
                          </m:r>
                        </m:sup>
                      </m:sSup>
                    </m:oMath>
                  </m:oMathPara>
                </a14:m>
                <a:endParaRPr lang="en-GB"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4708473" y="4597504"/>
                <a:ext cx="2775055" cy="492443"/>
              </a:xfrm>
              <a:prstGeom prst="rect">
                <a:avLst/>
              </a:prstGeom>
              <a:blipFill>
                <a:blip r:embed="rId4"/>
                <a:stretch>
                  <a:fillRect/>
                </a:stretch>
              </a:blipFill>
            </p:spPr>
            <p:txBody>
              <a:bodyPr/>
              <a:lstStyle/>
              <a:p>
                <a:r>
                  <a:rPr lang="en-GB">
                    <a:noFill/>
                  </a:rPr>
                  <a:t> </a:t>
                </a:r>
              </a:p>
            </p:txBody>
          </p:sp>
        </mc:Fallback>
      </mc:AlternateContent>
      <p:sp>
        <p:nvSpPr>
          <p:cNvPr id="4" name="Oval 3"/>
          <p:cNvSpPr/>
          <p:nvPr/>
        </p:nvSpPr>
        <p:spPr>
          <a:xfrm>
            <a:off x="6491655" y="4597504"/>
            <a:ext cx="272561" cy="492443"/>
          </a:xfrm>
          <a:prstGeom prst="ellipse">
            <a:avLst/>
          </a:prstGeom>
          <a:solidFill>
            <a:srgbClr val="8842C2">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a:spLocks noChangeArrowheads="1"/>
          </p:cNvSpPr>
          <p:nvPr/>
        </p:nvSpPr>
        <p:spPr bwMode="auto">
          <a:xfrm>
            <a:off x="3579940" y="5492429"/>
            <a:ext cx="15928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b="1" dirty="0">
                <a:solidFill>
                  <a:schemeClr val="accent1"/>
                </a:solidFill>
                <a:latin typeface="Calibri" panose="020F0502020204030204"/>
              </a:rPr>
              <a:t>Transmission</a:t>
            </a:r>
          </a:p>
        </p:txBody>
      </p:sp>
      <p:cxnSp>
        <p:nvCxnSpPr>
          <p:cNvPr id="8" name="Curved Connector 7"/>
          <p:cNvCxnSpPr>
            <a:stCxn id="10" idx="0"/>
            <a:endCxn id="4" idx="4"/>
          </p:cNvCxnSpPr>
          <p:nvPr/>
        </p:nvCxnSpPr>
        <p:spPr>
          <a:xfrm rot="5400000" flipH="1" flipV="1">
            <a:off x="5300914" y="4165409"/>
            <a:ext cx="402483" cy="2251561"/>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a:spLocks noChangeArrowheads="1"/>
          </p:cNvSpPr>
          <p:nvPr/>
        </p:nvSpPr>
        <p:spPr bwMode="auto">
          <a:xfrm>
            <a:off x="8288133" y="5492429"/>
            <a:ext cx="15928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b="1" dirty="0">
                <a:solidFill>
                  <a:schemeClr val="tx2"/>
                </a:solidFill>
                <a:latin typeface="Calibri" panose="020F0502020204030204"/>
              </a:rPr>
              <a:t>Transition</a:t>
            </a:r>
          </a:p>
        </p:txBody>
      </p:sp>
      <p:sp>
        <p:nvSpPr>
          <p:cNvPr id="15" name="Oval 14"/>
          <p:cNvSpPr/>
          <p:nvPr/>
        </p:nvSpPr>
        <p:spPr>
          <a:xfrm>
            <a:off x="6764216" y="4597504"/>
            <a:ext cx="272561" cy="492443"/>
          </a:xfrm>
          <a:prstGeom prst="ellipse">
            <a:avLst/>
          </a:prstGeom>
          <a:solidFill>
            <a:schemeClr val="tx2">
              <a:alpha val="30196"/>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Curved Connector 17"/>
          <p:cNvCxnSpPr>
            <a:stCxn id="14" idx="0"/>
            <a:endCxn id="15" idx="4"/>
          </p:cNvCxnSpPr>
          <p:nvPr/>
        </p:nvCxnSpPr>
        <p:spPr>
          <a:xfrm rot="16200000" flipV="1">
            <a:off x="7791292" y="4199153"/>
            <a:ext cx="402483" cy="2184071"/>
          </a:xfrm>
          <a:prstGeom prst="curvedConnector3">
            <a:avLst>
              <a:gd name="adj1" fmla="val 50000"/>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9B47CA40-61BE-F82C-8612-0350FE4806C0}"/>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method</a:t>
            </a:r>
          </a:p>
        </p:txBody>
      </p:sp>
    </p:spTree>
    <p:extLst>
      <p:ext uri="{BB962C8B-B14F-4D97-AF65-F5344CB8AC3E}">
        <p14:creationId xmlns:p14="http://schemas.microsoft.com/office/powerpoint/2010/main" val="882436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59076" y="3265471"/>
            <a:ext cx="720000" cy="720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3200" b="1" dirty="0"/>
              <a:t>4</a:t>
            </a:r>
          </a:p>
        </p:txBody>
      </p:sp>
      <mc:AlternateContent xmlns:mc="http://schemas.openxmlformats.org/markup-compatibility/2006" xmlns:a14="http://schemas.microsoft.com/office/drawing/2010/main">
        <mc:Choice Requires="a14">
          <p:sp>
            <p:nvSpPr>
              <p:cNvPr id="16" name="TextBox 15"/>
              <p:cNvSpPr txBox="1"/>
              <p:nvPr/>
            </p:nvSpPr>
            <p:spPr>
              <a:xfrm>
                <a:off x="2110148" y="1508199"/>
                <a:ext cx="387292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f>
                        <m:fPr>
                          <m:ctrlPr>
                            <a:rPr lang="en-GB" sz="3600" i="1">
                              <a:latin typeface="Cambria Math" panose="02040503050406030204" pitchFamily="18" charset="0"/>
                            </a:rPr>
                          </m:ctrlPr>
                        </m:fPr>
                        <m:num>
                          <m:r>
                            <m:rPr>
                              <m:nor/>
                            </m:rPr>
                            <a:rPr lang="en-GB" sz="3600">
                              <a:latin typeface="Cambria Math" panose="02040503050406030204" pitchFamily="18" charset="0"/>
                            </a:rPr>
                            <m:t>Transmission</m:t>
                          </m:r>
                        </m:num>
                        <m:den>
                          <m:r>
                            <m:rPr>
                              <m:nor/>
                            </m:rPr>
                            <a:rPr lang="en-GB" sz="3600">
                              <a:latin typeface="Cambria Math" panose="02040503050406030204" pitchFamily="18" charset="0"/>
                            </a:rPr>
                            <m:t>Transition</m:t>
                          </m:r>
                        </m:den>
                      </m:f>
                    </m:oMath>
                  </m:oMathPara>
                </a14:m>
                <a:endParaRPr lang="en-GB"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0148" y="1508199"/>
                <a:ext cx="3872920" cy="1037207"/>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81003" y="1498182"/>
                <a:ext cx="2214261" cy="1861663"/>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𝑑𝐼</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𝑎</m:t>
                      </m:r>
                      <m:f>
                        <m:fPr>
                          <m:ctrlPr>
                            <a:rPr lang="en-GB" i="1">
                              <a:latin typeface="Cambria Math" panose="02040503050406030204" pitchFamily="18" charset="0"/>
                            </a:rPr>
                          </m:ctrlPr>
                        </m:fPr>
                        <m:num>
                          <m:r>
                            <a:rPr lang="en-GB" i="1">
                              <a:latin typeface="Cambria Math" panose="02040503050406030204" pitchFamily="18" charset="0"/>
                            </a:rPr>
                            <m:t>𝐵</m:t>
                          </m:r>
                        </m:num>
                        <m:den>
                          <m:r>
                            <a:rPr lang="en-GB" i="1">
                              <a:latin typeface="Cambria Math" panose="02040503050406030204" pitchFamily="18" charset="0"/>
                            </a:rPr>
                            <m:t>𝐾</m:t>
                          </m:r>
                          <m:r>
                            <a:rPr lang="en-GB" i="1">
                              <a:latin typeface="Cambria Math" panose="02040503050406030204" pitchFamily="18" charset="0"/>
                            </a:rPr>
                            <m:t>+</m:t>
                          </m:r>
                          <m:r>
                            <a:rPr lang="en-GB" i="1">
                              <a:latin typeface="Cambria Math" panose="02040503050406030204" pitchFamily="18" charset="0"/>
                            </a:rPr>
                            <m:t>𝐵</m:t>
                          </m:r>
                        </m:den>
                      </m:f>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𝑟𝐼</m:t>
                      </m:r>
                    </m:oMath>
                  </m:oMathPara>
                </a14:m>
                <a:endParaRPr lang="en-GB"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𝑑𝐵</m:t>
                          </m:r>
                        </m:num>
                        <m:den>
                          <m:r>
                            <a:rPr lang="en-GB" i="1">
                              <a:latin typeface="Cambria Math" panose="02040503050406030204" pitchFamily="18" charset="0"/>
                            </a:rPr>
                            <m:t>𝑑𝑡</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𝐵</m:t>
                          </m:r>
                        </m:sub>
                      </m:sSub>
                      <m:r>
                        <a:rPr lang="en-GB" i="1">
                          <a:latin typeface="Cambria Math" panose="02040503050406030204" pitchFamily="18" charset="0"/>
                        </a:rPr>
                        <m:t>𝐵</m:t>
                      </m:r>
                      <m:r>
                        <a:rPr lang="en-GB" i="1">
                          <a:latin typeface="Cambria Math" panose="02040503050406030204" pitchFamily="18" charset="0"/>
                        </a:rPr>
                        <m:t>+</m:t>
                      </m:r>
                      <m:r>
                        <a:rPr lang="en-GB" i="1">
                          <a:latin typeface="Cambria Math" panose="02040503050406030204" pitchFamily="18" charset="0"/>
                        </a:rPr>
                        <m:t>𝑒𝐼</m:t>
                      </m:r>
                    </m:oMath>
                  </m:oMathPara>
                </a14:m>
                <a:endParaRPr lang="en-GB" dirty="0"/>
              </a:p>
              <a:p>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7181003" y="1498182"/>
                <a:ext cx="2214261" cy="1861663"/>
              </a:xfrm>
              <a:prstGeom prst="rect">
                <a:avLst/>
              </a:prstGeom>
              <a:blipFill>
                <a:blip r:embed="rId3"/>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632226" y="3423733"/>
            <a:ext cx="7807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The Next Generation Matrix</a:t>
            </a:r>
          </a:p>
        </p:txBody>
      </p:sp>
      <mc:AlternateContent xmlns:mc="http://schemas.openxmlformats.org/markup-compatibility/2006" xmlns:a14="http://schemas.microsoft.com/office/drawing/2010/main">
        <mc:Choice Requires="a14">
          <p:sp>
            <p:nvSpPr>
              <p:cNvPr id="3" name="TextBox 2"/>
              <p:cNvSpPr txBox="1"/>
              <p:nvPr/>
            </p:nvSpPr>
            <p:spPr>
              <a:xfrm>
                <a:off x="2970753" y="4439242"/>
                <a:ext cx="6172074" cy="13328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𝑁𝐺𝑀</m:t>
                      </m:r>
                      <m:r>
                        <a:rPr lang="en-GB" sz="3200" i="1">
                          <a:latin typeface="Cambria Math" panose="02040503050406030204" pitchFamily="18" charset="0"/>
                        </a:rPr>
                        <m:t>=−</m:t>
                      </m:r>
                      <m:d>
                        <m:dPr>
                          <m:ctrlPr>
                            <a:rPr lang="en-GB" sz="3200" i="1">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r>
                                  <a:rPr lang="en-GB" sz="3200" i="1">
                                    <a:latin typeface="Cambria Math" panose="02040503050406030204" pitchFamily="18" charset="0"/>
                                  </a:rPr>
                                  <m:t>0</m:t>
                                </m:r>
                              </m:e>
                              <m:e>
                                <m:f>
                                  <m:fPr>
                                    <m:ctrlPr>
                                      <a:rPr lang="en-GB" sz="3200" i="1">
                                        <a:latin typeface="Cambria Math" panose="02040503050406030204" pitchFamily="18" charset="0"/>
                                      </a:rPr>
                                    </m:ctrlPr>
                                  </m:fPr>
                                  <m:num>
                                    <m:r>
                                      <a:rPr lang="en-GB" sz="3200" i="1">
                                        <a:latin typeface="Cambria Math" panose="02040503050406030204" pitchFamily="18" charset="0"/>
                                      </a:rPr>
                                      <m:t>𝑎𝐻</m:t>
                                    </m:r>
                                  </m:num>
                                  <m:den>
                                    <m:r>
                                      <a:rPr lang="en-GB" sz="3200" i="1">
                                        <a:latin typeface="Cambria Math" panose="02040503050406030204" pitchFamily="18" charset="0"/>
                                      </a:rPr>
                                      <m:t>𝑘</m:t>
                                    </m:r>
                                  </m:den>
                                </m:f>
                              </m:e>
                            </m:mr>
                            <m:mr>
                              <m:e>
                                <m:r>
                                  <a:rPr lang="en-GB" sz="3200" i="1">
                                    <a:latin typeface="Cambria Math" panose="02040503050406030204" pitchFamily="18" charset="0"/>
                                  </a:rPr>
                                  <m:t>ⅇ</m:t>
                                </m:r>
                              </m:e>
                              <m:e>
                                <m:r>
                                  <a:rPr lang="en-GB" sz="3200" i="1">
                                    <a:latin typeface="Cambria Math" panose="02040503050406030204" pitchFamily="18" charset="0"/>
                                  </a:rPr>
                                  <m:t>0</m:t>
                                </m:r>
                              </m:e>
                            </m:mr>
                          </m:m>
                        </m:e>
                      </m:d>
                      <m:sSup>
                        <m:sSupPr>
                          <m:ctrlPr>
                            <a:rPr lang="en-GB" sz="3200" i="1">
                              <a:latin typeface="Cambria Math" panose="02040503050406030204" pitchFamily="18" charset="0"/>
                            </a:rPr>
                          </m:ctrlPr>
                        </m:sSupPr>
                        <m:e>
                          <m:d>
                            <m:dPr>
                              <m:ctrlPr>
                                <a:rPr lang="en-GB" sz="3200" i="1">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r>
                                      <a:rPr lang="en-GB" sz="3200" i="1">
                                        <a:latin typeface="Cambria Math" panose="02040503050406030204" pitchFamily="18" charset="0"/>
                                      </a:rPr>
                                      <m:t>−</m:t>
                                    </m:r>
                                    <m:r>
                                      <a:rPr lang="en-GB" sz="3200" i="1">
                                        <a:latin typeface="Cambria Math" panose="02040503050406030204" pitchFamily="18" charset="0"/>
                                      </a:rPr>
                                      <m:t>𝑟</m:t>
                                    </m:r>
                                  </m:e>
                                  <m:e>
                                    <m:r>
                                      <a:rPr lang="en-GB" sz="3200" i="1">
                                        <a:latin typeface="Cambria Math" panose="02040503050406030204" pitchFamily="18" charset="0"/>
                                      </a:rPr>
                                      <m:t>0</m:t>
                                    </m:r>
                                  </m:e>
                                </m:mr>
                                <m:mr>
                                  <m:e>
                                    <m:r>
                                      <a:rPr lang="en-GB" sz="3200" i="1">
                                        <a:latin typeface="Cambria Math" panose="02040503050406030204" pitchFamily="18" charset="0"/>
                                      </a:rPr>
                                      <m:t>0</m:t>
                                    </m:r>
                                  </m:e>
                                  <m:e>
                                    <m:r>
                                      <a:rPr lang="en-GB" sz="3200" i="1">
                                        <a:latin typeface="Cambria Math" panose="02040503050406030204" pitchFamily="18" charset="0"/>
                                      </a:rPr>
                                      <m:t>−</m:t>
                                    </m:r>
                                    <m:sSub>
                                      <m:sSubPr>
                                        <m:ctrlPr>
                                          <a:rPr lang="en-GB" sz="3200" i="1">
                                            <a:latin typeface="Cambria Math" panose="02040503050406030204" pitchFamily="18" charset="0"/>
                                          </a:rPr>
                                        </m:ctrlPr>
                                      </m:sSubPr>
                                      <m:e>
                                        <m:r>
                                          <a:rPr lang="en-GB" sz="3200" i="1">
                                            <a:latin typeface="Cambria Math" panose="02040503050406030204" pitchFamily="18" charset="0"/>
                                          </a:rPr>
                                          <m:t>𝑛</m:t>
                                        </m:r>
                                      </m:e>
                                      <m:sub>
                                        <m:r>
                                          <a:rPr lang="en-GB" sz="3200" i="1">
                                            <a:latin typeface="Cambria Math" panose="02040503050406030204" pitchFamily="18" charset="0"/>
                                          </a:rPr>
                                          <m:t>𝐵</m:t>
                                        </m:r>
                                      </m:sub>
                                    </m:sSub>
                                  </m:e>
                                </m:mr>
                              </m:m>
                            </m:e>
                          </m:d>
                        </m:e>
                        <m:sup>
                          <m:r>
                            <a:rPr lang="en-GB" sz="3200" i="1">
                              <a:latin typeface="Cambria Math" panose="02040503050406030204" pitchFamily="18" charset="0"/>
                            </a:rPr>
                            <m:t>−1</m:t>
                          </m:r>
                        </m:sup>
                      </m:sSup>
                    </m:oMath>
                  </m:oMathPara>
                </a14:m>
                <a:endParaRPr lang="en-GB"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2970753" y="4439242"/>
                <a:ext cx="6172074" cy="1332801"/>
              </a:xfrm>
              <a:prstGeom prst="rect">
                <a:avLst/>
              </a:prstGeom>
              <a:blipFill>
                <a:blip r:embed="rId4"/>
                <a:stretch>
                  <a:fillRect/>
                </a:stretch>
              </a:blipFill>
            </p:spPr>
            <p:txBody>
              <a:bodyPr/>
              <a:lstStyle/>
              <a:p>
                <a:r>
                  <a:rPr lang="en-GB">
                    <a:noFill/>
                  </a:rPr>
                  <a:t> </a:t>
                </a:r>
              </a:p>
            </p:txBody>
          </p:sp>
        </mc:Fallback>
      </mc:AlternateContent>
      <p:sp>
        <p:nvSpPr>
          <p:cNvPr id="4" name="Title 1">
            <a:extLst>
              <a:ext uri="{FF2B5EF4-FFF2-40B4-BE49-F238E27FC236}">
                <a16:creationId xmlns:a16="http://schemas.microsoft.com/office/drawing/2014/main" id="{83BEB49A-71EC-968D-7CF0-B3CADA412223}"/>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method</a:t>
            </a:r>
          </a:p>
        </p:txBody>
      </p:sp>
    </p:spTree>
    <p:extLst>
      <p:ext uri="{BB962C8B-B14F-4D97-AF65-F5344CB8AC3E}">
        <p14:creationId xmlns:p14="http://schemas.microsoft.com/office/powerpoint/2010/main" val="3664980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59076" y="3265471"/>
            <a:ext cx="720000" cy="720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3200" b="1" dirty="0"/>
              <a:t>4</a:t>
            </a:r>
          </a:p>
        </p:txBody>
      </p:sp>
      <mc:AlternateContent xmlns:mc="http://schemas.openxmlformats.org/markup-compatibility/2006" xmlns:a14="http://schemas.microsoft.com/office/drawing/2010/main">
        <mc:Choice Requires="a14">
          <p:sp>
            <p:nvSpPr>
              <p:cNvPr id="16" name="TextBox 15"/>
              <p:cNvSpPr txBox="1"/>
              <p:nvPr/>
            </p:nvSpPr>
            <p:spPr>
              <a:xfrm>
                <a:off x="2110148" y="1508199"/>
                <a:ext cx="387292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f>
                        <m:fPr>
                          <m:ctrlPr>
                            <a:rPr lang="en-GB" sz="3600" i="1">
                              <a:latin typeface="Cambria Math" panose="02040503050406030204" pitchFamily="18" charset="0"/>
                            </a:rPr>
                          </m:ctrlPr>
                        </m:fPr>
                        <m:num>
                          <m:r>
                            <m:rPr>
                              <m:nor/>
                            </m:rPr>
                            <a:rPr lang="en-GB" sz="3600">
                              <a:latin typeface="Cambria Math" panose="02040503050406030204" pitchFamily="18" charset="0"/>
                            </a:rPr>
                            <m:t>Transmission</m:t>
                          </m:r>
                        </m:num>
                        <m:den>
                          <m:r>
                            <m:rPr>
                              <m:nor/>
                            </m:rPr>
                            <a:rPr lang="en-GB" sz="3600">
                              <a:latin typeface="Cambria Math" panose="02040503050406030204" pitchFamily="18" charset="0"/>
                            </a:rPr>
                            <m:t>Transition</m:t>
                          </m:r>
                        </m:den>
                      </m:f>
                    </m:oMath>
                  </m:oMathPara>
                </a14:m>
                <a:endParaRPr lang="en-GB"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0148" y="1508199"/>
                <a:ext cx="3872920" cy="1037207"/>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81003" y="1498182"/>
                <a:ext cx="2214261" cy="1861663"/>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𝑑𝐼</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𝑎</m:t>
                      </m:r>
                      <m:f>
                        <m:fPr>
                          <m:ctrlPr>
                            <a:rPr lang="en-GB" i="1">
                              <a:latin typeface="Cambria Math" panose="02040503050406030204" pitchFamily="18" charset="0"/>
                            </a:rPr>
                          </m:ctrlPr>
                        </m:fPr>
                        <m:num>
                          <m:r>
                            <a:rPr lang="en-GB" i="1">
                              <a:latin typeface="Cambria Math" panose="02040503050406030204" pitchFamily="18" charset="0"/>
                            </a:rPr>
                            <m:t>𝐵</m:t>
                          </m:r>
                        </m:num>
                        <m:den>
                          <m:r>
                            <a:rPr lang="en-GB" i="1">
                              <a:latin typeface="Cambria Math" panose="02040503050406030204" pitchFamily="18" charset="0"/>
                            </a:rPr>
                            <m:t>𝐾</m:t>
                          </m:r>
                          <m:r>
                            <a:rPr lang="en-GB" i="1">
                              <a:latin typeface="Cambria Math" panose="02040503050406030204" pitchFamily="18" charset="0"/>
                            </a:rPr>
                            <m:t>+</m:t>
                          </m:r>
                          <m:r>
                            <a:rPr lang="en-GB" i="1">
                              <a:latin typeface="Cambria Math" panose="02040503050406030204" pitchFamily="18" charset="0"/>
                            </a:rPr>
                            <m:t>𝐵</m:t>
                          </m:r>
                        </m:den>
                      </m:f>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𝑟𝐼</m:t>
                      </m:r>
                    </m:oMath>
                  </m:oMathPara>
                </a14:m>
                <a:endParaRPr lang="en-GB"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𝑑𝐵</m:t>
                          </m:r>
                        </m:num>
                        <m:den>
                          <m:r>
                            <a:rPr lang="en-GB" i="1">
                              <a:latin typeface="Cambria Math" panose="02040503050406030204" pitchFamily="18" charset="0"/>
                            </a:rPr>
                            <m:t>𝑑𝑡</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𝐵</m:t>
                          </m:r>
                        </m:sub>
                      </m:sSub>
                      <m:r>
                        <a:rPr lang="en-GB" i="1">
                          <a:latin typeface="Cambria Math" panose="02040503050406030204" pitchFamily="18" charset="0"/>
                        </a:rPr>
                        <m:t>𝐵</m:t>
                      </m:r>
                      <m:r>
                        <a:rPr lang="en-GB" i="1">
                          <a:latin typeface="Cambria Math" panose="02040503050406030204" pitchFamily="18" charset="0"/>
                        </a:rPr>
                        <m:t>+</m:t>
                      </m:r>
                      <m:r>
                        <a:rPr lang="en-GB" i="1">
                          <a:latin typeface="Cambria Math" panose="02040503050406030204" pitchFamily="18" charset="0"/>
                        </a:rPr>
                        <m:t>𝑒𝐼</m:t>
                      </m:r>
                    </m:oMath>
                  </m:oMathPara>
                </a14:m>
                <a:endParaRPr lang="en-GB" dirty="0"/>
              </a:p>
              <a:p>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7181003" y="1498182"/>
                <a:ext cx="2214261" cy="1861663"/>
              </a:xfrm>
              <a:prstGeom prst="rect">
                <a:avLst/>
              </a:prstGeom>
              <a:blipFill>
                <a:blip r:embed="rId3"/>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632226" y="3423733"/>
            <a:ext cx="7807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The Next Generation Matrix</a:t>
            </a:r>
          </a:p>
        </p:txBody>
      </p:sp>
      <mc:AlternateContent xmlns:mc="http://schemas.openxmlformats.org/markup-compatibility/2006" xmlns:a14="http://schemas.microsoft.com/office/drawing/2010/main">
        <mc:Choice Requires="a14">
          <p:sp>
            <p:nvSpPr>
              <p:cNvPr id="3" name="TextBox 2"/>
              <p:cNvSpPr txBox="1"/>
              <p:nvPr/>
            </p:nvSpPr>
            <p:spPr>
              <a:xfrm>
                <a:off x="2996395" y="3985471"/>
                <a:ext cx="6433236" cy="21392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𝑁𝐺𝑀</m:t>
                      </m:r>
                      <m:r>
                        <a:rPr lang="en-GB" sz="3200" i="1">
                          <a:latin typeface="Cambria Math" panose="02040503050406030204" pitchFamily="18" charset="0"/>
                        </a:rPr>
                        <m:t>=−</m:t>
                      </m:r>
                      <m:d>
                        <m:dPr>
                          <m:ctrlPr>
                            <a:rPr lang="en-GB" sz="3200" i="1">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r>
                                  <a:rPr lang="en-GB" sz="3200" i="1">
                                    <a:latin typeface="Cambria Math" panose="02040503050406030204" pitchFamily="18" charset="0"/>
                                  </a:rPr>
                                  <m:t>0</m:t>
                                </m:r>
                              </m:e>
                              <m:e>
                                <m:f>
                                  <m:fPr>
                                    <m:ctrlPr>
                                      <a:rPr lang="en-GB" sz="3200" i="1">
                                        <a:latin typeface="Cambria Math" panose="02040503050406030204" pitchFamily="18" charset="0"/>
                                      </a:rPr>
                                    </m:ctrlPr>
                                  </m:fPr>
                                  <m:num>
                                    <m:r>
                                      <a:rPr lang="en-GB" sz="3200" i="1">
                                        <a:latin typeface="Cambria Math" panose="02040503050406030204" pitchFamily="18" charset="0"/>
                                      </a:rPr>
                                      <m:t>𝑎𝐻</m:t>
                                    </m:r>
                                  </m:num>
                                  <m:den>
                                    <m:r>
                                      <a:rPr lang="en-GB" sz="3200" i="1">
                                        <a:latin typeface="Cambria Math" panose="02040503050406030204" pitchFamily="18" charset="0"/>
                                      </a:rPr>
                                      <m:t>𝐾</m:t>
                                    </m:r>
                                  </m:den>
                                </m:f>
                              </m:e>
                            </m:mr>
                            <m:mr>
                              <m:e>
                                <m:r>
                                  <a:rPr lang="en-GB" sz="3200" i="1">
                                    <a:latin typeface="Cambria Math" panose="02040503050406030204" pitchFamily="18" charset="0"/>
                                  </a:rPr>
                                  <m:t>ⅇ</m:t>
                                </m:r>
                              </m:e>
                              <m:e>
                                <m:r>
                                  <a:rPr lang="en-GB" sz="3200" i="1">
                                    <a:latin typeface="Cambria Math" panose="02040503050406030204" pitchFamily="18" charset="0"/>
                                  </a:rPr>
                                  <m:t>0</m:t>
                                </m:r>
                              </m:e>
                            </m:mr>
                          </m:m>
                        </m:e>
                      </m:d>
                      <m:sSup>
                        <m:sSupPr>
                          <m:ctrlPr>
                            <a:rPr lang="en-GB" sz="3200" i="1">
                              <a:latin typeface="Cambria Math" panose="02040503050406030204" pitchFamily="18" charset="0"/>
                            </a:rPr>
                          </m:ctrlPr>
                        </m:sSupPr>
                        <m:e>
                          <m:d>
                            <m:dPr>
                              <m:ctrlPr>
                                <a:rPr lang="en-GB" sz="3200" i="1">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r>
                                      <a:rPr lang="en-GB" sz="3200" i="1">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1</m:t>
                                        </m:r>
                                      </m:num>
                                      <m:den>
                                        <m:r>
                                          <a:rPr lang="en-GB" sz="3200" i="1">
                                            <a:latin typeface="Cambria Math" panose="02040503050406030204" pitchFamily="18" charset="0"/>
                                          </a:rPr>
                                          <m:t>𝑟</m:t>
                                        </m:r>
                                      </m:den>
                                    </m:f>
                                  </m:e>
                                  <m:e>
                                    <m:r>
                                      <a:rPr lang="en-GB" sz="3200" i="1">
                                        <a:latin typeface="Cambria Math" panose="02040503050406030204" pitchFamily="18" charset="0"/>
                                      </a:rPr>
                                      <m:t>0</m:t>
                                    </m:r>
                                  </m:e>
                                </m:mr>
                                <m:mr>
                                  <m:e>
                                    <m:r>
                                      <a:rPr lang="en-GB" sz="3200" i="1">
                                        <a:latin typeface="Cambria Math" panose="02040503050406030204" pitchFamily="18" charset="0"/>
                                      </a:rPr>
                                      <m:t>0</m:t>
                                    </m:r>
                                  </m:e>
                                  <m:e>
                                    <m:r>
                                      <a:rPr lang="en-GB" sz="3200" i="1">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1</m:t>
                                        </m:r>
                                      </m:num>
                                      <m:den>
                                        <m:sSub>
                                          <m:sSubPr>
                                            <m:ctrlPr>
                                              <a:rPr lang="en-GB" sz="3200" i="1">
                                                <a:latin typeface="Cambria Math" panose="02040503050406030204" pitchFamily="18" charset="0"/>
                                              </a:rPr>
                                            </m:ctrlPr>
                                          </m:sSubPr>
                                          <m:e>
                                            <m:r>
                                              <a:rPr lang="en-GB" sz="3200" i="1">
                                                <a:latin typeface="Cambria Math" panose="02040503050406030204" pitchFamily="18" charset="0"/>
                                              </a:rPr>
                                              <m:t>𝑛</m:t>
                                            </m:r>
                                          </m:e>
                                          <m:sub>
                                            <m:r>
                                              <a:rPr lang="en-GB" sz="3200" i="1">
                                                <a:latin typeface="Cambria Math" panose="02040503050406030204" pitchFamily="18" charset="0"/>
                                              </a:rPr>
                                              <m:t>𝐵</m:t>
                                            </m:r>
                                          </m:sub>
                                        </m:sSub>
                                      </m:den>
                                    </m:f>
                                  </m:e>
                                </m:mr>
                              </m:m>
                            </m:e>
                          </m:d>
                        </m:e>
                        <m:sup/>
                      </m:sSup>
                    </m:oMath>
                  </m:oMathPara>
                </a14:m>
                <a:endParaRPr lang="en-GB"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2996395" y="3985471"/>
                <a:ext cx="6433236" cy="2139240"/>
              </a:xfrm>
              <a:prstGeom prst="rect">
                <a:avLst/>
              </a:prstGeom>
              <a:blipFill>
                <a:blip r:embed="rId4"/>
                <a:stretch>
                  <a:fillRect/>
                </a:stretch>
              </a:blipFill>
            </p:spPr>
            <p:txBody>
              <a:bodyPr/>
              <a:lstStyle/>
              <a:p>
                <a:r>
                  <a:rPr lang="en-GB">
                    <a:noFill/>
                  </a:rPr>
                  <a:t> </a:t>
                </a:r>
              </a:p>
            </p:txBody>
          </p:sp>
        </mc:Fallback>
      </mc:AlternateContent>
      <p:sp>
        <p:nvSpPr>
          <p:cNvPr id="4" name="Title 1">
            <a:extLst>
              <a:ext uri="{FF2B5EF4-FFF2-40B4-BE49-F238E27FC236}">
                <a16:creationId xmlns:a16="http://schemas.microsoft.com/office/drawing/2014/main" id="{EFADDF80-47C4-DB3C-809A-4B401805082A}"/>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method</a:t>
            </a:r>
          </a:p>
        </p:txBody>
      </p:sp>
    </p:spTree>
    <p:extLst>
      <p:ext uri="{BB962C8B-B14F-4D97-AF65-F5344CB8AC3E}">
        <p14:creationId xmlns:p14="http://schemas.microsoft.com/office/powerpoint/2010/main" val="2273018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59076" y="3265471"/>
            <a:ext cx="720000" cy="720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3200" b="1" dirty="0"/>
              <a:t>4</a:t>
            </a:r>
          </a:p>
        </p:txBody>
      </p:sp>
      <mc:AlternateContent xmlns:mc="http://schemas.openxmlformats.org/markup-compatibility/2006" xmlns:a14="http://schemas.microsoft.com/office/drawing/2010/main">
        <mc:Choice Requires="a14">
          <p:sp>
            <p:nvSpPr>
              <p:cNvPr id="16" name="TextBox 15"/>
              <p:cNvSpPr txBox="1"/>
              <p:nvPr/>
            </p:nvSpPr>
            <p:spPr>
              <a:xfrm>
                <a:off x="2110148" y="1508199"/>
                <a:ext cx="387292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f>
                        <m:fPr>
                          <m:ctrlPr>
                            <a:rPr lang="en-GB" sz="3600" i="1">
                              <a:latin typeface="Cambria Math" panose="02040503050406030204" pitchFamily="18" charset="0"/>
                            </a:rPr>
                          </m:ctrlPr>
                        </m:fPr>
                        <m:num>
                          <m:r>
                            <m:rPr>
                              <m:nor/>
                            </m:rPr>
                            <a:rPr lang="en-GB" sz="3600">
                              <a:latin typeface="Cambria Math" panose="02040503050406030204" pitchFamily="18" charset="0"/>
                            </a:rPr>
                            <m:t>Transmission</m:t>
                          </m:r>
                        </m:num>
                        <m:den>
                          <m:r>
                            <m:rPr>
                              <m:nor/>
                            </m:rPr>
                            <a:rPr lang="en-GB" sz="3600">
                              <a:latin typeface="Cambria Math" panose="02040503050406030204" pitchFamily="18" charset="0"/>
                            </a:rPr>
                            <m:t>Transition</m:t>
                          </m:r>
                        </m:den>
                      </m:f>
                    </m:oMath>
                  </m:oMathPara>
                </a14:m>
                <a:endParaRPr lang="en-GB"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0148" y="1508199"/>
                <a:ext cx="3872920" cy="1037207"/>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81003" y="1498182"/>
                <a:ext cx="2214261" cy="1861663"/>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𝑑𝐼</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𝑎</m:t>
                      </m:r>
                      <m:f>
                        <m:fPr>
                          <m:ctrlPr>
                            <a:rPr lang="en-GB" i="1">
                              <a:latin typeface="Cambria Math" panose="02040503050406030204" pitchFamily="18" charset="0"/>
                            </a:rPr>
                          </m:ctrlPr>
                        </m:fPr>
                        <m:num>
                          <m:r>
                            <a:rPr lang="en-GB" i="1">
                              <a:latin typeface="Cambria Math" panose="02040503050406030204" pitchFamily="18" charset="0"/>
                            </a:rPr>
                            <m:t>𝐵</m:t>
                          </m:r>
                        </m:num>
                        <m:den>
                          <m:r>
                            <a:rPr lang="en-GB" i="1">
                              <a:latin typeface="Cambria Math" panose="02040503050406030204" pitchFamily="18" charset="0"/>
                            </a:rPr>
                            <m:t>𝐾</m:t>
                          </m:r>
                          <m:r>
                            <a:rPr lang="en-GB" i="1">
                              <a:latin typeface="Cambria Math" panose="02040503050406030204" pitchFamily="18" charset="0"/>
                            </a:rPr>
                            <m:t>+</m:t>
                          </m:r>
                          <m:r>
                            <a:rPr lang="en-GB" i="1">
                              <a:latin typeface="Cambria Math" panose="02040503050406030204" pitchFamily="18" charset="0"/>
                            </a:rPr>
                            <m:t>𝐵</m:t>
                          </m:r>
                        </m:den>
                      </m:f>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𝑟𝐼</m:t>
                      </m:r>
                    </m:oMath>
                  </m:oMathPara>
                </a14:m>
                <a:endParaRPr lang="en-GB"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𝑑𝐵</m:t>
                          </m:r>
                        </m:num>
                        <m:den>
                          <m:r>
                            <a:rPr lang="en-GB" i="1">
                              <a:latin typeface="Cambria Math" panose="02040503050406030204" pitchFamily="18" charset="0"/>
                            </a:rPr>
                            <m:t>𝑑𝑡</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𝐵</m:t>
                          </m:r>
                        </m:sub>
                      </m:sSub>
                      <m:r>
                        <a:rPr lang="en-GB" i="1">
                          <a:latin typeface="Cambria Math" panose="02040503050406030204" pitchFamily="18" charset="0"/>
                        </a:rPr>
                        <m:t>𝐵</m:t>
                      </m:r>
                      <m:r>
                        <a:rPr lang="en-GB" i="1">
                          <a:latin typeface="Cambria Math" panose="02040503050406030204" pitchFamily="18" charset="0"/>
                        </a:rPr>
                        <m:t>+</m:t>
                      </m:r>
                      <m:r>
                        <a:rPr lang="en-GB" i="1">
                          <a:latin typeface="Cambria Math" panose="02040503050406030204" pitchFamily="18" charset="0"/>
                        </a:rPr>
                        <m:t>𝑒𝐼</m:t>
                      </m:r>
                    </m:oMath>
                  </m:oMathPara>
                </a14:m>
                <a:endParaRPr lang="en-GB" dirty="0"/>
              </a:p>
              <a:p>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7181003" y="1498182"/>
                <a:ext cx="2214261" cy="1861663"/>
              </a:xfrm>
              <a:prstGeom prst="rect">
                <a:avLst/>
              </a:prstGeom>
              <a:blipFill>
                <a:blip r:embed="rId3"/>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632226" y="3423733"/>
            <a:ext cx="7807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The Next Generation Matrix</a:t>
            </a:r>
          </a:p>
        </p:txBody>
      </p:sp>
      <mc:AlternateContent xmlns:mc="http://schemas.openxmlformats.org/markup-compatibility/2006" xmlns:a14="http://schemas.microsoft.com/office/drawing/2010/main">
        <mc:Choice Requires="a14">
          <p:sp>
            <p:nvSpPr>
              <p:cNvPr id="3" name="TextBox 2"/>
              <p:cNvSpPr txBox="1"/>
              <p:nvPr/>
            </p:nvSpPr>
            <p:spPr>
              <a:xfrm>
                <a:off x="3017388" y="3985471"/>
                <a:ext cx="6433236" cy="21392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𝑁𝐺𝑀</m:t>
                      </m:r>
                      <m:r>
                        <a:rPr lang="en-GB" sz="3200" i="1">
                          <a:latin typeface="Cambria Math" panose="02040503050406030204" pitchFamily="18" charset="0"/>
                        </a:rPr>
                        <m:t>=−</m:t>
                      </m:r>
                      <m:d>
                        <m:dPr>
                          <m:ctrlPr>
                            <a:rPr lang="en-GB" sz="3200" i="1">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r>
                                  <a:rPr lang="en-GB" sz="3200" i="1">
                                    <a:latin typeface="Cambria Math" panose="02040503050406030204" pitchFamily="18" charset="0"/>
                                  </a:rPr>
                                  <m:t>0</m:t>
                                </m:r>
                              </m:e>
                              <m:e>
                                <m:f>
                                  <m:fPr>
                                    <m:ctrlPr>
                                      <a:rPr lang="en-GB" sz="3200" i="1">
                                        <a:latin typeface="Cambria Math" panose="02040503050406030204" pitchFamily="18" charset="0"/>
                                      </a:rPr>
                                    </m:ctrlPr>
                                  </m:fPr>
                                  <m:num>
                                    <m:r>
                                      <a:rPr lang="en-GB" sz="3200" i="1">
                                        <a:latin typeface="Cambria Math" panose="02040503050406030204" pitchFamily="18" charset="0"/>
                                      </a:rPr>
                                      <m:t>𝑎𝐻</m:t>
                                    </m:r>
                                  </m:num>
                                  <m:den>
                                    <m:r>
                                      <a:rPr lang="en-GB" sz="3200" i="1">
                                        <a:latin typeface="Cambria Math" panose="02040503050406030204" pitchFamily="18" charset="0"/>
                                      </a:rPr>
                                      <m:t>𝐾</m:t>
                                    </m:r>
                                  </m:den>
                                </m:f>
                              </m:e>
                            </m:mr>
                            <m:mr>
                              <m:e>
                                <m:r>
                                  <a:rPr lang="en-GB" sz="3200" i="1">
                                    <a:latin typeface="Cambria Math" panose="02040503050406030204" pitchFamily="18" charset="0"/>
                                  </a:rPr>
                                  <m:t>ⅇ</m:t>
                                </m:r>
                              </m:e>
                              <m:e>
                                <m:r>
                                  <a:rPr lang="en-GB" sz="3200" i="1">
                                    <a:latin typeface="Cambria Math" panose="02040503050406030204" pitchFamily="18" charset="0"/>
                                  </a:rPr>
                                  <m:t>0</m:t>
                                </m:r>
                              </m:e>
                            </m:mr>
                          </m:m>
                        </m:e>
                      </m:d>
                      <m:sSup>
                        <m:sSupPr>
                          <m:ctrlPr>
                            <a:rPr lang="en-GB" sz="3200" i="1">
                              <a:latin typeface="Cambria Math" panose="02040503050406030204" pitchFamily="18" charset="0"/>
                            </a:rPr>
                          </m:ctrlPr>
                        </m:sSupPr>
                        <m:e>
                          <m:d>
                            <m:dPr>
                              <m:ctrlPr>
                                <a:rPr lang="en-GB" sz="3200" i="1">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r>
                                      <a:rPr lang="en-GB" sz="3200" i="1">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1</m:t>
                                        </m:r>
                                      </m:num>
                                      <m:den>
                                        <m:r>
                                          <a:rPr lang="en-GB" sz="3200" i="1">
                                            <a:latin typeface="Cambria Math" panose="02040503050406030204" pitchFamily="18" charset="0"/>
                                          </a:rPr>
                                          <m:t>𝑟</m:t>
                                        </m:r>
                                      </m:den>
                                    </m:f>
                                  </m:e>
                                  <m:e>
                                    <m:r>
                                      <a:rPr lang="en-GB" sz="3200" i="1">
                                        <a:latin typeface="Cambria Math" panose="02040503050406030204" pitchFamily="18" charset="0"/>
                                      </a:rPr>
                                      <m:t>0</m:t>
                                    </m:r>
                                  </m:e>
                                </m:mr>
                                <m:mr>
                                  <m:e>
                                    <m:r>
                                      <a:rPr lang="en-GB" sz="3200" i="1">
                                        <a:latin typeface="Cambria Math" panose="02040503050406030204" pitchFamily="18" charset="0"/>
                                      </a:rPr>
                                      <m:t>0</m:t>
                                    </m:r>
                                  </m:e>
                                  <m:e>
                                    <m:r>
                                      <a:rPr lang="en-GB" sz="3200" i="1">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1</m:t>
                                        </m:r>
                                      </m:num>
                                      <m:den>
                                        <m:sSub>
                                          <m:sSubPr>
                                            <m:ctrlPr>
                                              <a:rPr lang="en-GB" sz="3200" i="1">
                                                <a:latin typeface="Cambria Math" panose="02040503050406030204" pitchFamily="18" charset="0"/>
                                              </a:rPr>
                                            </m:ctrlPr>
                                          </m:sSubPr>
                                          <m:e>
                                            <m:r>
                                              <a:rPr lang="en-GB" sz="3200" i="1">
                                                <a:latin typeface="Cambria Math" panose="02040503050406030204" pitchFamily="18" charset="0"/>
                                              </a:rPr>
                                              <m:t>𝑛</m:t>
                                            </m:r>
                                          </m:e>
                                          <m:sub>
                                            <m:r>
                                              <a:rPr lang="en-GB" sz="3200" i="1">
                                                <a:latin typeface="Cambria Math" panose="02040503050406030204" pitchFamily="18" charset="0"/>
                                              </a:rPr>
                                              <m:t>𝐵</m:t>
                                            </m:r>
                                          </m:sub>
                                        </m:sSub>
                                      </m:den>
                                    </m:f>
                                  </m:e>
                                </m:mr>
                              </m:m>
                            </m:e>
                          </m:d>
                        </m:e>
                        <m:sup/>
                      </m:sSup>
                    </m:oMath>
                  </m:oMathPara>
                </a14:m>
                <a:endParaRPr lang="en-GB"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3017388" y="3985471"/>
                <a:ext cx="6433236" cy="2139240"/>
              </a:xfrm>
              <a:prstGeom prst="rect">
                <a:avLst/>
              </a:prstGeom>
              <a:blipFill>
                <a:blip r:embed="rId4"/>
                <a:stretch>
                  <a:fillRect/>
                </a:stretch>
              </a:blipFill>
            </p:spPr>
            <p:txBody>
              <a:bodyPr/>
              <a:lstStyle/>
              <a:p>
                <a:r>
                  <a:rPr lang="en-GB">
                    <a:noFill/>
                  </a:rPr>
                  <a:t> </a:t>
                </a:r>
              </a:p>
            </p:txBody>
          </p:sp>
        </mc:Fallback>
      </mc:AlternateContent>
      <p:cxnSp>
        <p:nvCxnSpPr>
          <p:cNvPr id="7" name="Straight Arrow Connector 6"/>
          <p:cNvCxnSpPr/>
          <p:nvPr/>
        </p:nvCxnSpPr>
        <p:spPr>
          <a:xfrm>
            <a:off x="5105878" y="4927122"/>
            <a:ext cx="1327638" cy="8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105878" y="5542520"/>
            <a:ext cx="1327638" cy="8792"/>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6638670" y="5050695"/>
            <a:ext cx="1327638" cy="8792"/>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7766485" y="5050695"/>
            <a:ext cx="1327638" cy="8792"/>
          </a:xfrm>
          <a:prstGeom prst="straightConnector1">
            <a:avLst/>
          </a:prstGeom>
          <a:ln w="57150">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8C6C662-6930-9126-D384-D9D334619DA2}"/>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method</a:t>
            </a:r>
          </a:p>
        </p:txBody>
      </p:sp>
    </p:spTree>
    <p:extLst>
      <p:ext uri="{BB962C8B-B14F-4D97-AF65-F5344CB8AC3E}">
        <p14:creationId xmlns:p14="http://schemas.microsoft.com/office/powerpoint/2010/main" val="3838029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59076" y="3265471"/>
            <a:ext cx="720000" cy="720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3200" b="1" dirty="0"/>
              <a:t>4</a:t>
            </a:r>
          </a:p>
        </p:txBody>
      </p:sp>
      <mc:AlternateContent xmlns:mc="http://schemas.openxmlformats.org/markup-compatibility/2006" xmlns:a14="http://schemas.microsoft.com/office/drawing/2010/main">
        <mc:Choice Requires="a14">
          <p:sp>
            <p:nvSpPr>
              <p:cNvPr id="16" name="TextBox 15"/>
              <p:cNvSpPr txBox="1"/>
              <p:nvPr/>
            </p:nvSpPr>
            <p:spPr>
              <a:xfrm>
                <a:off x="2110148" y="1508199"/>
                <a:ext cx="387292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f>
                        <m:fPr>
                          <m:ctrlPr>
                            <a:rPr lang="en-GB" sz="3600" i="1">
                              <a:latin typeface="Cambria Math" panose="02040503050406030204" pitchFamily="18" charset="0"/>
                            </a:rPr>
                          </m:ctrlPr>
                        </m:fPr>
                        <m:num>
                          <m:r>
                            <m:rPr>
                              <m:nor/>
                            </m:rPr>
                            <a:rPr lang="en-GB" sz="3600">
                              <a:latin typeface="Cambria Math" panose="02040503050406030204" pitchFamily="18" charset="0"/>
                            </a:rPr>
                            <m:t>Transmission</m:t>
                          </m:r>
                        </m:num>
                        <m:den>
                          <m:r>
                            <m:rPr>
                              <m:nor/>
                            </m:rPr>
                            <a:rPr lang="en-GB" sz="3600">
                              <a:latin typeface="Cambria Math" panose="02040503050406030204" pitchFamily="18" charset="0"/>
                            </a:rPr>
                            <m:t>Transition</m:t>
                          </m:r>
                        </m:den>
                      </m:f>
                    </m:oMath>
                  </m:oMathPara>
                </a14:m>
                <a:endParaRPr lang="en-GB"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0148" y="1508199"/>
                <a:ext cx="3872920" cy="1037207"/>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81003" y="1498182"/>
                <a:ext cx="2214261" cy="1861663"/>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𝑑𝐼</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𝑎</m:t>
                      </m:r>
                      <m:f>
                        <m:fPr>
                          <m:ctrlPr>
                            <a:rPr lang="en-GB" i="1">
                              <a:latin typeface="Cambria Math" panose="02040503050406030204" pitchFamily="18" charset="0"/>
                            </a:rPr>
                          </m:ctrlPr>
                        </m:fPr>
                        <m:num>
                          <m:r>
                            <a:rPr lang="en-GB" i="1">
                              <a:latin typeface="Cambria Math" panose="02040503050406030204" pitchFamily="18" charset="0"/>
                            </a:rPr>
                            <m:t>𝐵</m:t>
                          </m:r>
                        </m:num>
                        <m:den>
                          <m:r>
                            <a:rPr lang="en-GB" i="1">
                              <a:latin typeface="Cambria Math" panose="02040503050406030204" pitchFamily="18" charset="0"/>
                            </a:rPr>
                            <m:t>𝐾</m:t>
                          </m:r>
                          <m:r>
                            <a:rPr lang="en-GB" i="1">
                              <a:latin typeface="Cambria Math" panose="02040503050406030204" pitchFamily="18" charset="0"/>
                            </a:rPr>
                            <m:t>+</m:t>
                          </m:r>
                          <m:r>
                            <a:rPr lang="en-GB" i="1">
                              <a:latin typeface="Cambria Math" panose="02040503050406030204" pitchFamily="18" charset="0"/>
                            </a:rPr>
                            <m:t>𝐵</m:t>
                          </m:r>
                        </m:den>
                      </m:f>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𝑟𝐼</m:t>
                      </m:r>
                    </m:oMath>
                  </m:oMathPara>
                </a14:m>
                <a:endParaRPr lang="en-GB"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𝑑𝐵</m:t>
                          </m:r>
                        </m:num>
                        <m:den>
                          <m:r>
                            <a:rPr lang="en-GB" i="1">
                              <a:latin typeface="Cambria Math" panose="02040503050406030204" pitchFamily="18" charset="0"/>
                            </a:rPr>
                            <m:t>𝑑𝑡</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𝐵</m:t>
                          </m:r>
                        </m:sub>
                      </m:sSub>
                      <m:r>
                        <a:rPr lang="en-GB" i="1">
                          <a:latin typeface="Cambria Math" panose="02040503050406030204" pitchFamily="18" charset="0"/>
                        </a:rPr>
                        <m:t>𝐵</m:t>
                      </m:r>
                      <m:r>
                        <a:rPr lang="en-GB" i="1">
                          <a:latin typeface="Cambria Math" panose="02040503050406030204" pitchFamily="18" charset="0"/>
                        </a:rPr>
                        <m:t>+</m:t>
                      </m:r>
                      <m:r>
                        <a:rPr lang="en-GB" i="1">
                          <a:latin typeface="Cambria Math" panose="02040503050406030204" pitchFamily="18" charset="0"/>
                        </a:rPr>
                        <m:t>𝑒𝐼</m:t>
                      </m:r>
                    </m:oMath>
                  </m:oMathPara>
                </a14:m>
                <a:endParaRPr lang="en-GB" dirty="0"/>
              </a:p>
              <a:p>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7181003" y="1498182"/>
                <a:ext cx="2214261" cy="1861663"/>
              </a:xfrm>
              <a:prstGeom prst="rect">
                <a:avLst/>
              </a:prstGeom>
              <a:blipFill>
                <a:blip r:embed="rId3"/>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632226" y="3423733"/>
            <a:ext cx="7807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The Next Generation Matrix</a:t>
            </a:r>
          </a:p>
        </p:txBody>
      </p:sp>
      <mc:AlternateContent xmlns:mc="http://schemas.openxmlformats.org/markup-compatibility/2006" xmlns:a14="http://schemas.microsoft.com/office/drawing/2010/main">
        <mc:Choice Requires="a14">
          <p:sp>
            <p:nvSpPr>
              <p:cNvPr id="3" name="TextBox 2"/>
              <p:cNvSpPr txBox="1"/>
              <p:nvPr/>
            </p:nvSpPr>
            <p:spPr>
              <a:xfrm>
                <a:off x="4206188" y="4702171"/>
                <a:ext cx="3779624" cy="10012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𝑁𝐺𝑀</m:t>
                      </m:r>
                      <m:r>
                        <a:rPr lang="en-GB" sz="3200" i="1">
                          <a:latin typeface="Cambria Math" panose="02040503050406030204" pitchFamily="18" charset="0"/>
                        </a:rPr>
                        <m:t>=−</m:t>
                      </m:r>
                      <m:sSup>
                        <m:sSupPr>
                          <m:ctrlPr>
                            <a:rPr lang="en-GB" sz="3200" i="1">
                              <a:latin typeface="Cambria Math" panose="02040503050406030204" pitchFamily="18" charset="0"/>
                            </a:rPr>
                          </m:ctrlPr>
                        </m:sSupPr>
                        <m:e>
                          <m:d>
                            <m:dPr>
                              <m:ctrlPr>
                                <a:rPr lang="en-GB" sz="3200" i="1">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e/>
                                </m:mr>
                                <m:mr>
                                  <m:e/>
                                  <m:e/>
                                </m:mr>
                              </m:m>
                            </m:e>
                          </m:d>
                        </m:e>
                        <m:sup/>
                      </m:sSup>
                    </m:oMath>
                  </m:oMathPara>
                </a14:m>
                <a:endParaRPr lang="en-GB"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4206188" y="4702171"/>
                <a:ext cx="3779624" cy="1001236"/>
              </a:xfrm>
              <a:prstGeom prst="rect">
                <a:avLst/>
              </a:prstGeom>
              <a:blipFill>
                <a:blip r:embed="rId4"/>
                <a:stretch>
                  <a:fillRect/>
                </a:stretch>
              </a:blipFill>
            </p:spPr>
            <p:txBody>
              <a:bodyPr/>
              <a:lstStyle/>
              <a:p>
                <a:r>
                  <a:rPr lang="en-GB">
                    <a:noFill/>
                  </a:rPr>
                  <a:t> </a:t>
                </a:r>
              </a:p>
            </p:txBody>
          </p:sp>
        </mc:Fallback>
      </mc:AlternateContent>
      <p:cxnSp>
        <p:nvCxnSpPr>
          <p:cNvPr id="7" name="Straight Arrow Connector 6"/>
          <p:cNvCxnSpPr/>
          <p:nvPr/>
        </p:nvCxnSpPr>
        <p:spPr>
          <a:xfrm>
            <a:off x="6201243" y="5046785"/>
            <a:ext cx="1327638" cy="8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201243" y="5526382"/>
            <a:ext cx="1327638" cy="8792"/>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5835358" y="5293450"/>
            <a:ext cx="1327638" cy="8792"/>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6580873" y="5293450"/>
            <a:ext cx="1327638" cy="8792"/>
          </a:xfrm>
          <a:prstGeom prst="straightConnector1">
            <a:avLst/>
          </a:prstGeom>
          <a:ln w="57150">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CA34A2B3-45F1-FBF2-FF86-B84BDED3F1D6}"/>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method</a:t>
            </a:r>
          </a:p>
        </p:txBody>
      </p:sp>
    </p:spTree>
    <p:extLst>
      <p:ext uri="{BB962C8B-B14F-4D97-AF65-F5344CB8AC3E}">
        <p14:creationId xmlns:p14="http://schemas.microsoft.com/office/powerpoint/2010/main" val="399468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59076" y="3265471"/>
            <a:ext cx="720000" cy="720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3200" b="1" dirty="0"/>
              <a:t>4</a:t>
            </a:r>
          </a:p>
        </p:txBody>
      </p:sp>
      <mc:AlternateContent xmlns:mc="http://schemas.openxmlformats.org/markup-compatibility/2006" xmlns:a14="http://schemas.microsoft.com/office/drawing/2010/main">
        <mc:Choice Requires="a14">
          <p:sp>
            <p:nvSpPr>
              <p:cNvPr id="16" name="TextBox 15"/>
              <p:cNvSpPr txBox="1"/>
              <p:nvPr/>
            </p:nvSpPr>
            <p:spPr>
              <a:xfrm>
                <a:off x="2110148" y="1508199"/>
                <a:ext cx="387292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f>
                        <m:fPr>
                          <m:ctrlPr>
                            <a:rPr lang="en-GB" sz="3600" i="1">
                              <a:latin typeface="Cambria Math" panose="02040503050406030204" pitchFamily="18" charset="0"/>
                            </a:rPr>
                          </m:ctrlPr>
                        </m:fPr>
                        <m:num>
                          <m:r>
                            <m:rPr>
                              <m:nor/>
                            </m:rPr>
                            <a:rPr lang="en-GB" sz="3600">
                              <a:latin typeface="Cambria Math" panose="02040503050406030204" pitchFamily="18" charset="0"/>
                            </a:rPr>
                            <m:t>Transmission</m:t>
                          </m:r>
                        </m:num>
                        <m:den>
                          <m:r>
                            <m:rPr>
                              <m:nor/>
                            </m:rPr>
                            <a:rPr lang="en-GB" sz="3600">
                              <a:latin typeface="Cambria Math" panose="02040503050406030204" pitchFamily="18" charset="0"/>
                            </a:rPr>
                            <m:t>Transition</m:t>
                          </m:r>
                        </m:den>
                      </m:f>
                    </m:oMath>
                  </m:oMathPara>
                </a14:m>
                <a:endParaRPr lang="en-GB"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0148" y="1508199"/>
                <a:ext cx="3872920" cy="1037207"/>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81003" y="1498182"/>
                <a:ext cx="2214261" cy="1861663"/>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𝑑𝐼</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𝑎</m:t>
                      </m:r>
                      <m:f>
                        <m:fPr>
                          <m:ctrlPr>
                            <a:rPr lang="en-GB" i="1">
                              <a:latin typeface="Cambria Math" panose="02040503050406030204" pitchFamily="18" charset="0"/>
                            </a:rPr>
                          </m:ctrlPr>
                        </m:fPr>
                        <m:num>
                          <m:r>
                            <a:rPr lang="en-GB" i="1">
                              <a:latin typeface="Cambria Math" panose="02040503050406030204" pitchFamily="18" charset="0"/>
                            </a:rPr>
                            <m:t>𝐵</m:t>
                          </m:r>
                        </m:num>
                        <m:den>
                          <m:r>
                            <a:rPr lang="en-GB" i="1">
                              <a:latin typeface="Cambria Math" panose="02040503050406030204" pitchFamily="18" charset="0"/>
                            </a:rPr>
                            <m:t>𝐾</m:t>
                          </m:r>
                          <m:r>
                            <a:rPr lang="en-GB" i="1">
                              <a:latin typeface="Cambria Math" panose="02040503050406030204" pitchFamily="18" charset="0"/>
                            </a:rPr>
                            <m:t>+</m:t>
                          </m:r>
                          <m:r>
                            <a:rPr lang="en-GB" i="1">
                              <a:latin typeface="Cambria Math" panose="02040503050406030204" pitchFamily="18" charset="0"/>
                            </a:rPr>
                            <m:t>𝐵</m:t>
                          </m:r>
                        </m:den>
                      </m:f>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𝑟𝐼</m:t>
                      </m:r>
                    </m:oMath>
                  </m:oMathPara>
                </a14:m>
                <a:endParaRPr lang="en-GB"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𝑑𝐵</m:t>
                          </m:r>
                        </m:num>
                        <m:den>
                          <m:r>
                            <a:rPr lang="en-GB" i="1">
                              <a:latin typeface="Cambria Math" panose="02040503050406030204" pitchFamily="18" charset="0"/>
                            </a:rPr>
                            <m:t>𝑑𝑡</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𝐵</m:t>
                          </m:r>
                        </m:sub>
                      </m:sSub>
                      <m:r>
                        <a:rPr lang="en-GB" i="1">
                          <a:latin typeface="Cambria Math" panose="02040503050406030204" pitchFamily="18" charset="0"/>
                        </a:rPr>
                        <m:t>𝐵</m:t>
                      </m:r>
                      <m:r>
                        <a:rPr lang="en-GB" i="1">
                          <a:latin typeface="Cambria Math" panose="02040503050406030204" pitchFamily="18" charset="0"/>
                        </a:rPr>
                        <m:t>+</m:t>
                      </m:r>
                      <m:r>
                        <a:rPr lang="en-GB" i="1">
                          <a:latin typeface="Cambria Math" panose="02040503050406030204" pitchFamily="18" charset="0"/>
                        </a:rPr>
                        <m:t>𝑒𝐼</m:t>
                      </m:r>
                    </m:oMath>
                  </m:oMathPara>
                </a14:m>
                <a:endParaRPr lang="en-GB" dirty="0"/>
              </a:p>
              <a:p>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7181003" y="1498182"/>
                <a:ext cx="2214261" cy="1861663"/>
              </a:xfrm>
              <a:prstGeom prst="rect">
                <a:avLst/>
              </a:prstGeom>
              <a:blipFill>
                <a:blip r:embed="rId3"/>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632226" y="3423733"/>
            <a:ext cx="7807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The Next Generation Matrix</a:t>
            </a:r>
          </a:p>
        </p:txBody>
      </p:sp>
      <mc:AlternateContent xmlns:mc="http://schemas.openxmlformats.org/markup-compatibility/2006" xmlns:a14="http://schemas.microsoft.com/office/drawing/2010/main">
        <mc:Choice Requires="a14">
          <p:sp>
            <p:nvSpPr>
              <p:cNvPr id="3" name="TextBox 2"/>
              <p:cNvSpPr txBox="1"/>
              <p:nvPr/>
            </p:nvSpPr>
            <p:spPr>
              <a:xfrm>
                <a:off x="3571816" y="4377723"/>
                <a:ext cx="4951227" cy="20542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𝑁𝐺𝑀</m:t>
                      </m:r>
                      <m:r>
                        <a:rPr lang="en-GB" sz="3200" i="1">
                          <a:latin typeface="Cambria Math" panose="02040503050406030204" pitchFamily="18" charset="0"/>
                        </a:rPr>
                        <m:t>=−</m:t>
                      </m:r>
                      <m:sSup>
                        <m:sSupPr>
                          <m:ctrlPr>
                            <a:rPr lang="en-GB" sz="3200" i="1">
                              <a:latin typeface="Cambria Math" panose="02040503050406030204" pitchFamily="18" charset="0"/>
                            </a:rPr>
                          </m:ctrlPr>
                        </m:sSupPr>
                        <m:e>
                          <m:d>
                            <m:dPr>
                              <m:ctrlPr>
                                <a:rPr lang="en-GB" sz="3200" i="1">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r>
                                      <m:rPr>
                                        <m:brk m:alnAt="7"/>
                                      </m:rPr>
                                      <a:rPr lang="en-GB" sz="3200" i="1">
                                        <a:latin typeface="Cambria Math" panose="02040503050406030204" pitchFamily="18" charset="0"/>
                                      </a:rPr>
                                      <m:t>0</m:t>
                                    </m:r>
                                  </m:e>
                                  <m:e>
                                    <m:r>
                                      <a:rPr lang="en-GB" sz="3200" i="1">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𝑎𝐻</m:t>
                                        </m:r>
                                      </m:num>
                                      <m:den>
                                        <m:r>
                                          <a:rPr lang="en-GB" sz="3200" i="1">
                                            <a:latin typeface="Cambria Math" panose="02040503050406030204" pitchFamily="18" charset="0"/>
                                          </a:rPr>
                                          <m:t>𝐾</m:t>
                                        </m:r>
                                        <m:sSub>
                                          <m:sSubPr>
                                            <m:ctrlPr>
                                              <a:rPr lang="en-GB" sz="3200" i="1">
                                                <a:latin typeface="Cambria Math" panose="02040503050406030204" pitchFamily="18" charset="0"/>
                                              </a:rPr>
                                            </m:ctrlPr>
                                          </m:sSubPr>
                                          <m:e>
                                            <m:r>
                                              <a:rPr lang="en-GB" sz="3200" i="1">
                                                <a:latin typeface="Cambria Math" panose="02040503050406030204" pitchFamily="18" charset="0"/>
                                              </a:rPr>
                                              <m:t>𝑛</m:t>
                                            </m:r>
                                          </m:e>
                                          <m:sub>
                                            <m:r>
                                              <a:rPr lang="en-GB" sz="3200" i="1">
                                                <a:latin typeface="Cambria Math" panose="02040503050406030204" pitchFamily="18" charset="0"/>
                                              </a:rPr>
                                              <m:t>𝐵</m:t>
                                            </m:r>
                                          </m:sub>
                                        </m:sSub>
                                      </m:den>
                                    </m:f>
                                  </m:e>
                                </m:mr>
                                <m:mr>
                                  <m:e>
                                    <m:r>
                                      <a:rPr lang="en-GB" sz="3200" i="1">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𝑒</m:t>
                                        </m:r>
                                      </m:num>
                                      <m:den>
                                        <m:r>
                                          <a:rPr lang="en-GB" sz="3200" i="1">
                                            <a:latin typeface="Cambria Math" panose="02040503050406030204" pitchFamily="18" charset="0"/>
                                          </a:rPr>
                                          <m:t>𝑟</m:t>
                                        </m:r>
                                      </m:den>
                                    </m:f>
                                  </m:e>
                                  <m:e>
                                    <m:r>
                                      <a:rPr lang="en-GB" sz="3200" i="1">
                                        <a:latin typeface="Cambria Math" panose="02040503050406030204" pitchFamily="18" charset="0"/>
                                      </a:rPr>
                                      <m:t>0</m:t>
                                    </m:r>
                                  </m:e>
                                </m:mr>
                              </m:m>
                            </m:e>
                          </m:d>
                        </m:e>
                        <m:sup/>
                      </m:sSup>
                    </m:oMath>
                  </m:oMathPara>
                </a14:m>
                <a:endParaRPr lang="en-GB"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3571816" y="4377723"/>
                <a:ext cx="4951227" cy="2054280"/>
              </a:xfrm>
              <a:prstGeom prst="rect">
                <a:avLst/>
              </a:prstGeom>
              <a:blipFill>
                <a:blip r:embed="rId4"/>
                <a:stretch>
                  <a:fillRect/>
                </a:stretch>
              </a:blipFill>
            </p:spPr>
            <p:txBody>
              <a:bodyPr/>
              <a:lstStyle/>
              <a:p>
                <a:r>
                  <a:rPr lang="en-GB">
                    <a:noFill/>
                  </a:rPr>
                  <a:t> </a:t>
                </a:r>
              </a:p>
            </p:txBody>
          </p:sp>
        </mc:Fallback>
      </mc:AlternateContent>
      <p:sp>
        <p:nvSpPr>
          <p:cNvPr id="4" name="Title 1">
            <a:extLst>
              <a:ext uri="{FF2B5EF4-FFF2-40B4-BE49-F238E27FC236}">
                <a16:creationId xmlns:a16="http://schemas.microsoft.com/office/drawing/2014/main" id="{62C1FD4E-C505-B3B7-7B0F-9E26EECDA386}"/>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method</a:t>
            </a:r>
          </a:p>
        </p:txBody>
      </p:sp>
    </p:spTree>
    <p:extLst>
      <p:ext uri="{BB962C8B-B14F-4D97-AF65-F5344CB8AC3E}">
        <p14:creationId xmlns:p14="http://schemas.microsoft.com/office/powerpoint/2010/main" val="1367318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59076" y="3265471"/>
            <a:ext cx="720000" cy="7200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3200" b="1" dirty="0"/>
              <a:t>4</a:t>
            </a:r>
          </a:p>
        </p:txBody>
      </p:sp>
      <mc:AlternateContent xmlns:mc="http://schemas.openxmlformats.org/markup-compatibility/2006" xmlns:a14="http://schemas.microsoft.com/office/drawing/2010/main">
        <mc:Choice Requires="a14">
          <p:sp>
            <p:nvSpPr>
              <p:cNvPr id="16" name="TextBox 15"/>
              <p:cNvSpPr txBox="1"/>
              <p:nvPr/>
            </p:nvSpPr>
            <p:spPr>
              <a:xfrm>
                <a:off x="2110148" y="1508199"/>
                <a:ext cx="387292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f>
                        <m:fPr>
                          <m:ctrlPr>
                            <a:rPr lang="en-GB" sz="3600" i="1">
                              <a:latin typeface="Cambria Math" panose="02040503050406030204" pitchFamily="18" charset="0"/>
                            </a:rPr>
                          </m:ctrlPr>
                        </m:fPr>
                        <m:num>
                          <m:r>
                            <m:rPr>
                              <m:nor/>
                            </m:rPr>
                            <a:rPr lang="en-GB" sz="3600">
                              <a:latin typeface="Cambria Math" panose="02040503050406030204" pitchFamily="18" charset="0"/>
                            </a:rPr>
                            <m:t>Transmission</m:t>
                          </m:r>
                        </m:num>
                        <m:den>
                          <m:r>
                            <m:rPr>
                              <m:nor/>
                            </m:rPr>
                            <a:rPr lang="en-GB" sz="3600">
                              <a:latin typeface="Cambria Math" panose="02040503050406030204" pitchFamily="18" charset="0"/>
                            </a:rPr>
                            <m:t>Transition</m:t>
                          </m:r>
                        </m:den>
                      </m:f>
                    </m:oMath>
                  </m:oMathPara>
                </a14:m>
                <a:endParaRPr lang="en-GB"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0148" y="1508199"/>
                <a:ext cx="3872920" cy="1037207"/>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81003" y="1498182"/>
                <a:ext cx="2214261" cy="1861663"/>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𝑑𝐼</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𝑎</m:t>
                      </m:r>
                      <m:f>
                        <m:fPr>
                          <m:ctrlPr>
                            <a:rPr lang="en-GB" i="1">
                              <a:latin typeface="Cambria Math" panose="02040503050406030204" pitchFamily="18" charset="0"/>
                            </a:rPr>
                          </m:ctrlPr>
                        </m:fPr>
                        <m:num>
                          <m:r>
                            <a:rPr lang="en-GB" i="1">
                              <a:latin typeface="Cambria Math" panose="02040503050406030204" pitchFamily="18" charset="0"/>
                            </a:rPr>
                            <m:t>𝐵</m:t>
                          </m:r>
                        </m:num>
                        <m:den>
                          <m:r>
                            <a:rPr lang="en-GB" i="1">
                              <a:latin typeface="Cambria Math" panose="02040503050406030204" pitchFamily="18" charset="0"/>
                            </a:rPr>
                            <m:t>𝐾</m:t>
                          </m:r>
                          <m:r>
                            <a:rPr lang="en-GB" i="1">
                              <a:latin typeface="Cambria Math" panose="02040503050406030204" pitchFamily="18" charset="0"/>
                            </a:rPr>
                            <m:t>+</m:t>
                          </m:r>
                          <m:r>
                            <a:rPr lang="en-GB" i="1">
                              <a:latin typeface="Cambria Math" panose="02040503050406030204" pitchFamily="18" charset="0"/>
                            </a:rPr>
                            <m:t>𝐵</m:t>
                          </m:r>
                        </m:den>
                      </m:f>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𝑟𝐼</m:t>
                      </m:r>
                    </m:oMath>
                  </m:oMathPara>
                </a14:m>
                <a:endParaRPr lang="en-GB"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𝑑𝐵</m:t>
                          </m:r>
                        </m:num>
                        <m:den>
                          <m:r>
                            <a:rPr lang="en-GB" i="1">
                              <a:latin typeface="Cambria Math" panose="02040503050406030204" pitchFamily="18" charset="0"/>
                            </a:rPr>
                            <m:t>𝑑𝑡</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𝐵</m:t>
                          </m:r>
                        </m:sub>
                      </m:sSub>
                      <m:r>
                        <a:rPr lang="en-GB" i="1">
                          <a:latin typeface="Cambria Math" panose="02040503050406030204" pitchFamily="18" charset="0"/>
                        </a:rPr>
                        <m:t>𝐵</m:t>
                      </m:r>
                      <m:r>
                        <a:rPr lang="en-GB" i="1">
                          <a:latin typeface="Cambria Math" panose="02040503050406030204" pitchFamily="18" charset="0"/>
                        </a:rPr>
                        <m:t>+</m:t>
                      </m:r>
                      <m:r>
                        <a:rPr lang="en-GB" i="1">
                          <a:latin typeface="Cambria Math" panose="02040503050406030204" pitchFamily="18" charset="0"/>
                        </a:rPr>
                        <m:t>𝑒𝐼</m:t>
                      </m:r>
                    </m:oMath>
                  </m:oMathPara>
                </a14:m>
                <a:endParaRPr lang="en-GB" dirty="0"/>
              </a:p>
              <a:p>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7181003" y="1498182"/>
                <a:ext cx="2214261" cy="1861663"/>
              </a:xfrm>
              <a:prstGeom prst="rect">
                <a:avLst/>
              </a:prstGeom>
              <a:blipFill>
                <a:blip r:embed="rId3"/>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632226" y="3423733"/>
            <a:ext cx="7807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The Next Generation Matrix</a:t>
            </a:r>
          </a:p>
        </p:txBody>
      </p:sp>
      <mc:AlternateContent xmlns:mc="http://schemas.openxmlformats.org/markup-compatibility/2006" xmlns:a14="http://schemas.microsoft.com/office/drawing/2010/main">
        <mc:Choice Requires="a14">
          <p:sp>
            <p:nvSpPr>
              <p:cNvPr id="3" name="TextBox 2"/>
              <p:cNvSpPr txBox="1"/>
              <p:nvPr/>
            </p:nvSpPr>
            <p:spPr>
              <a:xfrm>
                <a:off x="3571815" y="4377723"/>
                <a:ext cx="3842462" cy="20542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𝑁𝐺𝑀</m:t>
                      </m:r>
                      <m:r>
                        <a:rPr lang="en-GB" sz="3200" i="1">
                          <a:latin typeface="Cambria Math" panose="02040503050406030204" pitchFamily="18" charset="0"/>
                        </a:rPr>
                        <m:t>=</m:t>
                      </m:r>
                      <m:sSup>
                        <m:sSupPr>
                          <m:ctrlPr>
                            <a:rPr lang="en-GB" sz="3200" i="1">
                              <a:latin typeface="Cambria Math" panose="02040503050406030204" pitchFamily="18" charset="0"/>
                            </a:rPr>
                          </m:ctrlPr>
                        </m:sSupPr>
                        <m:e>
                          <m:d>
                            <m:dPr>
                              <m:ctrlPr>
                                <a:rPr lang="en-GB" sz="3200" i="1">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r>
                                      <m:rPr>
                                        <m:brk m:alnAt="7"/>
                                      </m:rPr>
                                      <a:rPr lang="en-GB" sz="3200" i="1">
                                        <a:latin typeface="Cambria Math" panose="02040503050406030204" pitchFamily="18" charset="0"/>
                                      </a:rPr>
                                      <m:t>0</m:t>
                                    </m:r>
                                  </m:e>
                                  <m:e>
                                    <m:f>
                                      <m:fPr>
                                        <m:ctrlPr>
                                          <a:rPr lang="en-GB" sz="3200" i="1">
                                            <a:latin typeface="Cambria Math" panose="02040503050406030204" pitchFamily="18" charset="0"/>
                                          </a:rPr>
                                        </m:ctrlPr>
                                      </m:fPr>
                                      <m:num>
                                        <m:r>
                                          <a:rPr lang="en-GB" sz="3200" i="1">
                                            <a:latin typeface="Cambria Math" panose="02040503050406030204" pitchFamily="18" charset="0"/>
                                          </a:rPr>
                                          <m:t>𝑎𝐻</m:t>
                                        </m:r>
                                      </m:num>
                                      <m:den>
                                        <m:r>
                                          <a:rPr lang="en-GB" sz="3200" i="1">
                                            <a:latin typeface="Cambria Math" panose="02040503050406030204" pitchFamily="18" charset="0"/>
                                          </a:rPr>
                                          <m:t>𝐾</m:t>
                                        </m:r>
                                        <m:sSub>
                                          <m:sSubPr>
                                            <m:ctrlPr>
                                              <a:rPr lang="en-GB" sz="3200" i="1">
                                                <a:latin typeface="Cambria Math" panose="02040503050406030204" pitchFamily="18" charset="0"/>
                                              </a:rPr>
                                            </m:ctrlPr>
                                          </m:sSubPr>
                                          <m:e>
                                            <m:r>
                                              <a:rPr lang="en-GB" sz="3200" i="1">
                                                <a:latin typeface="Cambria Math" panose="02040503050406030204" pitchFamily="18" charset="0"/>
                                              </a:rPr>
                                              <m:t>𝑛</m:t>
                                            </m:r>
                                          </m:e>
                                          <m:sub>
                                            <m:r>
                                              <a:rPr lang="en-GB" sz="3200" i="1">
                                                <a:latin typeface="Cambria Math" panose="02040503050406030204" pitchFamily="18" charset="0"/>
                                              </a:rPr>
                                              <m:t>𝐵</m:t>
                                            </m:r>
                                          </m:sub>
                                        </m:sSub>
                                      </m:den>
                                    </m:f>
                                  </m:e>
                                </m:mr>
                                <m:mr>
                                  <m:e>
                                    <m:f>
                                      <m:fPr>
                                        <m:ctrlPr>
                                          <a:rPr lang="en-GB" sz="3200" i="1">
                                            <a:latin typeface="Cambria Math" panose="02040503050406030204" pitchFamily="18" charset="0"/>
                                          </a:rPr>
                                        </m:ctrlPr>
                                      </m:fPr>
                                      <m:num>
                                        <m:r>
                                          <a:rPr lang="en-GB" sz="3200" i="1">
                                            <a:latin typeface="Cambria Math" panose="02040503050406030204" pitchFamily="18" charset="0"/>
                                          </a:rPr>
                                          <m:t>𝑒</m:t>
                                        </m:r>
                                      </m:num>
                                      <m:den>
                                        <m:r>
                                          <a:rPr lang="en-GB" sz="3200" i="1">
                                            <a:latin typeface="Cambria Math" panose="02040503050406030204" pitchFamily="18" charset="0"/>
                                          </a:rPr>
                                          <m:t>𝑟</m:t>
                                        </m:r>
                                      </m:den>
                                    </m:f>
                                  </m:e>
                                  <m:e>
                                    <m:r>
                                      <a:rPr lang="en-GB" sz="3200" i="1">
                                        <a:latin typeface="Cambria Math" panose="02040503050406030204" pitchFamily="18" charset="0"/>
                                      </a:rPr>
                                      <m:t>0</m:t>
                                    </m:r>
                                  </m:e>
                                </m:mr>
                              </m:m>
                            </m:e>
                          </m:d>
                        </m:e>
                        <m:sup/>
                      </m:sSup>
                    </m:oMath>
                  </m:oMathPara>
                </a14:m>
                <a:endParaRPr lang="en-GB"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3571815" y="4377723"/>
                <a:ext cx="3842462" cy="2054280"/>
              </a:xfrm>
              <a:prstGeom prst="rect">
                <a:avLst/>
              </a:prstGeom>
              <a:blipFill>
                <a:blip r:embed="rId4"/>
                <a:stretch>
                  <a:fillRect/>
                </a:stretch>
              </a:blipFill>
            </p:spPr>
            <p:txBody>
              <a:bodyPr/>
              <a:lstStyle/>
              <a:p>
                <a:r>
                  <a:rPr lang="en-GB">
                    <a:noFill/>
                  </a:rPr>
                  <a:t> </a:t>
                </a:r>
              </a:p>
            </p:txBody>
          </p:sp>
        </mc:Fallback>
      </mc:AlternateContent>
      <p:sp>
        <p:nvSpPr>
          <p:cNvPr id="4" name="Title 1">
            <a:extLst>
              <a:ext uri="{FF2B5EF4-FFF2-40B4-BE49-F238E27FC236}">
                <a16:creationId xmlns:a16="http://schemas.microsoft.com/office/drawing/2014/main" id="{04C365A5-479B-2815-D5E5-17047298A215}"/>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method</a:t>
            </a:r>
          </a:p>
        </p:txBody>
      </p:sp>
    </p:spTree>
    <p:extLst>
      <p:ext uri="{BB962C8B-B14F-4D97-AF65-F5344CB8AC3E}">
        <p14:creationId xmlns:p14="http://schemas.microsoft.com/office/powerpoint/2010/main" val="607833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59076" y="3265471"/>
            <a:ext cx="720000" cy="720000"/>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GB" sz="3200" b="1" dirty="0"/>
              <a:t>5</a:t>
            </a:r>
          </a:p>
        </p:txBody>
      </p:sp>
      <mc:AlternateContent xmlns:mc="http://schemas.openxmlformats.org/markup-compatibility/2006" xmlns:a14="http://schemas.microsoft.com/office/drawing/2010/main">
        <mc:Choice Requires="a14">
          <p:sp>
            <p:nvSpPr>
              <p:cNvPr id="16" name="TextBox 15"/>
              <p:cNvSpPr txBox="1"/>
              <p:nvPr/>
            </p:nvSpPr>
            <p:spPr>
              <a:xfrm>
                <a:off x="2110148" y="1508199"/>
                <a:ext cx="387292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f>
                        <m:fPr>
                          <m:ctrlPr>
                            <a:rPr lang="en-GB" sz="3600" i="1">
                              <a:latin typeface="Cambria Math" panose="02040503050406030204" pitchFamily="18" charset="0"/>
                            </a:rPr>
                          </m:ctrlPr>
                        </m:fPr>
                        <m:num>
                          <m:r>
                            <m:rPr>
                              <m:nor/>
                            </m:rPr>
                            <a:rPr lang="en-GB" sz="3600">
                              <a:latin typeface="Cambria Math" panose="02040503050406030204" pitchFamily="18" charset="0"/>
                            </a:rPr>
                            <m:t>Transmission</m:t>
                          </m:r>
                        </m:num>
                        <m:den>
                          <m:r>
                            <m:rPr>
                              <m:nor/>
                            </m:rPr>
                            <a:rPr lang="en-GB" sz="3600">
                              <a:latin typeface="Cambria Math" panose="02040503050406030204" pitchFamily="18" charset="0"/>
                            </a:rPr>
                            <m:t>Transition</m:t>
                          </m:r>
                        </m:den>
                      </m:f>
                    </m:oMath>
                  </m:oMathPara>
                </a14:m>
                <a:endParaRPr lang="en-GB"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0148" y="1508199"/>
                <a:ext cx="3872920" cy="1037207"/>
              </a:xfrm>
              <a:prstGeom prst="rect">
                <a:avLst/>
              </a:prstGeom>
              <a:blipFill>
                <a:blip r:embed="rId2"/>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632226" y="3423733"/>
            <a:ext cx="7807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R</a:t>
            </a:r>
            <a:r>
              <a:rPr lang="en-GB" altLang="en-US" sz="2000" baseline="-25000" dirty="0">
                <a:solidFill>
                  <a:srgbClr val="23166D"/>
                </a:solidFill>
                <a:latin typeface="Calibri" panose="020F0502020204030204"/>
              </a:rPr>
              <a:t>0 </a:t>
            </a:r>
            <a:r>
              <a:rPr lang="en-GB" altLang="en-US" sz="2000" dirty="0">
                <a:solidFill>
                  <a:srgbClr val="23166D"/>
                </a:solidFill>
                <a:latin typeface="Calibri" panose="020F0502020204030204"/>
              </a:rPr>
              <a:t>is the largest eigenvalue of the next generation matrix </a:t>
            </a:r>
          </a:p>
        </p:txBody>
      </p:sp>
      <mc:AlternateContent xmlns:mc="http://schemas.openxmlformats.org/markup-compatibility/2006" xmlns:a14="http://schemas.microsoft.com/office/drawing/2010/main">
        <mc:Choice Requires="a14">
          <p:sp>
            <p:nvSpPr>
              <p:cNvPr id="4" name="TextBox 3"/>
              <p:cNvSpPr txBox="1"/>
              <p:nvPr/>
            </p:nvSpPr>
            <p:spPr>
              <a:xfrm>
                <a:off x="4810968" y="4440116"/>
                <a:ext cx="2637838" cy="1636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𝑅</m:t>
                          </m:r>
                        </m:e>
                        <m:sub>
                          <m:r>
                            <a:rPr lang="en-GB" sz="3600" i="1">
                              <a:latin typeface="Cambria Math" panose="02040503050406030204" pitchFamily="18" charset="0"/>
                            </a:rPr>
                            <m:t>0</m:t>
                          </m:r>
                        </m:sub>
                      </m:sSub>
                      <m:r>
                        <a:rPr lang="en-GB" sz="3600" i="1">
                          <a:latin typeface="Cambria Math" panose="02040503050406030204" pitchFamily="18" charset="0"/>
                        </a:rPr>
                        <m:t>=</m:t>
                      </m:r>
                      <m:rad>
                        <m:radPr>
                          <m:degHide m:val="on"/>
                          <m:ctrlPr>
                            <a:rPr lang="en-GB" sz="3600" i="1">
                              <a:latin typeface="Cambria Math" panose="02040503050406030204" pitchFamily="18" charset="0"/>
                            </a:rPr>
                          </m:ctrlPr>
                        </m:radPr>
                        <m:deg/>
                        <m:e>
                          <m:f>
                            <m:fPr>
                              <m:ctrlPr>
                                <a:rPr lang="en-GB" sz="3600" i="1">
                                  <a:latin typeface="Cambria Math" panose="02040503050406030204" pitchFamily="18" charset="0"/>
                                </a:rPr>
                              </m:ctrlPr>
                            </m:fPr>
                            <m:num>
                              <m:r>
                                <a:rPr lang="en-GB" sz="3600" i="1">
                                  <a:latin typeface="Cambria Math" panose="02040503050406030204" pitchFamily="18" charset="0"/>
                                </a:rPr>
                                <m:t>ⅇ</m:t>
                              </m:r>
                              <m:r>
                                <a:rPr lang="en-GB" sz="3600" i="1">
                                  <a:latin typeface="Cambria Math" panose="02040503050406030204" pitchFamily="18" charset="0"/>
                                </a:rPr>
                                <m:t>𝑎𝐻</m:t>
                              </m:r>
                            </m:num>
                            <m:den>
                              <m:r>
                                <a:rPr lang="en-GB" sz="3600" i="1">
                                  <a:latin typeface="Cambria Math" panose="02040503050406030204" pitchFamily="18" charset="0"/>
                                </a:rPr>
                                <m:t>𝑟𝐾</m:t>
                              </m:r>
                              <m:sSub>
                                <m:sSubPr>
                                  <m:ctrlPr>
                                    <a:rPr lang="en-GB" sz="3600" i="1">
                                      <a:latin typeface="Cambria Math" panose="02040503050406030204" pitchFamily="18" charset="0"/>
                                    </a:rPr>
                                  </m:ctrlPr>
                                </m:sSubPr>
                                <m:e>
                                  <m:r>
                                    <a:rPr lang="en-GB" sz="3600" i="1">
                                      <a:latin typeface="Cambria Math" panose="02040503050406030204" pitchFamily="18" charset="0"/>
                                    </a:rPr>
                                    <m:t>𝑛</m:t>
                                  </m:r>
                                </m:e>
                                <m:sub>
                                  <m:r>
                                    <a:rPr lang="en-GB" sz="3600" i="1">
                                      <a:latin typeface="Cambria Math" panose="02040503050406030204" pitchFamily="18" charset="0"/>
                                    </a:rPr>
                                    <m:t>𝐵</m:t>
                                  </m:r>
                                </m:sub>
                              </m:sSub>
                            </m:den>
                          </m:f>
                        </m:e>
                      </m:rad>
                    </m:oMath>
                  </m:oMathPara>
                </a14:m>
                <a:endParaRPr lang="en-GB" dirty="0"/>
              </a:p>
            </p:txBody>
          </p:sp>
        </mc:Choice>
        <mc:Fallback xmlns="">
          <p:sp>
            <p:nvSpPr>
              <p:cNvPr id="4" name="TextBox 3"/>
              <p:cNvSpPr txBox="1">
                <a:spLocks noRot="1" noChangeAspect="1" noMove="1" noResize="1" noEditPoints="1" noAdjustHandles="1" noChangeArrowheads="1" noChangeShapeType="1" noTextEdit="1"/>
              </p:cNvSpPr>
              <p:nvPr/>
            </p:nvSpPr>
            <p:spPr>
              <a:xfrm>
                <a:off x="4810968" y="4440116"/>
                <a:ext cx="2637838" cy="1636858"/>
              </a:xfrm>
              <a:prstGeom prst="rect">
                <a:avLst/>
              </a:prstGeom>
              <a:blipFill>
                <a:blip r:embed="rId3"/>
                <a:stretch>
                  <a:fillRect/>
                </a:stretch>
              </a:blipFill>
            </p:spPr>
            <p:txBody>
              <a:bodyPr/>
              <a:lstStyle/>
              <a:p>
                <a:r>
                  <a:rPr lang="en-GB">
                    <a:noFill/>
                  </a:rPr>
                  <a:t> </a:t>
                </a:r>
              </a:p>
            </p:txBody>
          </p:sp>
        </mc:Fallback>
      </mc:AlternateContent>
      <p:sp>
        <p:nvSpPr>
          <p:cNvPr id="3" name="TextBox 2"/>
          <p:cNvSpPr txBox="1"/>
          <p:nvPr/>
        </p:nvSpPr>
        <p:spPr>
          <a:xfrm>
            <a:off x="6596127" y="1431727"/>
            <a:ext cx="3710354" cy="1631216"/>
          </a:xfrm>
          <a:prstGeom prst="rect">
            <a:avLst/>
          </a:prstGeom>
          <a:noFill/>
        </p:spPr>
        <p:txBody>
          <a:bodyPr wrap="square" rtlCol="0">
            <a:spAutoFit/>
          </a:bodyPr>
          <a:lstStyle/>
          <a:p>
            <a:pPr algn="ctr"/>
            <a:r>
              <a:rPr lang="en-GB" sz="2000" dirty="0">
                <a:solidFill>
                  <a:schemeClr val="accent1"/>
                </a:solidFill>
              </a:rPr>
              <a:t>Expected number of secondary infectious given one average infectious individual is introduced to an </a:t>
            </a:r>
            <a:r>
              <a:rPr lang="en-GB" sz="2000" b="1" dirty="0">
                <a:solidFill>
                  <a:schemeClr val="accent1"/>
                </a:solidFill>
              </a:rPr>
              <a:t>entirely susceptible population</a:t>
            </a:r>
            <a:endParaRPr lang="en-GB" sz="2000" dirty="0">
              <a:solidFill>
                <a:schemeClr val="accent1"/>
              </a:solidFill>
            </a:endParaRPr>
          </a:p>
        </p:txBody>
      </p:sp>
      <p:sp>
        <p:nvSpPr>
          <p:cNvPr id="5" name="Title 1">
            <a:extLst>
              <a:ext uri="{FF2B5EF4-FFF2-40B4-BE49-F238E27FC236}">
                <a16:creationId xmlns:a16="http://schemas.microsoft.com/office/drawing/2014/main" id="{D00CD1AB-13F4-A737-F954-23E177378908}"/>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method</a:t>
            </a:r>
          </a:p>
        </p:txBody>
      </p:sp>
    </p:spTree>
    <p:extLst>
      <p:ext uri="{BB962C8B-B14F-4D97-AF65-F5344CB8AC3E}">
        <p14:creationId xmlns:p14="http://schemas.microsoft.com/office/powerpoint/2010/main" val="426649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4020945" y="1757615"/>
                <a:ext cx="3842462" cy="20542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𝑁𝐺𝑀</m:t>
                      </m:r>
                      <m:r>
                        <a:rPr lang="en-GB" sz="3200" i="1">
                          <a:latin typeface="Cambria Math" panose="02040503050406030204" pitchFamily="18" charset="0"/>
                        </a:rPr>
                        <m:t>=</m:t>
                      </m:r>
                      <m:sSup>
                        <m:sSupPr>
                          <m:ctrlPr>
                            <a:rPr lang="en-GB" sz="3200" i="1">
                              <a:latin typeface="Cambria Math" panose="02040503050406030204" pitchFamily="18" charset="0"/>
                            </a:rPr>
                          </m:ctrlPr>
                        </m:sSupPr>
                        <m:e>
                          <m:d>
                            <m:dPr>
                              <m:ctrlPr>
                                <a:rPr lang="en-GB" sz="3200" i="1">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r>
                                      <m:rPr>
                                        <m:brk m:alnAt="7"/>
                                      </m:rPr>
                                      <a:rPr lang="en-GB" sz="3200" i="1">
                                        <a:latin typeface="Cambria Math" panose="02040503050406030204" pitchFamily="18" charset="0"/>
                                      </a:rPr>
                                      <m:t>0</m:t>
                                    </m:r>
                                  </m:e>
                                  <m:e>
                                    <m:f>
                                      <m:fPr>
                                        <m:ctrlPr>
                                          <a:rPr lang="en-GB" sz="3200" i="1">
                                            <a:latin typeface="Cambria Math" panose="02040503050406030204" pitchFamily="18" charset="0"/>
                                          </a:rPr>
                                        </m:ctrlPr>
                                      </m:fPr>
                                      <m:num>
                                        <m:r>
                                          <a:rPr lang="en-GB" sz="3200" i="1">
                                            <a:latin typeface="Cambria Math" panose="02040503050406030204" pitchFamily="18" charset="0"/>
                                          </a:rPr>
                                          <m:t>𝑎𝐻</m:t>
                                        </m:r>
                                      </m:num>
                                      <m:den>
                                        <m:r>
                                          <a:rPr lang="en-GB" sz="3200" i="1">
                                            <a:latin typeface="Cambria Math" panose="02040503050406030204" pitchFamily="18" charset="0"/>
                                          </a:rPr>
                                          <m:t>𝐾</m:t>
                                        </m:r>
                                        <m:sSub>
                                          <m:sSubPr>
                                            <m:ctrlPr>
                                              <a:rPr lang="en-GB" sz="3200" i="1">
                                                <a:latin typeface="Cambria Math" panose="02040503050406030204" pitchFamily="18" charset="0"/>
                                              </a:rPr>
                                            </m:ctrlPr>
                                          </m:sSubPr>
                                          <m:e>
                                            <m:r>
                                              <a:rPr lang="en-GB" sz="3200" i="1">
                                                <a:latin typeface="Cambria Math" panose="02040503050406030204" pitchFamily="18" charset="0"/>
                                              </a:rPr>
                                              <m:t>𝑛</m:t>
                                            </m:r>
                                          </m:e>
                                          <m:sub>
                                            <m:r>
                                              <a:rPr lang="en-GB" sz="3200" i="1">
                                                <a:latin typeface="Cambria Math" panose="02040503050406030204" pitchFamily="18" charset="0"/>
                                              </a:rPr>
                                              <m:t>𝐵</m:t>
                                            </m:r>
                                          </m:sub>
                                        </m:sSub>
                                      </m:den>
                                    </m:f>
                                  </m:e>
                                </m:mr>
                                <m:mr>
                                  <m:e>
                                    <m:f>
                                      <m:fPr>
                                        <m:ctrlPr>
                                          <a:rPr lang="en-GB" sz="3200" i="1">
                                            <a:latin typeface="Cambria Math" panose="02040503050406030204" pitchFamily="18" charset="0"/>
                                          </a:rPr>
                                        </m:ctrlPr>
                                      </m:fPr>
                                      <m:num>
                                        <m:r>
                                          <a:rPr lang="en-GB" sz="3200" i="1">
                                            <a:latin typeface="Cambria Math" panose="02040503050406030204" pitchFamily="18" charset="0"/>
                                          </a:rPr>
                                          <m:t>𝑒</m:t>
                                        </m:r>
                                      </m:num>
                                      <m:den>
                                        <m:r>
                                          <a:rPr lang="en-GB" sz="3200" i="1">
                                            <a:latin typeface="Cambria Math" panose="02040503050406030204" pitchFamily="18" charset="0"/>
                                          </a:rPr>
                                          <m:t>𝑟</m:t>
                                        </m:r>
                                      </m:den>
                                    </m:f>
                                  </m:e>
                                  <m:e>
                                    <m:r>
                                      <a:rPr lang="en-GB" sz="3200" i="1">
                                        <a:latin typeface="Cambria Math" panose="02040503050406030204" pitchFamily="18" charset="0"/>
                                      </a:rPr>
                                      <m:t>0</m:t>
                                    </m:r>
                                  </m:e>
                                </m:mr>
                              </m:m>
                            </m:e>
                          </m:d>
                        </m:e>
                        <m:sup/>
                      </m:sSup>
                    </m:oMath>
                  </m:oMathPara>
                </a14:m>
                <a:endParaRPr lang="en-GB"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4020945" y="1757615"/>
                <a:ext cx="3842462" cy="2054280"/>
              </a:xfrm>
              <a:prstGeom prst="rect">
                <a:avLst/>
              </a:prstGeom>
              <a:blipFill>
                <a:blip r:embed="rId2"/>
                <a:stretch>
                  <a:fillRect/>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DEC0AF83-1DF1-D703-80DF-49CF53AAF8C1}"/>
              </a:ext>
            </a:extLst>
          </p:cNvPr>
          <p:cNvSpPr txBox="1">
            <a:spLocks/>
          </p:cNvSpPr>
          <p:nvPr/>
        </p:nvSpPr>
        <p:spPr>
          <a:xfrm>
            <a:off x="838200" y="365125"/>
            <a:ext cx="10515600" cy="762289"/>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  interpretation?</a:t>
            </a:r>
          </a:p>
        </p:txBody>
      </p:sp>
    </p:spTree>
    <p:extLst>
      <p:ext uri="{BB962C8B-B14F-4D97-AF65-F5344CB8AC3E}">
        <p14:creationId xmlns:p14="http://schemas.microsoft.com/office/powerpoint/2010/main" val="568422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a:off x="6228809" y="2709352"/>
            <a:ext cx="704669" cy="701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r>
              <a:rPr lang="en-GB" sz="4000" b="1" dirty="0">
                <a:solidFill>
                  <a:srgbClr val="000000"/>
                </a:solidFill>
                <a:latin typeface="Calibri" panose="020F0502020204030204"/>
                <a:ea typeface="NSimSun" panose="02010609030101010101" pitchFamily="49" charset="-122"/>
              </a:rPr>
              <a:t>S</a:t>
            </a:r>
            <a:endParaRPr lang="en-GB" sz="4000" b="1" baseline="-25000" dirty="0">
              <a:solidFill>
                <a:srgbClr val="000000"/>
              </a:solidFill>
              <a:latin typeface="Calibri" panose="020F0502020204030204"/>
              <a:ea typeface="NSimSun" panose="02010609030101010101" pitchFamily="49" charset="-122"/>
            </a:endParaRPr>
          </a:p>
        </p:txBody>
      </p:sp>
      <p:sp>
        <p:nvSpPr>
          <p:cNvPr id="117" name="Rectangle 116"/>
          <p:cNvSpPr/>
          <p:nvPr/>
        </p:nvSpPr>
        <p:spPr>
          <a:xfrm>
            <a:off x="7665962" y="2727034"/>
            <a:ext cx="720876" cy="7019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r>
              <a:rPr lang="en-GB" sz="4000" b="1" dirty="0">
                <a:solidFill>
                  <a:srgbClr val="FFFFFF"/>
                </a:solidFill>
                <a:latin typeface="Calibri" panose="020F0502020204030204"/>
                <a:ea typeface="NSimSun" panose="02010609030101010101" pitchFamily="49" charset="-122"/>
              </a:rPr>
              <a:t>I</a:t>
            </a:r>
          </a:p>
        </p:txBody>
      </p:sp>
      <p:cxnSp>
        <p:nvCxnSpPr>
          <p:cNvPr id="118" name="Straight Arrow Connector 117"/>
          <p:cNvCxnSpPr/>
          <p:nvPr/>
        </p:nvCxnSpPr>
        <p:spPr>
          <a:xfrm>
            <a:off x="6932938" y="3079551"/>
            <a:ext cx="731521" cy="1977"/>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9119323" y="2709352"/>
            <a:ext cx="720876" cy="7019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r>
              <a:rPr lang="en-GB" sz="4000" b="1" dirty="0">
                <a:solidFill>
                  <a:srgbClr val="FFFFFF"/>
                </a:solidFill>
                <a:latin typeface="Calibri" panose="020F0502020204030204"/>
                <a:ea typeface="NSimSun" panose="02010609030101010101" pitchFamily="49" charset="-122"/>
              </a:rPr>
              <a:t>R</a:t>
            </a:r>
          </a:p>
        </p:txBody>
      </p:sp>
      <p:cxnSp>
        <p:nvCxnSpPr>
          <p:cNvPr id="120" name="Straight Arrow Connector 119"/>
          <p:cNvCxnSpPr/>
          <p:nvPr/>
        </p:nvCxnSpPr>
        <p:spPr>
          <a:xfrm>
            <a:off x="8375691" y="3058359"/>
            <a:ext cx="731521" cy="1977"/>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7677273" y="4148649"/>
            <a:ext cx="720876" cy="7019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r>
              <a:rPr lang="en-GB" sz="4000" b="1" dirty="0">
                <a:solidFill>
                  <a:srgbClr val="FFFFFF"/>
                </a:solidFill>
                <a:latin typeface="Calibri" panose="020F0502020204030204"/>
                <a:ea typeface="NSimSun" panose="02010609030101010101" pitchFamily="49" charset="-122"/>
              </a:rPr>
              <a:t>B</a:t>
            </a:r>
          </a:p>
        </p:txBody>
      </p:sp>
      <p:cxnSp>
        <p:nvCxnSpPr>
          <p:cNvPr id="122" name="Curved Connector 121"/>
          <p:cNvCxnSpPr>
            <a:stCxn id="121" idx="1"/>
          </p:cNvCxnSpPr>
          <p:nvPr/>
        </p:nvCxnSpPr>
        <p:spPr>
          <a:xfrm rot="10800000">
            <a:off x="7446856" y="3034892"/>
            <a:ext cx="230419" cy="1464740"/>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urved Connector 122"/>
          <p:cNvCxnSpPr>
            <a:stCxn id="117" idx="2"/>
            <a:endCxn id="121" idx="3"/>
          </p:cNvCxnSpPr>
          <p:nvPr/>
        </p:nvCxnSpPr>
        <p:spPr>
          <a:xfrm rot="16200000" flipH="1">
            <a:off x="7676958" y="3778442"/>
            <a:ext cx="1070632" cy="371749"/>
          </a:xfrm>
          <a:prstGeom prst="curvedConnector4">
            <a:avLst>
              <a:gd name="adj1" fmla="val 33609"/>
              <a:gd name="adj2" fmla="val 161493"/>
            </a:avLst>
          </a:prstGeom>
          <a:ln w="381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2307339" y="2438533"/>
                <a:ext cx="3017108" cy="2657459"/>
              </a:xfrm>
              <a:prstGeom prst="rect">
                <a:avLst/>
              </a:prstGeom>
              <a:noFill/>
            </p:spPr>
            <p:txBody>
              <a:bodyPr wrap="none" lIns="0" tIns="0" rIns="0" bIns="0" rtlCol="0">
                <a:spAutoFit/>
              </a:bodyPr>
              <a:lstStyle/>
              <a:p>
                <a:pPr defTabSz="457200">
                  <a:lnSpc>
                    <a:spcPct val="150000"/>
                  </a:lnSpc>
                  <a:defRPr/>
                </a:pPr>
                <a14:m>
                  <m:oMathPara xmlns:m="http://schemas.openxmlformats.org/officeDocument/2006/math">
                    <m:oMathParaPr>
                      <m:jc m:val="centerGroup"/>
                    </m:oMathParaPr>
                    <m:oMath xmlns:m="http://schemas.openxmlformats.org/officeDocument/2006/math">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𝑑𝑆</m:t>
                          </m:r>
                        </m:num>
                        <m:den>
                          <m:r>
                            <a:rPr lang="en-GB" i="1">
                              <a:solidFill>
                                <a:srgbClr val="000000"/>
                              </a:solidFill>
                              <a:latin typeface="Cambria Math" panose="02040503050406030204" pitchFamily="18" charset="0"/>
                            </a:rPr>
                            <m:t>𝑑𝑡</m:t>
                          </m:r>
                        </m:den>
                      </m:f>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𝑛</m:t>
                      </m:r>
                      <m:d>
                        <m:dPr>
                          <m:ctrlPr>
                            <a:rPr lang="en-GB" i="1">
                              <a:solidFill>
                                <a:srgbClr val="000000"/>
                              </a:solidFill>
                              <a:latin typeface="Cambria Math" panose="02040503050406030204" pitchFamily="18" charset="0"/>
                            </a:rPr>
                          </m:ctrlPr>
                        </m:dPr>
                        <m:e>
                          <m:r>
                            <a:rPr lang="en-GB" i="1">
                              <a:solidFill>
                                <a:srgbClr val="000000"/>
                              </a:solidFill>
                              <a:latin typeface="Cambria Math" panose="02040503050406030204" pitchFamily="18" charset="0"/>
                            </a:rPr>
                            <m:t>𝐻</m:t>
                          </m:r>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𝑆</m:t>
                          </m:r>
                        </m:e>
                      </m:d>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𝑎</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𝐵</m:t>
                          </m:r>
                        </m:num>
                        <m:den>
                          <m:r>
                            <a:rPr lang="en-GB" i="1">
                              <a:solidFill>
                                <a:srgbClr val="000000"/>
                              </a:solidFill>
                              <a:latin typeface="Cambria Math" panose="02040503050406030204" pitchFamily="18" charset="0"/>
                            </a:rPr>
                            <m:t>𝐾</m:t>
                          </m:r>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𝐵</m:t>
                          </m:r>
                        </m:den>
                      </m:f>
                      <m:r>
                        <a:rPr lang="en-GB" i="1">
                          <a:solidFill>
                            <a:srgbClr val="000000"/>
                          </a:solidFill>
                          <a:latin typeface="Cambria Math" panose="02040503050406030204" pitchFamily="18" charset="0"/>
                        </a:rPr>
                        <m:t>𝑆</m:t>
                      </m:r>
                    </m:oMath>
                  </m:oMathPara>
                </a14:m>
                <a:endParaRPr lang="en-GB" dirty="0">
                  <a:solidFill>
                    <a:srgbClr val="000000"/>
                  </a:solidFill>
                  <a:latin typeface="Calibri" panose="020F0502020204030204"/>
                </a:endParaRPr>
              </a:p>
              <a:p>
                <a:pPr defTabSz="457200">
                  <a:lnSpc>
                    <a:spcPct val="150000"/>
                  </a:lnSpc>
                  <a:defRPr/>
                </a:pPr>
                <a14:m>
                  <m:oMathPara xmlns:m="http://schemas.openxmlformats.org/officeDocument/2006/math">
                    <m:oMathParaPr>
                      <m:jc m:val="centerGroup"/>
                    </m:oMathParaPr>
                    <m:oMath xmlns:m="http://schemas.openxmlformats.org/officeDocument/2006/math">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𝑑𝐼</m:t>
                          </m:r>
                        </m:num>
                        <m:den>
                          <m:r>
                            <a:rPr lang="en-GB" i="1">
                              <a:solidFill>
                                <a:srgbClr val="000000"/>
                              </a:solidFill>
                              <a:latin typeface="Cambria Math" panose="02040503050406030204" pitchFamily="18" charset="0"/>
                            </a:rPr>
                            <m:t>𝑑𝑡</m:t>
                          </m:r>
                        </m:den>
                      </m:f>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𝑎</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𝐵</m:t>
                          </m:r>
                        </m:num>
                        <m:den>
                          <m:r>
                            <a:rPr lang="en-GB" i="1">
                              <a:solidFill>
                                <a:srgbClr val="000000"/>
                              </a:solidFill>
                              <a:latin typeface="Cambria Math" panose="02040503050406030204" pitchFamily="18" charset="0"/>
                            </a:rPr>
                            <m:t>𝐾</m:t>
                          </m:r>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𝐵</m:t>
                          </m:r>
                        </m:den>
                      </m:f>
                      <m:r>
                        <a:rPr lang="en-GB" i="1">
                          <a:solidFill>
                            <a:srgbClr val="000000"/>
                          </a:solidFill>
                          <a:latin typeface="Cambria Math" panose="02040503050406030204" pitchFamily="18" charset="0"/>
                        </a:rPr>
                        <m:t>𝑆</m:t>
                      </m:r>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𝑟𝐼</m:t>
                      </m:r>
                      <m:r>
                        <a:rPr lang="en-GB" i="1">
                          <a:solidFill>
                            <a:srgbClr val="000000"/>
                          </a:solidFill>
                          <a:latin typeface="Cambria Math" panose="02040503050406030204" pitchFamily="18" charset="0"/>
                        </a:rPr>
                        <m:t> </m:t>
                      </m:r>
                    </m:oMath>
                  </m:oMathPara>
                </a14:m>
                <a:endParaRPr lang="en-GB" i="1" dirty="0">
                  <a:solidFill>
                    <a:srgbClr val="000000"/>
                  </a:solidFill>
                  <a:latin typeface="Cambria Math" panose="02040503050406030204" pitchFamily="18" charset="0"/>
                </a:endParaRPr>
              </a:p>
              <a:p>
                <a:pPr defTabSz="457200">
                  <a:lnSpc>
                    <a:spcPct val="150000"/>
                  </a:lnSpc>
                  <a:defRPr/>
                </a:pPr>
                <a14:m>
                  <m:oMathPara xmlns:m="http://schemas.openxmlformats.org/officeDocument/2006/math">
                    <m:oMathParaPr>
                      <m:jc m:val="centerGroup"/>
                    </m:oMathParaPr>
                    <m:oMath xmlns:m="http://schemas.openxmlformats.org/officeDocument/2006/math">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𝑑𝐵</m:t>
                          </m:r>
                        </m:num>
                        <m:den>
                          <m:r>
                            <a:rPr lang="en-GB" i="1">
                              <a:solidFill>
                                <a:srgbClr val="000000"/>
                              </a:solidFill>
                              <a:latin typeface="Cambria Math" panose="02040503050406030204" pitchFamily="18" charset="0"/>
                            </a:rPr>
                            <m:t>𝑑𝑡</m:t>
                          </m:r>
                        </m:den>
                      </m:f>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𝑛</m:t>
                          </m:r>
                        </m:e>
                        <m:sub>
                          <m:r>
                            <a:rPr lang="en-GB" i="1">
                              <a:solidFill>
                                <a:srgbClr val="000000"/>
                              </a:solidFill>
                              <a:latin typeface="Cambria Math" panose="02040503050406030204" pitchFamily="18" charset="0"/>
                            </a:rPr>
                            <m:t>𝐵</m:t>
                          </m:r>
                        </m:sub>
                      </m:sSub>
                      <m:r>
                        <a:rPr lang="en-GB" i="1">
                          <a:solidFill>
                            <a:srgbClr val="000000"/>
                          </a:solidFill>
                          <a:latin typeface="Cambria Math" panose="02040503050406030204" pitchFamily="18" charset="0"/>
                        </a:rPr>
                        <m:t>𝐵</m:t>
                      </m:r>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𝑒𝐼</m:t>
                      </m:r>
                    </m:oMath>
                  </m:oMathPara>
                </a14:m>
                <a:endParaRPr lang="en-GB" dirty="0">
                  <a:solidFill>
                    <a:srgbClr val="000000"/>
                  </a:solidFill>
                  <a:latin typeface="Calibri" panose="020F0502020204030204"/>
                </a:endParaRPr>
              </a:p>
              <a:p>
                <a:pPr defTabSz="457200">
                  <a:defRPr/>
                </a:pPr>
                <a:endParaRPr lang="en-GB" dirty="0">
                  <a:solidFill>
                    <a:srgbClr val="000000"/>
                  </a:solidFill>
                  <a:latin typeface="Calibri" panose="020F0502020204030204"/>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307339" y="2438533"/>
                <a:ext cx="3017108" cy="2657459"/>
              </a:xfrm>
              <a:prstGeom prst="rect">
                <a:avLst/>
              </a:prstGeom>
              <a:blipFill>
                <a:blip r:embed="rId3"/>
                <a:stretch>
                  <a:fillRect/>
                </a:stretch>
              </a:blipFill>
            </p:spPr>
            <p:txBody>
              <a:bodyPr/>
              <a:lstStyle/>
              <a:p>
                <a:r>
                  <a:rPr lang="en-GB">
                    <a:noFill/>
                  </a:rPr>
                  <a:t> </a:t>
                </a:r>
              </a:p>
            </p:txBody>
          </p:sp>
        </mc:Fallback>
      </mc:AlternateContent>
      <p:sp>
        <p:nvSpPr>
          <p:cNvPr id="8" name="Rectangle 7"/>
          <p:cNvSpPr/>
          <p:nvPr/>
        </p:nvSpPr>
        <p:spPr>
          <a:xfrm>
            <a:off x="2009142" y="5940337"/>
            <a:ext cx="4572000" cy="430887"/>
          </a:xfrm>
          <a:prstGeom prst="rect">
            <a:avLst/>
          </a:prstGeom>
        </p:spPr>
        <p:txBody>
          <a:bodyPr>
            <a:spAutoFit/>
          </a:bodyPr>
          <a:lstStyle/>
          <a:p>
            <a:pPr defTabSz="457200">
              <a:defRPr/>
            </a:pPr>
            <a:r>
              <a:rPr lang="en-GB" sz="1100" dirty="0" err="1">
                <a:solidFill>
                  <a:srgbClr val="222222"/>
                </a:solidFill>
                <a:latin typeface="Calibri" panose="020F0502020204030204"/>
              </a:rPr>
              <a:t>Codeço</a:t>
            </a:r>
            <a:r>
              <a:rPr lang="en-GB" sz="1100" dirty="0">
                <a:solidFill>
                  <a:srgbClr val="222222"/>
                </a:solidFill>
                <a:latin typeface="Calibri" panose="020F0502020204030204"/>
              </a:rPr>
              <a:t>, </a:t>
            </a:r>
            <a:r>
              <a:rPr lang="en-GB" sz="1100" dirty="0" err="1">
                <a:solidFill>
                  <a:srgbClr val="222222"/>
                </a:solidFill>
                <a:latin typeface="Calibri" panose="020F0502020204030204"/>
              </a:rPr>
              <a:t>Cláudia</a:t>
            </a:r>
            <a:r>
              <a:rPr lang="en-GB" sz="1100" dirty="0">
                <a:solidFill>
                  <a:srgbClr val="222222"/>
                </a:solidFill>
                <a:latin typeface="Calibri" panose="020F0502020204030204"/>
              </a:rPr>
              <a:t> Torres. "Endemic and epidemic dynamics of cholera: the role of the aquatic reservoir." </a:t>
            </a:r>
            <a:r>
              <a:rPr lang="en-GB" sz="1100" i="1" dirty="0">
                <a:solidFill>
                  <a:srgbClr val="222222"/>
                </a:solidFill>
                <a:latin typeface="Calibri" panose="020F0502020204030204"/>
              </a:rPr>
              <a:t>BMC Infectious diseases</a:t>
            </a:r>
            <a:r>
              <a:rPr lang="en-GB" sz="1100" dirty="0">
                <a:solidFill>
                  <a:srgbClr val="222222"/>
                </a:solidFill>
                <a:latin typeface="Calibri" panose="020F0502020204030204"/>
              </a:rPr>
              <a:t> 1.1 (2001): 1.</a:t>
            </a:r>
            <a:endParaRPr lang="en-GB" sz="1100" dirty="0">
              <a:solidFill>
                <a:srgbClr val="000000"/>
              </a:solidFill>
              <a:latin typeface="Calibri" panose="020F0502020204030204"/>
            </a:endParaRPr>
          </a:p>
        </p:txBody>
      </p:sp>
      <p:sp>
        <p:nvSpPr>
          <p:cNvPr id="2" name="Title 1">
            <a:extLst>
              <a:ext uri="{FF2B5EF4-FFF2-40B4-BE49-F238E27FC236}">
                <a16:creationId xmlns:a16="http://schemas.microsoft.com/office/drawing/2014/main" id="{8050654A-8F12-B718-3C8E-44A3B31AAE35}"/>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Simple model</a:t>
            </a:r>
          </a:p>
        </p:txBody>
      </p:sp>
    </p:spTree>
    <p:extLst>
      <p:ext uri="{BB962C8B-B14F-4D97-AF65-F5344CB8AC3E}">
        <p14:creationId xmlns:p14="http://schemas.microsoft.com/office/powerpoint/2010/main" val="2021442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4020945" y="1757615"/>
                <a:ext cx="3842462" cy="20542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𝑁𝐺𝑀</m:t>
                      </m:r>
                      <m:r>
                        <a:rPr lang="en-GB" sz="3200" i="1">
                          <a:latin typeface="Cambria Math" panose="02040503050406030204" pitchFamily="18" charset="0"/>
                        </a:rPr>
                        <m:t>=</m:t>
                      </m:r>
                      <m:sSup>
                        <m:sSupPr>
                          <m:ctrlPr>
                            <a:rPr lang="en-GB" sz="3200" i="1">
                              <a:latin typeface="Cambria Math" panose="02040503050406030204" pitchFamily="18" charset="0"/>
                            </a:rPr>
                          </m:ctrlPr>
                        </m:sSupPr>
                        <m:e>
                          <m:d>
                            <m:dPr>
                              <m:ctrlPr>
                                <a:rPr lang="en-GB" sz="3200" i="1">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r>
                                      <m:rPr>
                                        <m:brk m:alnAt="7"/>
                                      </m:rPr>
                                      <a:rPr lang="en-GB" sz="3200" i="1">
                                        <a:latin typeface="Cambria Math" panose="02040503050406030204" pitchFamily="18" charset="0"/>
                                      </a:rPr>
                                      <m:t>0</m:t>
                                    </m:r>
                                  </m:e>
                                  <m:e>
                                    <m:f>
                                      <m:fPr>
                                        <m:ctrlPr>
                                          <a:rPr lang="en-GB" sz="3200" i="1">
                                            <a:latin typeface="Cambria Math" panose="02040503050406030204" pitchFamily="18" charset="0"/>
                                          </a:rPr>
                                        </m:ctrlPr>
                                      </m:fPr>
                                      <m:num>
                                        <m:r>
                                          <a:rPr lang="en-GB" sz="3200" i="1">
                                            <a:latin typeface="Cambria Math" panose="02040503050406030204" pitchFamily="18" charset="0"/>
                                          </a:rPr>
                                          <m:t>𝑎𝐻</m:t>
                                        </m:r>
                                      </m:num>
                                      <m:den>
                                        <m:r>
                                          <a:rPr lang="en-GB" sz="3200" i="1">
                                            <a:latin typeface="Cambria Math" panose="02040503050406030204" pitchFamily="18" charset="0"/>
                                          </a:rPr>
                                          <m:t>𝐾</m:t>
                                        </m:r>
                                        <m:sSub>
                                          <m:sSubPr>
                                            <m:ctrlPr>
                                              <a:rPr lang="en-GB" sz="3200" i="1">
                                                <a:latin typeface="Cambria Math" panose="02040503050406030204" pitchFamily="18" charset="0"/>
                                              </a:rPr>
                                            </m:ctrlPr>
                                          </m:sSubPr>
                                          <m:e>
                                            <m:r>
                                              <a:rPr lang="en-GB" sz="3200" i="1">
                                                <a:latin typeface="Cambria Math" panose="02040503050406030204" pitchFamily="18" charset="0"/>
                                              </a:rPr>
                                              <m:t>𝑛</m:t>
                                            </m:r>
                                          </m:e>
                                          <m:sub>
                                            <m:r>
                                              <a:rPr lang="en-GB" sz="3200" i="1">
                                                <a:latin typeface="Cambria Math" panose="02040503050406030204" pitchFamily="18" charset="0"/>
                                              </a:rPr>
                                              <m:t>𝐵</m:t>
                                            </m:r>
                                          </m:sub>
                                        </m:sSub>
                                      </m:den>
                                    </m:f>
                                  </m:e>
                                </m:mr>
                                <m:mr>
                                  <m:e>
                                    <m:f>
                                      <m:fPr>
                                        <m:ctrlPr>
                                          <a:rPr lang="en-GB" sz="3200" i="1">
                                            <a:latin typeface="Cambria Math" panose="02040503050406030204" pitchFamily="18" charset="0"/>
                                          </a:rPr>
                                        </m:ctrlPr>
                                      </m:fPr>
                                      <m:num>
                                        <m:r>
                                          <a:rPr lang="en-GB" sz="3200" i="1">
                                            <a:latin typeface="Cambria Math" panose="02040503050406030204" pitchFamily="18" charset="0"/>
                                          </a:rPr>
                                          <m:t>𝑒</m:t>
                                        </m:r>
                                      </m:num>
                                      <m:den>
                                        <m:r>
                                          <a:rPr lang="en-GB" sz="3200" i="1">
                                            <a:latin typeface="Cambria Math" panose="02040503050406030204" pitchFamily="18" charset="0"/>
                                          </a:rPr>
                                          <m:t>𝑟</m:t>
                                        </m:r>
                                      </m:den>
                                    </m:f>
                                  </m:e>
                                  <m:e>
                                    <m:r>
                                      <a:rPr lang="en-GB" sz="3200" i="1">
                                        <a:latin typeface="Cambria Math" panose="02040503050406030204" pitchFamily="18" charset="0"/>
                                      </a:rPr>
                                      <m:t>0</m:t>
                                    </m:r>
                                  </m:e>
                                </m:mr>
                              </m:m>
                            </m:e>
                          </m:d>
                        </m:e>
                        <m:sup/>
                      </m:sSup>
                    </m:oMath>
                  </m:oMathPara>
                </a14:m>
                <a:endParaRPr lang="en-GB"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4020945" y="1757615"/>
                <a:ext cx="3842462" cy="205428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5"/>
              <p:cNvSpPr>
                <a:spLocks noChangeArrowheads="1"/>
              </p:cNvSpPr>
              <p:nvPr/>
            </p:nvSpPr>
            <p:spPr bwMode="auto">
              <a:xfrm>
                <a:off x="2192413" y="4294172"/>
                <a:ext cx="7807175" cy="75527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23166D"/>
                    </a:solidFill>
                    <a:latin typeface="Calibri" panose="020F0502020204030204"/>
                  </a:rPr>
                  <a:t>1 bacterial unit causes </a:t>
                </a:r>
                <a14:m>
                  <m:oMath xmlns:m="http://schemas.openxmlformats.org/officeDocument/2006/math">
                    <m:f>
                      <m:fPr>
                        <m:ctrlPr>
                          <a:rPr lang="en-GB" sz="2800" i="1">
                            <a:latin typeface="Cambria Math" panose="02040503050406030204" pitchFamily="18" charset="0"/>
                          </a:rPr>
                        </m:ctrlPr>
                      </m:fPr>
                      <m:num>
                        <m:r>
                          <a:rPr lang="en-GB" sz="2800" i="1">
                            <a:latin typeface="Cambria Math" panose="02040503050406030204" pitchFamily="18" charset="0"/>
                          </a:rPr>
                          <m:t>𝑎𝐻</m:t>
                        </m:r>
                      </m:num>
                      <m:den>
                        <m:r>
                          <a:rPr lang="en-GB" sz="2800" i="1">
                            <a:latin typeface="Cambria Math" panose="02040503050406030204" pitchFamily="18" charset="0"/>
                          </a:rPr>
                          <m:t>𝐾</m:t>
                        </m:r>
                        <m:sSub>
                          <m:sSubPr>
                            <m:ctrlPr>
                              <a:rPr lang="en-GB" sz="2800" i="1">
                                <a:latin typeface="Cambria Math" panose="02040503050406030204" pitchFamily="18" charset="0"/>
                              </a:rPr>
                            </m:ctrlPr>
                          </m:sSubPr>
                          <m:e>
                            <m:r>
                              <a:rPr lang="en-GB" sz="2800" i="1">
                                <a:latin typeface="Cambria Math" panose="02040503050406030204" pitchFamily="18" charset="0"/>
                              </a:rPr>
                              <m:t>𝑛</m:t>
                            </m:r>
                          </m:e>
                          <m:sub>
                            <m:r>
                              <a:rPr lang="en-GB" sz="2800" i="1">
                                <a:latin typeface="Cambria Math" panose="02040503050406030204" pitchFamily="18" charset="0"/>
                              </a:rPr>
                              <m:t>𝐵</m:t>
                            </m:r>
                          </m:sub>
                        </m:sSub>
                      </m:den>
                    </m:f>
                  </m:oMath>
                </a14:m>
                <a:r>
                  <a:rPr lang="en-GB" altLang="en-US" sz="2000" dirty="0">
                    <a:solidFill>
                      <a:srgbClr val="23166D"/>
                    </a:solidFill>
                    <a:latin typeface="Calibri" panose="020F0502020204030204"/>
                  </a:rPr>
                  <a:t> human infections</a:t>
                </a:r>
              </a:p>
            </p:txBody>
          </p:sp>
        </mc:Choice>
        <mc:Fallback xmlns="">
          <p:sp>
            <p:nvSpPr>
              <p:cNvPr id="6" name="Rectangle 5"/>
              <p:cNvSpPr>
                <a:spLocks noRot="1" noChangeAspect="1" noMove="1" noResize="1" noEditPoints="1" noAdjustHandles="1" noChangeArrowheads="1" noChangeShapeType="1" noTextEdit="1"/>
              </p:cNvSpPr>
              <p:nvPr/>
            </p:nvSpPr>
            <p:spPr bwMode="auto">
              <a:xfrm>
                <a:off x="2192413" y="4294172"/>
                <a:ext cx="7807175" cy="755271"/>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
        <p:nvSpPr>
          <p:cNvPr id="2" name="Title 1">
            <a:extLst>
              <a:ext uri="{FF2B5EF4-FFF2-40B4-BE49-F238E27FC236}">
                <a16:creationId xmlns:a16="http://schemas.microsoft.com/office/drawing/2014/main" id="{41E7C07A-F361-BF09-8540-8C097D52532D}"/>
              </a:ext>
            </a:extLst>
          </p:cNvPr>
          <p:cNvSpPr txBox="1">
            <a:spLocks/>
          </p:cNvSpPr>
          <p:nvPr/>
        </p:nvSpPr>
        <p:spPr>
          <a:xfrm>
            <a:off x="838200" y="365125"/>
            <a:ext cx="10515600" cy="762289"/>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  interpretation?</a:t>
            </a:r>
          </a:p>
        </p:txBody>
      </p:sp>
    </p:spTree>
    <p:extLst>
      <p:ext uri="{BB962C8B-B14F-4D97-AF65-F5344CB8AC3E}">
        <p14:creationId xmlns:p14="http://schemas.microsoft.com/office/powerpoint/2010/main" val="353366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4020945" y="1757615"/>
                <a:ext cx="3842462" cy="20542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𝑁𝐺𝑀</m:t>
                      </m:r>
                      <m:r>
                        <a:rPr lang="en-GB" sz="3200" i="1">
                          <a:latin typeface="Cambria Math" panose="02040503050406030204" pitchFamily="18" charset="0"/>
                        </a:rPr>
                        <m:t>=</m:t>
                      </m:r>
                      <m:sSup>
                        <m:sSupPr>
                          <m:ctrlPr>
                            <a:rPr lang="en-GB" sz="3200" i="1">
                              <a:latin typeface="Cambria Math" panose="02040503050406030204" pitchFamily="18" charset="0"/>
                            </a:rPr>
                          </m:ctrlPr>
                        </m:sSupPr>
                        <m:e>
                          <m:d>
                            <m:dPr>
                              <m:ctrlPr>
                                <a:rPr lang="en-GB" sz="3200" i="1">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r>
                                      <m:rPr>
                                        <m:brk m:alnAt="7"/>
                                      </m:rPr>
                                      <a:rPr lang="en-GB" sz="3200" i="1">
                                        <a:latin typeface="Cambria Math" panose="02040503050406030204" pitchFamily="18" charset="0"/>
                                      </a:rPr>
                                      <m:t>0</m:t>
                                    </m:r>
                                  </m:e>
                                  <m:e>
                                    <m:f>
                                      <m:fPr>
                                        <m:ctrlPr>
                                          <a:rPr lang="en-GB" sz="3200" i="1">
                                            <a:latin typeface="Cambria Math" panose="02040503050406030204" pitchFamily="18" charset="0"/>
                                          </a:rPr>
                                        </m:ctrlPr>
                                      </m:fPr>
                                      <m:num>
                                        <m:r>
                                          <a:rPr lang="en-GB" sz="3200" i="1">
                                            <a:latin typeface="Cambria Math" panose="02040503050406030204" pitchFamily="18" charset="0"/>
                                          </a:rPr>
                                          <m:t>𝑎𝐻</m:t>
                                        </m:r>
                                      </m:num>
                                      <m:den>
                                        <m:r>
                                          <a:rPr lang="en-GB" sz="3200" i="1">
                                            <a:latin typeface="Cambria Math" panose="02040503050406030204" pitchFamily="18" charset="0"/>
                                          </a:rPr>
                                          <m:t>𝐾</m:t>
                                        </m:r>
                                        <m:sSub>
                                          <m:sSubPr>
                                            <m:ctrlPr>
                                              <a:rPr lang="en-GB" sz="3200" i="1">
                                                <a:latin typeface="Cambria Math" panose="02040503050406030204" pitchFamily="18" charset="0"/>
                                              </a:rPr>
                                            </m:ctrlPr>
                                          </m:sSubPr>
                                          <m:e>
                                            <m:r>
                                              <a:rPr lang="en-GB" sz="3200" i="1">
                                                <a:latin typeface="Cambria Math" panose="02040503050406030204" pitchFamily="18" charset="0"/>
                                              </a:rPr>
                                              <m:t>𝑛</m:t>
                                            </m:r>
                                          </m:e>
                                          <m:sub>
                                            <m:r>
                                              <a:rPr lang="en-GB" sz="3200" i="1">
                                                <a:latin typeface="Cambria Math" panose="02040503050406030204" pitchFamily="18" charset="0"/>
                                              </a:rPr>
                                              <m:t>𝐵</m:t>
                                            </m:r>
                                          </m:sub>
                                        </m:sSub>
                                      </m:den>
                                    </m:f>
                                  </m:e>
                                </m:mr>
                                <m:mr>
                                  <m:e>
                                    <m:f>
                                      <m:fPr>
                                        <m:ctrlPr>
                                          <a:rPr lang="en-GB" sz="3200" i="1">
                                            <a:latin typeface="Cambria Math" panose="02040503050406030204" pitchFamily="18" charset="0"/>
                                          </a:rPr>
                                        </m:ctrlPr>
                                      </m:fPr>
                                      <m:num>
                                        <m:r>
                                          <a:rPr lang="en-GB" sz="3200" i="1">
                                            <a:latin typeface="Cambria Math" panose="02040503050406030204" pitchFamily="18" charset="0"/>
                                          </a:rPr>
                                          <m:t>𝑒</m:t>
                                        </m:r>
                                      </m:num>
                                      <m:den>
                                        <m:r>
                                          <a:rPr lang="en-GB" sz="3200" i="1">
                                            <a:latin typeface="Cambria Math" panose="02040503050406030204" pitchFamily="18" charset="0"/>
                                          </a:rPr>
                                          <m:t>𝑟</m:t>
                                        </m:r>
                                      </m:den>
                                    </m:f>
                                  </m:e>
                                  <m:e>
                                    <m:r>
                                      <a:rPr lang="en-GB" sz="3200" i="1">
                                        <a:latin typeface="Cambria Math" panose="02040503050406030204" pitchFamily="18" charset="0"/>
                                      </a:rPr>
                                      <m:t>0</m:t>
                                    </m:r>
                                  </m:e>
                                </m:mr>
                              </m:m>
                            </m:e>
                          </m:d>
                        </m:e>
                        <m:sup/>
                      </m:sSup>
                    </m:oMath>
                  </m:oMathPara>
                </a14:m>
                <a:endParaRPr lang="en-GB"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4020945" y="1757615"/>
                <a:ext cx="3842462" cy="205428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5"/>
              <p:cNvSpPr>
                <a:spLocks noChangeArrowheads="1"/>
              </p:cNvSpPr>
              <p:nvPr/>
            </p:nvSpPr>
            <p:spPr bwMode="auto">
              <a:xfrm>
                <a:off x="2192413" y="4294172"/>
                <a:ext cx="7807175" cy="75527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23166D"/>
                    </a:solidFill>
                    <a:latin typeface="Calibri" panose="020F0502020204030204"/>
                  </a:rPr>
                  <a:t>1 bacterial unit causes </a:t>
                </a:r>
                <a14:m>
                  <m:oMath xmlns:m="http://schemas.openxmlformats.org/officeDocument/2006/math">
                    <m:f>
                      <m:fPr>
                        <m:ctrlPr>
                          <a:rPr lang="en-GB" sz="2800" i="1">
                            <a:latin typeface="Cambria Math" panose="02040503050406030204" pitchFamily="18" charset="0"/>
                          </a:rPr>
                        </m:ctrlPr>
                      </m:fPr>
                      <m:num>
                        <m:r>
                          <a:rPr lang="en-GB" sz="2800" i="1">
                            <a:latin typeface="Cambria Math" panose="02040503050406030204" pitchFamily="18" charset="0"/>
                          </a:rPr>
                          <m:t>𝑎𝐻</m:t>
                        </m:r>
                      </m:num>
                      <m:den>
                        <m:r>
                          <a:rPr lang="en-GB" sz="2800" i="1">
                            <a:latin typeface="Cambria Math" panose="02040503050406030204" pitchFamily="18" charset="0"/>
                          </a:rPr>
                          <m:t>𝐾</m:t>
                        </m:r>
                        <m:sSub>
                          <m:sSubPr>
                            <m:ctrlPr>
                              <a:rPr lang="en-GB" sz="2800" i="1">
                                <a:latin typeface="Cambria Math" panose="02040503050406030204" pitchFamily="18" charset="0"/>
                              </a:rPr>
                            </m:ctrlPr>
                          </m:sSubPr>
                          <m:e>
                            <m:r>
                              <a:rPr lang="en-GB" sz="2800" i="1">
                                <a:latin typeface="Cambria Math" panose="02040503050406030204" pitchFamily="18" charset="0"/>
                              </a:rPr>
                              <m:t>𝑛</m:t>
                            </m:r>
                          </m:e>
                          <m:sub>
                            <m:r>
                              <a:rPr lang="en-GB" sz="2800" i="1">
                                <a:latin typeface="Cambria Math" panose="02040503050406030204" pitchFamily="18" charset="0"/>
                              </a:rPr>
                              <m:t>𝐵</m:t>
                            </m:r>
                          </m:sub>
                        </m:sSub>
                      </m:den>
                    </m:f>
                  </m:oMath>
                </a14:m>
                <a:r>
                  <a:rPr lang="en-GB" altLang="en-US" sz="2000" dirty="0">
                    <a:solidFill>
                      <a:srgbClr val="23166D"/>
                    </a:solidFill>
                    <a:latin typeface="Calibri" panose="020F0502020204030204"/>
                  </a:rPr>
                  <a:t> human infections</a:t>
                </a:r>
              </a:p>
            </p:txBody>
          </p:sp>
        </mc:Choice>
        <mc:Fallback xmlns="">
          <p:sp>
            <p:nvSpPr>
              <p:cNvPr id="6" name="Rectangle 5"/>
              <p:cNvSpPr>
                <a:spLocks noRot="1" noChangeAspect="1" noMove="1" noResize="1" noEditPoints="1" noAdjustHandles="1" noChangeArrowheads="1" noChangeShapeType="1" noTextEdit="1"/>
              </p:cNvSpPr>
              <p:nvPr/>
            </p:nvSpPr>
            <p:spPr bwMode="auto">
              <a:xfrm>
                <a:off x="2192413" y="4294172"/>
                <a:ext cx="7807175" cy="755271"/>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p:cNvSpPr>
                <a:spLocks noChangeArrowheads="1"/>
              </p:cNvSpPr>
              <p:nvPr/>
            </p:nvSpPr>
            <p:spPr bwMode="auto">
              <a:xfrm>
                <a:off x="2192413" y="5317011"/>
                <a:ext cx="7807175" cy="6665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23166D"/>
                    </a:solidFill>
                    <a:latin typeface="Calibri" panose="020F0502020204030204"/>
                  </a:rPr>
                  <a:t>1 infected human causes </a:t>
                </a:r>
                <a14:m>
                  <m:oMath xmlns:m="http://schemas.openxmlformats.org/officeDocument/2006/math">
                    <m:f>
                      <m:fPr>
                        <m:ctrlPr>
                          <a:rPr lang="en-GB" sz="2800" i="1">
                            <a:latin typeface="Cambria Math" panose="02040503050406030204" pitchFamily="18" charset="0"/>
                          </a:rPr>
                        </m:ctrlPr>
                      </m:fPr>
                      <m:num>
                        <m:r>
                          <a:rPr lang="en-GB" sz="2800" i="1">
                            <a:latin typeface="Cambria Math" panose="02040503050406030204" pitchFamily="18" charset="0"/>
                          </a:rPr>
                          <m:t>𝑒</m:t>
                        </m:r>
                      </m:num>
                      <m:den>
                        <m:r>
                          <a:rPr lang="en-GB" sz="2800" i="1">
                            <a:latin typeface="Cambria Math" panose="02040503050406030204" pitchFamily="18" charset="0"/>
                          </a:rPr>
                          <m:t>𝑟</m:t>
                        </m:r>
                      </m:den>
                    </m:f>
                  </m:oMath>
                </a14:m>
                <a:r>
                  <a:rPr lang="en-GB" altLang="en-US" sz="2000" dirty="0">
                    <a:solidFill>
                      <a:srgbClr val="23166D"/>
                    </a:solidFill>
                    <a:latin typeface="Calibri" panose="020F0502020204030204"/>
                  </a:rPr>
                  <a:t> bacterial units to be created</a:t>
                </a:r>
              </a:p>
            </p:txBody>
          </p:sp>
        </mc:Choice>
        <mc:Fallback xmlns="">
          <p:sp>
            <p:nvSpPr>
              <p:cNvPr id="7" name="Rectangle 6"/>
              <p:cNvSpPr>
                <a:spLocks noRot="1" noChangeAspect="1" noMove="1" noResize="1" noEditPoints="1" noAdjustHandles="1" noChangeArrowheads="1" noChangeShapeType="1" noTextEdit="1"/>
              </p:cNvSpPr>
              <p:nvPr/>
            </p:nvSpPr>
            <p:spPr bwMode="auto">
              <a:xfrm>
                <a:off x="2192413" y="5317011"/>
                <a:ext cx="7807175" cy="666529"/>
              </a:xfrm>
              <a:prstGeom prst="rect">
                <a:avLst/>
              </a:prstGeom>
              <a:blipFill>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
        <p:nvSpPr>
          <p:cNvPr id="2" name="Title 1">
            <a:extLst>
              <a:ext uri="{FF2B5EF4-FFF2-40B4-BE49-F238E27FC236}">
                <a16:creationId xmlns:a16="http://schemas.microsoft.com/office/drawing/2014/main" id="{CBA415CA-0C58-5F84-89EB-F7FBB37C10A8}"/>
              </a:ext>
            </a:extLst>
          </p:cNvPr>
          <p:cNvSpPr txBox="1">
            <a:spLocks/>
          </p:cNvSpPr>
          <p:nvPr/>
        </p:nvSpPr>
        <p:spPr>
          <a:xfrm>
            <a:off x="838200" y="365125"/>
            <a:ext cx="10515600" cy="762289"/>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  interpretation?</a:t>
            </a:r>
          </a:p>
        </p:txBody>
      </p:sp>
    </p:spTree>
    <p:extLst>
      <p:ext uri="{BB962C8B-B14F-4D97-AF65-F5344CB8AC3E}">
        <p14:creationId xmlns:p14="http://schemas.microsoft.com/office/powerpoint/2010/main" val="1526500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4020945" y="1757615"/>
                <a:ext cx="3842462" cy="20542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𝑁𝐺𝑀</m:t>
                      </m:r>
                      <m:r>
                        <a:rPr lang="en-GB" sz="3200" i="1">
                          <a:latin typeface="Cambria Math" panose="02040503050406030204" pitchFamily="18" charset="0"/>
                        </a:rPr>
                        <m:t>=</m:t>
                      </m:r>
                      <m:sSup>
                        <m:sSupPr>
                          <m:ctrlPr>
                            <a:rPr lang="en-GB" sz="3200" i="1">
                              <a:latin typeface="Cambria Math" panose="02040503050406030204" pitchFamily="18" charset="0"/>
                            </a:rPr>
                          </m:ctrlPr>
                        </m:sSupPr>
                        <m:e>
                          <m:d>
                            <m:dPr>
                              <m:ctrlPr>
                                <a:rPr lang="en-GB" sz="3200" i="1">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r>
                                      <m:rPr>
                                        <m:brk m:alnAt="7"/>
                                      </m:rPr>
                                      <a:rPr lang="en-GB" sz="3200" i="1">
                                        <a:latin typeface="Cambria Math" panose="02040503050406030204" pitchFamily="18" charset="0"/>
                                      </a:rPr>
                                      <m:t>0</m:t>
                                    </m:r>
                                  </m:e>
                                  <m:e>
                                    <m:f>
                                      <m:fPr>
                                        <m:ctrlPr>
                                          <a:rPr lang="en-GB" sz="3200" i="1">
                                            <a:latin typeface="Cambria Math" panose="02040503050406030204" pitchFamily="18" charset="0"/>
                                          </a:rPr>
                                        </m:ctrlPr>
                                      </m:fPr>
                                      <m:num>
                                        <m:r>
                                          <a:rPr lang="en-GB" sz="3200" i="1">
                                            <a:latin typeface="Cambria Math" panose="02040503050406030204" pitchFamily="18" charset="0"/>
                                          </a:rPr>
                                          <m:t>𝑎𝐻</m:t>
                                        </m:r>
                                      </m:num>
                                      <m:den>
                                        <m:r>
                                          <a:rPr lang="en-GB" sz="3200" i="1">
                                            <a:latin typeface="Cambria Math" panose="02040503050406030204" pitchFamily="18" charset="0"/>
                                          </a:rPr>
                                          <m:t>𝐾</m:t>
                                        </m:r>
                                        <m:sSub>
                                          <m:sSubPr>
                                            <m:ctrlPr>
                                              <a:rPr lang="en-GB" sz="3200" i="1">
                                                <a:latin typeface="Cambria Math" panose="02040503050406030204" pitchFamily="18" charset="0"/>
                                              </a:rPr>
                                            </m:ctrlPr>
                                          </m:sSubPr>
                                          <m:e>
                                            <m:r>
                                              <a:rPr lang="en-GB" sz="3200" i="1">
                                                <a:latin typeface="Cambria Math" panose="02040503050406030204" pitchFamily="18" charset="0"/>
                                              </a:rPr>
                                              <m:t>𝑛</m:t>
                                            </m:r>
                                          </m:e>
                                          <m:sub>
                                            <m:r>
                                              <a:rPr lang="en-GB" sz="3200" i="1">
                                                <a:latin typeface="Cambria Math" panose="02040503050406030204" pitchFamily="18" charset="0"/>
                                              </a:rPr>
                                              <m:t>𝐵</m:t>
                                            </m:r>
                                          </m:sub>
                                        </m:sSub>
                                      </m:den>
                                    </m:f>
                                  </m:e>
                                </m:mr>
                                <m:mr>
                                  <m:e>
                                    <m:f>
                                      <m:fPr>
                                        <m:ctrlPr>
                                          <a:rPr lang="en-GB" sz="3200" i="1">
                                            <a:latin typeface="Cambria Math" panose="02040503050406030204" pitchFamily="18" charset="0"/>
                                          </a:rPr>
                                        </m:ctrlPr>
                                      </m:fPr>
                                      <m:num>
                                        <m:r>
                                          <a:rPr lang="en-GB" sz="3200" i="1">
                                            <a:latin typeface="Cambria Math" panose="02040503050406030204" pitchFamily="18" charset="0"/>
                                          </a:rPr>
                                          <m:t>𝑒</m:t>
                                        </m:r>
                                      </m:num>
                                      <m:den>
                                        <m:r>
                                          <a:rPr lang="en-GB" sz="3200" i="1">
                                            <a:latin typeface="Cambria Math" panose="02040503050406030204" pitchFamily="18" charset="0"/>
                                          </a:rPr>
                                          <m:t>𝑟</m:t>
                                        </m:r>
                                      </m:den>
                                    </m:f>
                                  </m:e>
                                  <m:e>
                                    <m:r>
                                      <a:rPr lang="en-GB" sz="3200" i="1">
                                        <a:latin typeface="Cambria Math" panose="02040503050406030204" pitchFamily="18" charset="0"/>
                                      </a:rPr>
                                      <m:t>0</m:t>
                                    </m:r>
                                  </m:e>
                                </m:mr>
                              </m:m>
                            </m:e>
                          </m:d>
                        </m:e>
                        <m:sup/>
                      </m:sSup>
                    </m:oMath>
                  </m:oMathPara>
                </a14:m>
                <a:endParaRPr lang="en-GB"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4020945" y="1757615"/>
                <a:ext cx="3842462" cy="2054280"/>
              </a:xfrm>
              <a:prstGeom prst="rect">
                <a:avLst/>
              </a:prstGeom>
              <a:blipFill>
                <a:blip r:embed="rId2"/>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192413" y="4294171"/>
            <a:ext cx="7807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23166D"/>
                </a:solidFill>
                <a:latin typeface="Calibri" panose="020F0502020204030204"/>
              </a:rPr>
              <a:t>How much does each infectious </a:t>
            </a:r>
            <a:r>
              <a:rPr lang="en-GB" altLang="en-US" sz="2000">
                <a:solidFill>
                  <a:srgbClr val="23166D"/>
                </a:solidFill>
                <a:latin typeface="Calibri" panose="020F0502020204030204"/>
              </a:rPr>
              <a:t>variable contribute to R</a:t>
            </a:r>
            <a:r>
              <a:rPr lang="en-GB" altLang="en-US" sz="2000" baseline="-25000">
                <a:solidFill>
                  <a:srgbClr val="23166D"/>
                </a:solidFill>
                <a:latin typeface="Calibri" panose="020F0502020204030204"/>
              </a:rPr>
              <a:t>0</a:t>
            </a:r>
            <a:r>
              <a:rPr lang="en-GB" altLang="en-US" sz="2000">
                <a:solidFill>
                  <a:srgbClr val="23166D"/>
                </a:solidFill>
                <a:latin typeface="Calibri" panose="020F0502020204030204"/>
              </a:rPr>
              <a:t>?</a:t>
            </a:r>
            <a:endParaRPr lang="en-GB" altLang="en-US" sz="2000" dirty="0">
              <a:solidFill>
                <a:srgbClr val="23166D"/>
              </a:solidFill>
              <a:latin typeface="Calibri" panose="020F0502020204030204"/>
            </a:endParaRPr>
          </a:p>
        </p:txBody>
      </p:sp>
      <p:sp>
        <p:nvSpPr>
          <p:cNvPr id="2" name="Title 1">
            <a:extLst>
              <a:ext uri="{FF2B5EF4-FFF2-40B4-BE49-F238E27FC236}">
                <a16:creationId xmlns:a16="http://schemas.microsoft.com/office/drawing/2014/main" id="{8A539429-5820-91C5-33EC-F70BBEC38715}"/>
              </a:ext>
            </a:extLst>
          </p:cNvPr>
          <p:cNvSpPr txBox="1">
            <a:spLocks/>
          </p:cNvSpPr>
          <p:nvPr/>
        </p:nvSpPr>
        <p:spPr>
          <a:xfrm>
            <a:off x="838200" y="365125"/>
            <a:ext cx="10515600" cy="762289"/>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  interpretation?</a:t>
            </a:r>
          </a:p>
        </p:txBody>
      </p:sp>
    </p:spTree>
    <p:extLst>
      <p:ext uri="{BB962C8B-B14F-4D97-AF65-F5344CB8AC3E}">
        <p14:creationId xmlns:p14="http://schemas.microsoft.com/office/powerpoint/2010/main" val="1875959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4020945" y="1757615"/>
                <a:ext cx="3842462" cy="20542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𝑁𝐺𝑀</m:t>
                      </m:r>
                      <m:r>
                        <a:rPr lang="en-GB" sz="3200" i="1">
                          <a:latin typeface="Cambria Math" panose="02040503050406030204" pitchFamily="18" charset="0"/>
                        </a:rPr>
                        <m:t>=</m:t>
                      </m:r>
                      <m:sSup>
                        <m:sSupPr>
                          <m:ctrlPr>
                            <a:rPr lang="en-GB" sz="3200" i="1">
                              <a:latin typeface="Cambria Math" panose="02040503050406030204" pitchFamily="18" charset="0"/>
                            </a:rPr>
                          </m:ctrlPr>
                        </m:sSupPr>
                        <m:e>
                          <m:d>
                            <m:dPr>
                              <m:ctrlPr>
                                <a:rPr lang="en-GB" sz="3200" i="1">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r>
                                      <m:rPr>
                                        <m:brk m:alnAt="7"/>
                                      </m:rPr>
                                      <a:rPr lang="en-GB" sz="3200" i="1">
                                        <a:latin typeface="Cambria Math" panose="02040503050406030204" pitchFamily="18" charset="0"/>
                                      </a:rPr>
                                      <m:t>0</m:t>
                                    </m:r>
                                  </m:e>
                                  <m:e>
                                    <m:f>
                                      <m:fPr>
                                        <m:ctrlPr>
                                          <a:rPr lang="en-GB" sz="3200" i="1">
                                            <a:latin typeface="Cambria Math" panose="02040503050406030204" pitchFamily="18" charset="0"/>
                                          </a:rPr>
                                        </m:ctrlPr>
                                      </m:fPr>
                                      <m:num>
                                        <m:r>
                                          <a:rPr lang="en-GB" sz="3200" i="1">
                                            <a:latin typeface="Cambria Math" panose="02040503050406030204" pitchFamily="18" charset="0"/>
                                          </a:rPr>
                                          <m:t>𝑎𝐻</m:t>
                                        </m:r>
                                      </m:num>
                                      <m:den>
                                        <m:r>
                                          <a:rPr lang="en-GB" sz="3200" i="1">
                                            <a:latin typeface="Cambria Math" panose="02040503050406030204" pitchFamily="18" charset="0"/>
                                          </a:rPr>
                                          <m:t>𝐾</m:t>
                                        </m:r>
                                        <m:sSub>
                                          <m:sSubPr>
                                            <m:ctrlPr>
                                              <a:rPr lang="en-GB" sz="3200" i="1">
                                                <a:latin typeface="Cambria Math" panose="02040503050406030204" pitchFamily="18" charset="0"/>
                                              </a:rPr>
                                            </m:ctrlPr>
                                          </m:sSubPr>
                                          <m:e>
                                            <m:r>
                                              <a:rPr lang="en-GB" sz="3200" i="1">
                                                <a:latin typeface="Cambria Math" panose="02040503050406030204" pitchFamily="18" charset="0"/>
                                              </a:rPr>
                                              <m:t>𝑛</m:t>
                                            </m:r>
                                          </m:e>
                                          <m:sub>
                                            <m:r>
                                              <a:rPr lang="en-GB" sz="3200" i="1">
                                                <a:latin typeface="Cambria Math" panose="02040503050406030204" pitchFamily="18" charset="0"/>
                                              </a:rPr>
                                              <m:t>𝐵</m:t>
                                            </m:r>
                                          </m:sub>
                                        </m:sSub>
                                      </m:den>
                                    </m:f>
                                  </m:e>
                                </m:mr>
                                <m:mr>
                                  <m:e>
                                    <m:f>
                                      <m:fPr>
                                        <m:ctrlPr>
                                          <a:rPr lang="en-GB" sz="3200" i="1">
                                            <a:latin typeface="Cambria Math" panose="02040503050406030204" pitchFamily="18" charset="0"/>
                                          </a:rPr>
                                        </m:ctrlPr>
                                      </m:fPr>
                                      <m:num>
                                        <m:r>
                                          <a:rPr lang="en-GB" sz="3200" i="1">
                                            <a:latin typeface="Cambria Math" panose="02040503050406030204" pitchFamily="18" charset="0"/>
                                          </a:rPr>
                                          <m:t>𝑒</m:t>
                                        </m:r>
                                      </m:num>
                                      <m:den>
                                        <m:r>
                                          <a:rPr lang="en-GB" sz="3200" i="1">
                                            <a:latin typeface="Cambria Math" panose="02040503050406030204" pitchFamily="18" charset="0"/>
                                          </a:rPr>
                                          <m:t>𝑟</m:t>
                                        </m:r>
                                      </m:den>
                                    </m:f>
                                  </m:e>
                                  <m:e>
                                    <m:r>
                                      <a:rPr lang="en-GB" sz="3200" i="1">
                                        <a:latin typeface="Cambria Math" panose="02040503050406030204" pitchFamily="18" charset="0"/>
                                      </a:rPr>
                                      <m:t>0</m:t>
                                    </m:r>
                                  </m:e>
                                </m:mr>
                              </m:m>
                            </m:e>
                          </m:d>
                        </m:e>
                        <m:sup/>
                      </m:sSup>
                    </m:oMath>
                  </m:oMathPara>
                </a14:m>
                <a:endParaRPr lang="en-GB"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4020945" y="1757615"/>
                <a:ext cx="3842462" cy="2054280"/>
              </a:xfrm>
              <a:prstGeom prst="rect">
                <a:avLst/>
              </a:prstGeom>
              <a:blipFill>
                <a:blip r:embed="rId2"/>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192413" y="4294171"/>
            <a:ext cx="7807175"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23166D"/>
                </a:solidFill>
                <a:latin typeface="Calibri" panose="020F0502020204030204"/>
              </a:rPr>
              <a:t>We can decompose R</a:t>
            </a:r>
            <a:r>
              <a:rPr lang="en-GB" altLang="en-US" sz="2000" baseline="-25000" dirty="0">
                <a:solidFill>
                  <a:srgbClr val="23166D"/>
                </a:solidFill>
                <a:latin typeface="Calibri" panose="020F0502020204030204"/>
              </a:rPr>
              <a:t>0</a:t>
            </a:r>
            <a:r>
              <a:rPr lang="en-GB" altLang="en-US" sz="2000" dirty="0">
                <a:solidFill>
                  <a:srgbClr val="23166D"/>
                </a:solidFill>
                <a:latin typeface="Calibri" panose="020F0502020204030204"/>
              </a:rPr>
              <a:t> into part reproduction numbers by using the </a:t>
            </a:r>
            <a:r>
              <a:rPr lang="en-GB" altLang="en-US" sz="2000" b="1" dirty="0">
                <a:solidFill>
                  <a:srgbClr val="23166D"/>
                </a:solidFill>
                <a:latin typeface="Calibri" panose="020F0502020204030204"/>
              </a:rPr>
              <a:t>sum</a:t>
            </a:r>
            <a:r>
              <a:rPr lang="en-GB" altLang="en-US" sz="2000" dirty="0">
                <a:solidFill>
                  <a:srgbClr val="23166D"/>
                </a:solidFill>
                <a:latin typeface="Calibri" panose="020F0502020204030204"/>
              </a:rPr>
              <a:t> </a:t>
            </a:r>
            <a:r>
              <a:rPr lang="en-GB" altLang="en-US" sz="2000" b="1" dirty="0">
                <a:solidFill>
                  <a:srgbClr val="23166D"/>
                </a:solidFill>
                <a:latin typeface="Calibri" panose="020F0502020204030204"/>
              </a:rPr>
              <a:t>unit eigenvector </a:t>
            </a:r>
            <a:r>
              <a:rPr lang="en-GB" altLang="en-US" sz="2000" dirty="0">
                <a:solidFill>
                  <a:srgbClr val="23166D"/>
                </a:solidFill>
                <a:latin typeface="Calibri" panose="020F0502020204030204"/>
              </a:rPr>
              <a:t>corresponding to the largest eigenvalue </a:t>
            </a:r>
            <a:r>
              <a:rPr lang="en-GB" altLang="en-US" sz="2000" b="1" dirty="0">
                <a:solidFill>
                  <a:srgbClr val="23166D"/>
                </a:solidFill>
                <a:latin typeface="Calibri" panose="020F0502020204030204"/>
              </a:rPr>
              <a:t>and </a:t>
            </a:r>
            <a:r>
              <a:rPr lang="en-GB" altLang="en-US" sz="2000" dirty="0">
                <a:solidFill>
                  <a:srgbClr val="23166D"/>
                </a:solidFill>
                <a:latin typeface="Calibri" panose="020F0502020204030204"/>
              </a:rPr>
              <a:t>the sums of the columns of the NGM</a:t>
            </a:r>
          </a:p>
          <a:p>
            <a:pPr algn="ctr" eaLnBrk="1" hangingPunct="1">
              <a:spcAft>
                <a:spcPts val="600"/>
              </a:spcAft>
              <a:defRPr/>
            </a:pPr>
            <a:endParaRPr lang="en-GB" altLang="en-US" sz="2000" dirty="0">
              <a:solidFill>
                <a:srgbClr val="23166D"/>
              </a:solidFill>
              <a:latin typeface="Calibri" panose="020F0502020204030204"/>
            </a:endParaRPr>
          </a:p>
          <a:p>
            <a:pPr algn="ctr" eaLnBrk="1" hangingPunct="1">
              <a:spcAft>
                <a:spcPts val="600"/>
              </a:spcAft>
              <a:defRPr/>
            </a:pPr>
            <a:r>
              <a:rPr lang="en-GB" altLang="en-US" sz="2000" dirty="0">
                <a:solidFill>
                  <a:srgbClr val="23166D"/>
                </a:solidFill>
                <a:latin typeface="Calibri" panose="020F0502020204030204"/>
              </a:rPr>
              <a:t>These represent the individual contribution of each infectious class to R</a:t>
            </a:r>
            <a:r>
              <a:rPr lang="en-GB" altLang="en-US" sz="2000" baseline="-25000" dirty="0">
                <a:solidFill>
                  <a:srgbClr val="23166D"/>
                </a:solidFill>
                <a:latin typeface="Calibri" panose="020F0502020204030204"/>
              </a:rPr>
              <a:t>0</a:t>
            </a:r>
            <a:endParaRPr lang="en-GB" altLang="en-US" sz="2000" dirty="0">
              <a:solidFill>
                <a:srgbClr val="23166D"/>
              </a:solidFill>
              <a:latin typeface="Calibri" panose="020F0502020204030204"/>
            </a:endParaRPr>
          </a:p>
        </p:txBody>
      </p:sp>
      <p:sp>
        <p:nvSpPr>
          <p:cNvPr id="2" name="Title 1">
            <a:extLst>
              <a:ext uri="{FF2B5EF4-FFF2-40B4-BE49-F238E27FC236}">
                <a16:creationId xmlns:a16="http://schemas.microsoft.com/office/drawing/2014/main" id="{1E4985CB-E98C-C231-9AC3-BDD39E48ED3F}"/>
              </a:ext>
            </a:extLst>
          </p:cNvPr>
          <p:cNvSpPr txBox="1">
            <a:spLocks/>
          </p:cNvSpPr>
          <p:nvPr/>
        </p:nvSpPr>
        <p:spPr>
          <a:xfrm>
            <a:off x="838200" y="365125"/>
            <a:ext cx="10515600" cy="762289"/>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  interpretation?</a:t>
            </a:r>
          </a:p>
        </p:txBody>
      </p:sp>
    </p:spTree>
    <p:extLst>
      <p:ext uri="{BB962C8B-B14F-4D97-AF65-F5344CB8AC3E}">
        <p14:creationId xmlns:p14="http://schemas.microsoft.com/office/powerpoint/2010/main" val="3710777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4020945" y="1757615"/>
                <a:ext cx="3842462" cy="20542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𝑁𝐺𝑀</m:t>
                      </m:r>
                      <m:r>
                        <a:rPr lang="en-GB" sz="3200" i="1">
                          <a:latin typeface="Cambria Math" panose="02040503050406030204" pitchFamily="18" charset="0"/>
                        </a:rPr>
                        <m:t>=</m:t>
                      </m:r>
                      <m:sSup>
                        <m:sSupPr>
                          <m:ctrlPr>
                            <a:rPr lang="en-GB" sz="3200" i="1">
                              <a:latin typeface="Cambria Math" panose="02040503050406030204" pitchFamily="18" charset="0"/>
                            </a:rPr>
                          </m:ctrlPr>
                        </m:sSupPr>
                        <m:e>
                          <m:d>
                            <m:dPr>
                              <m:ctrlPr>
                                <a:rPr lang="en-GB" sz="3200" i="1">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r>
                                      <m:rPr>
                                        <m:brk m:alnAt="7"/>
                                      </m:rPr>
                                      <a:rPr lang="en-GB" sz="3200" i="1">
                                        <a:latin typeface="Cambria Math" panose="02040503050406030204" pitchFamily="18" charset="0"/>
                                      </a:rPr>
                                      <m:t>0</m:t>
                                    </m:r>
                                  </m:e>
                                  <m:e>
                                    <m:f>
                                      <m:fPr>
                                        <m:ctrlPr>
                                          <a:rPr lang="en-GB" sz="3200" i="1">
                                            <a:latin typeface="Cambria Math" panose="02040503050406030204" pitchFamily="18" charset="0"/>
                                          </a:rPr>
                                        </m:ctrlPr>
                                      </m:fPr>
                                      <m:num>
                                        <m:r>
                                          <a:rPr lang="en-GB" sz="3200" i="1">
                                            <a:latin typeface="Cambria Math" panose="02040503050406030204" pitchFamily="18" charset="0"/>
                                          </a:rPr>
                                          <m:t>𝑎𝐻</m:t>
                                        </m:r>
                                      </m:num>
                                      <m:den>
                                        <m:r>
                                          <a:rPr lang="en-GB" sz="3200" i="1">
                                            <a:latin typeface="Cambria Math" panose="02040503050406030204" pitchFamily="18" charset="0"/>
                                          </a:rPr>
                                          <m:t>𝐾</m:t>
                                        </m:r>
                                        <m:sSub>
                                          <m:sSubPr>
                                            <m:ctrlPr>
                                              <a:rPr lang="en-GB" sz="3200" i="1">
                                                <a:latin typeface="Cambria Math" panose="02040503050406030204" pitchFamily="18" charset="0"/>
                                              </a:rPr>
                                            </m:ctrlPr>
                                          </m:sSubPr>
                                          <m:e>
                                            <m:r>
                                              <a:rPr lang="en-GB" sz="3200" i="1">
                                                <a:latin typeface="Cambria Math" panose="02040503050406030204" pitchFamily="18" charset="0"/>
                                              </a:rPr>
                                              <m:t>𝑛</m:t>
                                            </m:r>
                                          </m:e>
                                          <m:sub>
                                            <m:r>
                                              <a:rPr lang="en-GB" sz="3200" i="1">
                                                <a:latin typeface="Cambria Math" panose="02040503050406030204" pitchFamily="18" charset="0"/>
                                              </a:rPr>
                                              <m:t>𝐵</m:t>
                                            </m:r>
                                          </m:sub>
                                        </m:sSub>
                                      </m:den>
                                    </m:f>
                                  </m:e>
                                </m:mr>
                                <m:mr>
                                  <m:e>
                                    <m:f>
                                      <m:fPr>
                                        <m:ctrlPr>
                                          <a:rPr lang="en-GB" sz="3200" i="1">
                                            <a:latin typeface="Cambria Math" panose="02040503050406030204" pitchFamily="18" charset="0"/>
                                          </a:rPr>
                                        </m:ctrlPr>
                                      </m:fPr>
                                      <m:num>
                                        <m:r>
                                          <a:rPr lang="en-GB" sz="3200" i="1">
                                            <a:latin typeface="Cambria Math" panose="02040503050406030204" pitchFamily="18" charset="0"/>
                                          </a:rPr>
                                          <m:t>𝑒</m:t>
                                        </m:r>
                                      </m:num>
                                      <m:den>
                                        <m:r>
                                          <a:rPr lang="en-GB" sz="3200" i="1">
                                            <a:latin typeface="Cambria Math" panose="02040503050406030204" pitchFamily="18" charset="0"/>
                                          </a:rPr>
                                          <m:t>𝑟</m:t>
                                        </m:r>
                                      </m:den>
                                    </m:f>
                                  </m:e>
                                  <m:e>
                                    <m:r>
                                      <a:rPr lang="en-GB" sz="3200" i="1">
                                        <a:latin typeface="Cambria Math" panose="02040503050406030204" pitchFamily="18" charset="0"/>
                                      </a:rPr>
                                      <m:t>0</m:t>
                                    </m:r>
                                  </m:e>
                                </m:mr>
                              </m:m>
                            </m:e>
                          </m:d>
                        </m:e>
                        <m:sup/>
                      </m:sSup>
                    </m:oMath>
                  </m:oMathPara>
                </a14:m>
                <a:endParaRPr lang="en-GB"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4020945" y="1757615"/>
                <a:ext cx="3842462" cy="2054280"/>
              </a:xfrm>
              <a:prstGeom prst="rect">
                <a:avLst/>
              </a:prstGeom>
              <a:blipFill>
                <a:blip r:embed="rId2"/>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667197" y="4731147"/>
            <a:ext cx="3041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23166D"/>
                </a:solidFill>
                <a:latin typeface="Calibri" panose="020F0502020204030204"/>
              </a:rPr>
              <a:t>Lead eigenvector of NGM:</a:t>
            </a:r>
          </a:p>
        </p:txBody>
      </p:sp>
      <mc:AlternateContent xmlns:mc="http://schemas.openxmlformats.org/markup-compatibility/2006" xmlns:a14="http://schemas.microsoft.com/office/drawing/2010/main">
        <mc:Choice Requires="a14">
          <p:sp>
            <p:nvSpPr>
              <p:cNvPr id="2" name="TextBox 1"/>
              <p:cNvSpPr txBox="1"/>
              <p:nvPr/>
            </p:nvSpPr>
            <p:spPr>
              <a:xfrm>
                <a:off x="6500448" y="4116397"/>
                <a:ext cx="2410595" cy="16296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1" i="1">
                          <a:latin typeface="Cambria Math" panose="02040503050406030204" pitchFamily="18" charset="0"/>
                        </a:rPr>
                        <m:t>𝒗</m:t>
                      </m:r>
                      <m:r>
                        <a:rPr lang="en-GB" sz="2800" i="1">
                          <a:latin typeface="Cambria Math" panose="02040503050406030204" pitchFamily="18" charset="0"/>
                        </a:rPr>
                        <m:t>=</m:t>
                      </m:r>
                      <m:d>
                        <m:dPr>
                          <m:ctrlPr>
                            <a:rPr lang="en-GB" sz="2800" i="1">
                              <a:latin typeface="Cambria Math" panose="02040503050406030204" pitchFamily="18" charset="0"/>
                            </a:rPr>
                          </m:ctrlPr>
                        </m:dPr>
                        <m:e>
                          <m:m>
                            <m:mPr>
                              <m:mcs>
                                <m:mc>
                                  <m:mcPr>
                                    <m:count m:val="1"/>
                                    <m:mcJc m:val="center"/>
                                  </m:mcPr>
                                </m:mc>
                              </m:mcs>
                              <m:ctrlPr>
                                <a:rPr lang="en-GB" sz="2800" i="1">
                                  <a:latin typeface="Cambria Math" panose="02040503050406030204" pitchFamily="18" charset="0"/>
                                </a:rPr>
                              </m:ctrlPr>
                            </m:mPr>
                            <m:mr>
                              <m:e>
                                <m:r>
                                  <a:rPr lang="en-GB" sz="2800" i="1">
                                    <a:latin typeface="Cambria Math" panose="02040503050406030204" pitchFamily="18" charset="0"/>
                                  </a:rPr>
                                  <m:t>1</m:t>
                                </m:r>
                              </m:e>
                            </m:mr>
                            <m:mr>
                              <m:e>
                                <m:rad>
                                  <m:radPr>
                                    <m:degHide m:val="on"/>
                                    <m:ctrlPr>
                                      <a:rPr lang="en-GB" sz="2800" i="1">
                                        <a:latin typeface="Cambria Math" panose="02040503050406030204" pitchFamily="18" charset="0"/>
                                      </a:rPr>
                                    </m:ctrlPr>
                                  </m:radPr>
                                  <m:deg/>
                                  <m:e>
                                    <m:f>
                                      <m:fPr>
                                        <m:ctrlPr>
                                          <a:rPr lang="en-GB" sz="2800" i="1">
                                            <a:latin typeface="Cambria Math" panose="02040503050406030204" pitchFamily="18" charset="0"/>
                                          </a:rPr>
                                        </m:ctrlPr>
                                      </m:fPr>
                                      <m:num>
                                        <m:r>
                                          <a:rPr lang="en-GB" sz="2800" i="1">
                                            <a:latin typeface="Cambria Math" panose="02040503050406030204" pitchFamily="18" charset="0"/>
                                          </a:rPr>
                                          <m:t>𝑒𝐾</m:t>
                                        </m:r>
                                        <m:sSub>
                                          <m:sSubPr>
                                            <m:ctrlPr>
                                              <a:rPr lang="en-GB" sz="2800" i="1">
                                                <a:latin typeface="Cambria Math" panose="02040503050406030204" pitchFamily="18" charset="0"/>
                                              </a:rPr>
                                            </m:ctrlPr>
                                          </m:sSubPr>
                                          <m:e>
                                            <m:r>
                                              <a:rPr lang="en-GB" sz="2800" i="1">
                                                <a:latin typeface="Cambria Math" panose="02040503050406030204" pitchFamily="18" charset="0"/>
                                              </a:rPr>
                                              <m:t>𝑛</m:t>
                                            </m:r>
                                          </m:e>
                                          <m:sub>
                                            <m:r>
                                              <a:rPr lang="en-GB" sz="2800" i="1">
                                                <a:latin typeface="Cambria Math" panose="02040503050406030204" pitchFamily="18" charset="0"/>
                                              </a:rPr>
                                              <m:t>𝐵</m:t>
                                            </m:r>
                                          </m:sub>
                                        </m:sSub>
                                      </m:num>
                                      <m:den>
                                        <m:r>
                                          <a:rPr lang="en-GB" sz="2800" i="1">
                                            <a:latin typeface="Cambria Math" panose="02040503050406030204" pitchFamily="18" charset="0"/>
                                          </a:rPr>
                                          <m:t>𝑟𝑎𝐻</m:t>
                                        </m:r>
                                      </m:den>
                                    </m:f>
                                  </m:e>
                                </m:rad>
                              </m:e>
                            </m:mr>
                          </m:m>
                        </m:e>
                      </m:d>
                    </m:oMath>
                  </m:oMathPara>
                </a14:m>
                <a:endParaRPr lang="en-GB"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6500448" y="4116397"/>
                <a:ext cx="2410595" cy="1629613"/>
              </a:xfrm>
              <a:prstGeom prst="rect">
                <a:avLst/>
              </a:prstGeom>
              <a:blipFill>
                <a:blip r:embed="rId3"/>
                <a:stretch>
                  <a:fillRect/>
                </a:stretch>
              </a:blipFill>
            </p:spPr>
            <p:txBody>
              <a:bodyPr/>
              <a:lstStyle/>
              <a:p>
                <a:r>
                  <a:rPr lang="en-GB">
                    <a:noFill/>
                  </a:rPr>
                  <a:t> </a:t>
                </a:r>
              </a:p>
            </p:txBody>
          </p:sp>
        </mc:Fallback>
      </mc:AlternateContent>
      <p:sp>
        <p:nvSpPr>
          <p:cNvPr id="3" name="Title 1">
            <a:extLst>
              <a:ext uri="{FF2B5EF4-FFF2-40B4-BE49-F238E27FC236}">
                <a16:creationId xmlns:a16="http://schemas.microsoft.com/office/drawing/2014/main" id="{514D713F-8EDE-DF32-8883-F93D74BDE4D3}"/>
              </a:ext>
            </a:extLst>
          </p:cNvPr>
          <p:cNvSpPr txBox="1">
            <a:spLocks/>
          </p:cNvSpPr>
          <p:nvPr/>
        </p:nvSpPr>
        <p:spPr>
          <a:xfrm>
            <a:off x="838200" y="365125"/>
            <a:ext cx="10515600" cy="762289"/>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 interpretation?</a:t>
            </a:r>
          </a:p>
        </p:txBody>
      </p:sp>
    </p:spTree>
    <p:extLst>
      <p:ext uri="{BB962C8B-B14F-4D97-AF65-F5344CB8AC3E}">
        <p14:creationId xmlns:p14="http://schemas.microsoft.com/office/powerpoint/2010/main" val="377855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4020945" y="1757615"/>
                <a:ext cx="3842462" cy="20542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𝑁𝐺𝑀</m:t>
                      </m:r>
                      <m:r>
                        <a:rPr lang="en-GB" sz="3200" i="1">
                          <a:latin typeface="Cambria Math" panose="02040503050406030204" pitchFamily="18" charset="0"/>
                        </a:rPr>
                        <m:t>=</m:t>
                      </m:r>
                      <m:sSup>
                        <m:sSupPr>
                          <m:ctrlPr>
                            <a:rPr lang="en-GB" sz="3200" i="1">
                              <a:latin typeface="Cambria Math" panose="02040503050406030204" pitchFamily="18" charset="0"/>
                            </a:rPr>
                          </m:ctrlPr>
                        </m:sSupPr>
                        <m:e>
                          <m:d>
                            <m:dPr>
                              <m:ctrlPr>
                                <a:rPr lang="en-GB" sz="3200" i="1">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r>
                                      <m:rPr>
                                        <m:brk m:alnAt="7"/>
                                      </m:rPr>
                                      <a:rPr lang="en-GB" sz="3200" i="1">
                                        <a:latin typeface="Cambria Math" panose="02040503050406030204" pitchFamily="18" charset="0"/>
                                      </a:rPr>
                                      <m:t>0</m:t>
                                    </m:r>
                                  </m:e>
                                  <m:e>
                                    <m:f>
                                      <m:fPr>
                                        <m:ctrlPr>
                                          <a:rPr lang="en-GB" sz="3200" i="1">
                                            <a:latin typeface="Cambria Math" panose="02040503050406030204" pitchFamily="18" charset="0"/>
                                          </a:rPr>
                                        </m:ctrlPr>
                                      </m:fPr>
                                      <m:num>
                                        <m:r>
                                          <a:rPr lang="en-GB" sz="3200" i="1">
                                            <a:latin typeface="Cambria Math" panose="02040503050406030204" pitchFamily="18" charset="0"/>
                                          </a:rPr>
                                          <m:t>𝑎𝐻</m:t>
                                        </m:r>
                                      </m:num>
                                      <m:den>
                                        <m:r>
                                          <a:rPr lang="en-GB" sz="3200" i="1">
                                            <a:latin typeface="Cambria Math" panose="02040503050406030204" pitchFamily="18" charset="0"/>
                                          </a:rPr>
                                          <m:t>𝐾</m:t>
                                        </m:r>
                                        <m:sSub>
                                          <m:sSubPr>
                                            <m:ctrlPr>
                                              <a:rPr lang="en-GB" sz="3200" i="1">
                                                <a:latin typeface="Cambria Math" panose="02040503050406030204" pitchFamily="18" charset="0"/>
                                              </a:rPr>
                                            </m:ctrlPr>
                                          </m:sSubPr>
                                          <m:e>
                                            <m:r>
                                              <a:rPr lang="en-GB" sz="3200" i="1">
                                                <a:latin typeface="Cambria Math" panose="02040503050406030204" pitchFamily="18" charset="0"/>
                                              </a:rPr>
                                              <m:t>𝑛</m:t>
                                            </m:r>
                                          </m:e>
                                          <m:sub>
                                            <m:r>
                                              <a:rPr lang="en-GB" sz="3200" i="1">
                                                <a:latin typeface="Cambria Math" panose="02040503050406030204" pitchFamily="18" charset="0"/>
                                              </a:rPr>
                                              <m:t>𝐵</m:t>
                                            </m:r>
                                          </m:sub>
                                        </m:sSub>
                                      </m:den>
                                    </m:f>
                                  </m:e>
                                </m:mr>
                                <m:mr>
                                  <m:e>
                                    <m:f>
                                      <m:fPr>
                                        <m:ctrlPr>
                                          <a:rPr lang="en-GB" sz="3200" i="1">
                                            <a:latin typeface="Cambria Math" panose="02040503050406030204" pitchFamily="18" charset="0"/>
                                          </a:rPr>
                                        </m:ctrlPr>
                                      </m:fPr>
                                      <m:num>
                                        <m:r>
                                          <a:rPr lang="en-GB" sz="3200" i="1">
                                            <a:latin typeface="Cambria Math" panose="02040503050406030204" pitchFamily="18" charset="0"/>
                                          </a:rPr>
                                          <m:t>𝑒</m:t>
                                        </m:r>
                                      </m:num>
                                      <m:den>
                                        <m:r>
                                          <a:rPr lang="en-GB" sz="3200" i="1">
                                            <a:latin typeface="Cambria Math" panose="02040503050406030204" pitchFamily="18" charset="0"/>
                                          </a:rPr>
                                          <m:t>𝑟</m:t>
                                        </m:r>
                                      </m:den>
                                    </m:f>
                                  </m:e>
                                  <m:e>
                                    <m:r>
                                      <a:rPr lang="en-GB" sz="3200" i="1">
                                        <a:latin typeface="Cambria Math" panose="02040503050406030204" pitchFamily="18" charset="0"/>
                                      </a:rPr>
                                      <m:t>0</m:t>
                                    </m:r>
                                  </m:e>
                                </m:mr>
                              </m:m>
                            </m:e>
                          </m:d>
                        </m:e>
                        <m:sup/>
                      </m:sSup>
                    </m:oMath>
                  </m:oMathPara>
                </a14:m>
                <a:endParaRPr lang="en-GB"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4020945" y="1757615"/>
                <a:ext cx="3842462" cy="2054280"/>
              </a:xfrm>
              <a:prstGeom prst="rect">
                <a:avLst/>
              </a:prstGeom>
              <a:blipFill>
                <a:blip r:embed="rId2"/>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077915" y="4731147"/>
            <a:ext cx="36312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23166D"/>
                </a:solidFill>
                <a:latin typeface="Calibri" panose="020F0502020204030204"/>
              </a:rPr>
              <a:t>Lead </a:t>
            </a:r>
            <a:r>
              <a:rPr lang="en-GB" altLang="en-US" sz="2000" b="1" dirty="0">
                <a:solidFill>
                  <a:srgbClr val="23166D"/>
                </a:solidFill>
                <a:latin typeface="Calibri" panose="020F0502020204030204"/>
              </a:rPr>
              <a:t>sum</a:t>
            </a:r>
            <a:r>
              <a:rPr lang="en-GB" altLang="en-US" sz="2000" dirty="0">
                <a:solidFill>
                  <a:srgbClr val="23166D"/>
                </a:solidFill>
                <a:latin typeface="Calibri" panose="020F0502020204030204"/>
              </a:rPr>
              <a:t> </a:t>
            </a:r>
            <a:r>
              <a:rPr lang="en-GB" altLang="en-US" sz="2000" b="1" dirty="0">
                <a:solidFill>
                  <a:srgbClr val="23166D"/>
                </a:solidFill>
                <a:latin typeface="Calibri" panose="020F0502020204030204"/>
              </a:rPr>
              <a:t>unit </a:t>
            </a:r>
            <a:r>
              <a:rPr lang="en-GB" altLang="en-US" sz="2000" dirty="0">
                <a:solidFill>
                  <a:srgbClr val="23166D"/>
                </a:solidFill>
                <a:latin typeface="Calibri" panose="020F0502020204030204"/>
              </a:rPr>
              <a:t>eigenvector of NGM:</a:t>
            </a:r>
          </a:p>
        </p:txBody>
      </p:sp>
      <mc:AlternateContent xmlns:mc="http://schemas.openxmlformats.org/markup-compatibility/2006" xmlns:a14="http://schemas.microsoft.com/office/drawing/2010/main">
        <mc:Choice Requires="a14">
          <p:sp>
            <p:nvSpPr>
              <p:cNvPr id="7" name="TextBox 6"/>
              <p:cNvSpPr txBox="1"/>
              <p:nvPr/>
            </p:nvSpPr>
            <p:spPr>
              <a:xfrm>
                <a:off x="6096000" y="4116396"/>
                <a:ext cx="4211474" cy="17225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1" i="1">
                          <a:latin typeface="Cambria Math" panose="02040503050406030204" pitchFamily="18" charset="0"/>
                        </a:rPr>
                        <m:t>𝒗</m:t>
                      </m:r>
                      <m:r>
                        <a:rPr lang="en-GB" sz="2800" i="1">
                          <a:latin typeface="Cambria Math" panose="02040503050406030204" pitchFamily="18" charset="0"/>
                        </a:rPr>
                        <m:t>=</m:t>
                      </m:r>
                      <m:f>
                        <m:fPr>
                          <m:ctrlPr>
                            <a:rPr lang="en-GB" sz="2800" i="1">
                              <a:latin typeface="Cambria Math" panose="02040503050406030204" pitchFamily="18" charset="0"/>
                            </a:rPr>
                          </m:ctrlPr>
                        </m:fPr>
                        <m:num>
                          <m:r>
                            <a:rPr lang="en-GB" sz="2800" i="1">
                              <a:latin typeface="Cambria Math" panose="02040503050406030204" pitchFamily="18" charset="0"/>
                            </a:rPr>
                            <m:t>1</m:t>
                          </m:r>
                        </m:num>
                        <m:den>
                          <m:r>
                            <a:rPr lang="en-GB" sz="2800" i="1">
                              <a:latin typeface="Cambria Math" panose="02040503050406030204" pitchFamily="18" charset="0"/>
                            </a:rPr>
                            <m:t>1+</m:t>
                          </m:r>
                          <m:rad>
                            <m:radPr>
                              <m:degHide m:val="on"/>
                              <m:ctrlPr>
                                <a:rPr lang="en-GB" sz="2800" i="1">
                                  <a:latin typeface="Cambria Math" panose="02040503050406030204" pitchFamily="18" charset="0"/>
                                </a:rPr>
                              </m:ctrlPr>
                            </m:radPr>
                            <m:deg/>
                            <m:e>
                              <m:f>
                                <m:fPr>
                                  <m:ctrlPr>
                                    <a:rPr lang="en-GB" sz="2800" i="1">
                                      <a:latin typeface="Cambria Math" panose="02040503050406030204" pitchFamily="18" charset="0"/>
                                    </a:rPr>
                                  </m:ctrlPr>
                                </m:fPr>
                                <m:num>
                                  <m:r>
                                    <a:rPr lang="en-GB" sz="2800" i="1">
                                      <a:latin typeface="Cambria Math" panose="02040503050406030204" pitchFamily="18" charset="0"/>
                                    </a:rPr>
                                    <m:t>𝑒𝐾</m:t>
                                  </m:r>
                                  <m:sSub>
                                    <m:sSubPr>
                                      <m:ctrlPr>
                                        <a:rPr lang="en-GB" sz="2800" i="1">
                                          <a:latin typeface="Cambria Math" panose="02040503050406030204" pitchFamily="18" charset="0"/>
                                        </a:rPr>
                                      </m:ctrlPr>
                                    </m:sSubPr>
                                    <m:e>
                                      <m:r>
                                        <a:rPr lang="en-GB" sz="2800" i="1">
                                          <a:latin typeface="Cambria Math" panose="02040503050406030204" pitchFamily="18" charset="0"/>
                                        </a:rPr>
                                        <m:t>𝑛</m:t>
                                      </m:r>
                                    </m:e>
                                    <m:sub>
                                      <m:r>
                                        <a:rPr lang="en-GB" sz="2800" i="1">
                                          <a:latin typeface="Cambria Math" panose="02040503050406030204" pitchFamily="18" charset="0"/>
                                        </a:rPr>
                                        <m:t>𝐵</m:t>
                                      </m:r>
                                    </m:sub>
                                  </m:sSub>
                                </m:num>
                                <m:den>
                                  <m:r>
                                    <a:rPr lang="en-GB" sz="2800" i="1">
                                      <a:latin typeface="Cambria Math" panose="02040503050406030204" pitchFamily="18" charset="0"/>
                                    </a:rPr>
                                    <m:t>𝑟𝑎𝐻</m:t>
                                  </m:r>
                                </m:den>
                              </m:f>
                            </m:e>
                          </m:rad>
                        </m:den>
                      </m:f>
                      <m:d>
                        <m:dPr>
                          <m:ctrlPr>
                            <a:rPr lang="en-GB" sz="2800" i="1">
                              <a:latin typeface="Cambria Math" panose="02040503050406030204" pitchFamily="18" charset="0"/>
                            </a:rPr>
                          </m:ctrlPr>
                        </m:dPr>
                        <m:e>
                          <m:m>
                            <m:mPr>
                              <m:mcs>
                                <m:mc>
                                  <m:mcPr>
                                    <m:count m:val="1"/>
                                    <m:mcJc m:val="center"/>
                                  </m:mcPr>
                                </m:mc>
                              </m:mcs>
                              <m:ctrlPr>
                                <a:rPr lang="en-GB" sz="2800" i="1">
                                  <a:latin typeface="Cambria Math" panose="02040503050406030204" pitchFamily="18" charset="0"/>
                                </a:rPr>
                              </m:ctrlPr>
                            </m:mPr>
                            <m:mr>
                              <m:e>
                                <m:r>
                                  <a:rPr lang="en-GB" sz="2800" i="1">
                                    <a:latin typeface="Cambria Math" panose="02040503050406030204" pitchFamily="18" charset="0"/>
                                  </a:rPr>
                                  <m:t>1</m:t>
                                </m:r>
                              </m:e>
                            </m:mr>
                            <m:mr>
                              <m:e>
                                <m:rad>
                                  <m:radPr>
                                    <m:degHide m:val="on"/>
                                    <m:ctrlPr>
                                      <a:rPr lang="en-GB" sz="2800" i="1">
                                        <a:latin typeface="Cambria Math" panose="02040503050406030204" pitchFamily="18" charset="0"/>
                                      </a:rPr>
                                    </m:ctrlPr>
                                  </m:radPr>
                                  <m:deg/>
                                  <m:e>
                                    <m:f>
                                      <m:fPr>
                                        <m:ctrlPr>
                                          <a:rPr lang="en-GB" sz="2800" i="1">
                                            <a:latin typeface="Cambria Math" panose="02040503050406030204" pitchFamily="18" charset="0"/>
                                          </a:rPr>
                                        </m:ctrlPr>
                                      </m:fPr>
                                      <m:num>
                                        <m:r>
                                          <a:rPr lang="en-GB" sz="2800" i="1">
                                            <a:latin typeface="Cambria Math" panose="02040503050406030204" pitchFamily="18" charset="0"/>
                                          </a:rPr>
                                          <m:t>𝑒𝐾</m:t>
                                        </m:r>
                                        <m:sSub>
                                          <m:sSubPr>
                                            <m:ctrlPr>
                                              <a:rPr lang="en-GB" sz="2800" i="1">
                                                <a:latin typeface="Cambria Math" panose="02040503050406030204" pitchFamily="18" charset="0"/>
                                              </a:rPr>
                                            </m:ctrlPr>
                                          </m:sSubPr>
                                          <m:e>
                                            <m:r>
                                              <a:rPr lang="en-GB" sz="2800" i="1">
                                                <a:latin typeface="Cambria Math" panose="02040503050406030204" pitchFamily="18" charset="0"/>
                                              </a:rPr>
                                              <m:t>𝑛</m:t>
                                            </m:r>
                                          </m:e>
                                          <m:sub>
                                            <m:r>
                                              <a:rPr lang="en-GB" sz="2800" i="1">
                                                <a:latin typeface="Cambria Math" panose="02040503050406030204" pitchFamily="18" charset="0"/>
                                              </a:rPr>
                                              <m:t>𝐵</m:t>
                                            </m:r>
                                          </m:sub>
                                        </m:sSub>
                                      </m:num>
                                      <m:den>
                                        <m:r>
                                          <a:rPr lang="en-GB" sz="2800" i="1">
                                            <a:latin typeface="Cambria Math" panose="02040503050406030204" pitchFamily="18" charset="0"/>
                                          </a:rPr>
                                          <m:t>𝑟𝑎𝐻</m:t>
                                        </m:r>
                                      </m:den>
                                    </m:f>
                                  </m:e>
                                </m:rad>
                              </m:e>
                            </m:mr>
                          </m:m>
                        </m:e>
                      </m:d>
                    </m:oMath>
                  </m:oMathPara>
                </a14:m>
                <a:endParaRPr lang="en-GB"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6096000" y="4116396"/>
                <a:ext cx="4211474" cy="1722587"/>
              </a:xfrm>
              <a:prstGeom prst="rect">
                <a:avLst/>
              </a:prstGeom>
              <a:blipFill>
                <a:blip r:embed="rId3"/>
                <a:stretch>
                  <a:fillRect/>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4C154860-8671-8377-26EE-4F05DD487DB3}"/>
              </a:ext>
            </a:extLst>
          </p:cNvPr>
          <p:cNvSpPr txBox="1">
            <a:spLocks/>
          </p:cNvSpPr>
          <p:nvPr/>
        </p:nvSpPr>
        <p:spPr>
          <a:xfrm>
            <a:off x="838200" y="365125"/>
            <a:ext cx="10515600" cy="762289"/>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 interpretation?</a:t>
            </a:r>
          </a:p>
        </p:txBody>
      </p:sp>
    </p:spTree>
    <p:extLst>
      <p:ext uri="{BB962C8B-B14F-4D97-AF65-F5344CB8AC3E}">
        <p14:creationId xmlns:p14="http://schemas.microsoft.com/office/powerpoint/2010/main" val="6990248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4020945" y="1757615"/>
                <a:ext cx="3842462" cy="20542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𝑁𝐺𝑀</m:t>
                      </m:r>
                      <m:r>
                        <a:rPr lang="en-GB" sz="3200" i="1">
                          <a:latin typeface="Cambria Math" panose="02040503050406030204" pitchFamily="18" charset="0"/>
                        </a:rPr>
                        <m:t>=</m:t>
                      </m:r>
                      <m:sSup>
                        <m:sSupPr>
                          <m:ctrlPr>
                            <a:rPr lang="en-GB" sz="3200" i="1">
                              <a:latin typeface="Cambria Math" panose="02040503050406030204" pitchFamily="18" charset="0"/>
                            </a:rPr>
                          </m:ctrlPr>
                        </m:sSupPr>
                        <m:e>
                          <m:d>
                            <m:dPr>
                              <m:ctrlPr>
                                <a:rPr lang="en-GB" sz="3200" i="1">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r>
                                      <m:rPr>
                                        <m:brk m:alnAt="7"/>
                                      </m:rPr>
                                      <a:rPr lang="en-GB" sz="3200" i="1">
                                        <a:latin typeface="Cambria Math" panose="02040503050406030204" pitchFamily="18" charset="0"/>
                                      </a:rPr>
                                      <m:t>0</m:t>
                                    </m:r>
                                  </m:e>
                                  <m:e>
                                    <m:f>
                                      <m:fPr>
                                        <m:ctrlPr>
                                          <a:rPr lang="en-GB" sz="3200" i="1">
                                            <a:latin typeface="Cambria Math" panose="02040503050406030204" pitchFamily="18" charset="0"/>
                                          </a:rPr>
                                        </m:ctrlPr>
                                      </m:fPr>
                                      <m:num>
                                        <m:r>
                                          <a:rPr lang="en-GB" sz="3200" i="1">
                                            <a:latin typeface="Cambria Math" panose="02040503050406030204" pitchFamily="18" charset="0"/>
                                          </a:rPr>
                                          <m:t>𝑎𝐻</m:t>
                                        </m:r>
                                      </m:num>
                                      <m:den>
                                        <m:r>
                                          <a:rPr lang="en-GB" sz="3200" i="1">
                                            <a:latin typeface="Cambria Math" panose="02040503050406030204" pitchFamily="18" charset="0"/>
                                          </a:rPr>
                                          <m:t>𝐾</m:t>
                                        </m:r>
                                        <m:sSub>
                                          <m:sSubPr>
                                            <m:ctrlPr>
                                              <a:rPr lang="en-GB" sz="3200" i="1">
                                                <a:latin typeface="Cambria Math" panose="02040503050406030204" pitchFamily="18" charset="0"/>
                                              </a:rPr>
                                            </m:ctrlPr>
                                          </m:sSubPr>
                                          <m:e>
                                            <m:r>
                                              <a:rPr lang="en-GB" sz="3200" i="1">
                                                <a:latin typeface="Cambria Math" panose="02040503050406030204" pitchFamily="18" charset="0"/>
                                              </a:rPr>
                                              <m:t>𝑛</m:t>
                                            </m:r>
                                          </m:e>
                                          <m:sub>
                                            <m:r>
                                              <a:rPr lang="en-GB" sz="3200" i="1">
                                                <a:latin typeface="Cambria Math" panose="02040503050406030204" pitchFamily="18" charset="0"/>
                                              </a:rPr>
                                              <m:t>𝐵</m:t>
                                            </m:r>
                                          </m:sub>
                                        </m:sSub>
                                      </m:den>
                                    </m:f>
                                  </m:e>
                                </m:mr>
                                <m:mr>
                                  <m:e>
                                    <m:f>
                                      <m:fPr>
                                        <m:ctrlPr>
                                          <a:rPr lang="en-GB" sz="3200" i="1">
                                            <a:latin typeface="Cambria Math" panose="02040503050406030204" pitchFamily="18" charset="0"/>
                                          </a:rPr>
                                        </m:ctrlPr>
                                      </m:fPr>
                                      <m:num>
                                        <m:r>
                                          <a:rPr lang="en-GB" sz="3200" i="1">
                                            <a:latin typeface="Cambria Math" panose="02040503050406030204" pitchFamily="18" charset="0"/>
                                          </a:rPr>
                                          <m:t>𝑒</m:t>
                                        </m:r>
                                      </m:num>
                                      <m:den>
                                        <m:r>
                                          <a:rPr lang="en-GB" sz="3200" i="1">
                                            <a:latin typeface="Cambria Math" panose="02040503050406030204" pitchFamily="18" charset="0"/>
                                          </a:rPr>
                                          <m:t>𝑟</m:t>
                                        </m:r>
                                      </m:den>
                                    </m:f>
                                  </m:e>
                                  <m:e>
                                    <m:r>
                                      <a:rPr lang="en-GB" sz="3200" i="1">
                                        <a:latin typeface="Cambria Math" panose="02040503050406030204" pitchFamily="18" charset="0"/>
                                      </a:rPr>
                                      <m:t>0</m:t>
                                    </m:r>
                                  </m:e>
                                </m:mr>
                              </m:m>
                            </m:e>
                          </m:d>
                        </m:e>
                        <m:sup/>
                      </m:sSup>
                    </m:oMath>
                  </m:oMathPara>
                </a14:m>
                <a:endParaRPr lang="en-GB"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4020945" y="1757615"/>
                <a:ext cx="3842462" cy="2054280"/>
              </a:xfrm>
              <a:prstGeom prst="rect">
                <a:avLst/>
              </a:prstGeom>
              <a:blipFill>
                <a:blip r:embed="rId2"/>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077915" y="4731147"/>
            <a:ext cx="36312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23166D"/>
                </a:solidFill>
                <a:latin typeface="Calibri" panose="020F0502020204030204"/>
              </a:rPr>
              <a:t>Column sums of NGM:</a:t>
            </a:r>
          </a:p>
        </p:txBody>
      </p:sp>
      <mc:AlternateContent xmlns:mc="http://schemas.openxmlformats.org/markup-compatibility/2006" xmlns:a14="http://schemas.microsoft.com/office/drawing/2010/main">
        <mc:Choice Requires="a14">
          <p:sp>
            <p:nvSpPr>
              <p:cNvPr id="2" name="TextBox 1"/>
              <p:cNvSpPr txBox="1"/>
              <p:nvPr/>
            </p:nvSpPr>
            <p:spPr>
              <a:xfrm>
                <a:off x="6933413" y="4429943"/>
                <a:ext cx="2042867" cy="10025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𝑒</m:t>
                          </m:r>
                        </m:num>
                        <m:den>
                          <m:r>
                            <a:rPr lang="en-GB" sz="3200" i="1">
                              <a:latin typeface="Cambria Math" panose="02040503050406030204" pitchFamily="18" charset="0"/>
                            </a:rPr>
                            <m:t>𝑟</m:t>
                          </m:r>
                        </m:den>
                      </m:f>
                      <m:r>
                        <a:rPr lang="en-GB" sz="3200" i="1">
                          <a:latin typeface="Cambria Math" panose="02040503050406030204" pitchFamily="18" charset="0"/>
                        </a:rPr>
                        <m:t> </m:t>
                      </m:r>
                      <m:r>
                        <m:rPr>
                          <m:nor/>
                        </m:rPr>
                        <a:rPr lang="en-GB" sz="3200">
                          <a:latin typeface="Cambria Math" panose="02040503050406030204" pitchFamily="18" charset="0"/>
                        </a:rPr>
                        <m:t>and</m:t>
                      </m:r>
                      <m:r>
                        <m:rPr>
                          <m:nor/>
                        </m:rPr>
                        <a:rPr lang="en-GB" sz="3200">
                          <a:latin typeface="Cambria Math" panose="02040503050406030204" pitchFamily="18" charset="0"/>
                        </a:rPr>
                        <m:t> </m:t>
                      </m:r>
                      <m:f>
                        <m:fPr>
                          <m:ctrlPr>
                            <a:rPr lang="en-GB" sz="3200" i="1">
                              <a:latin typeface="Cambria Math" panose="02040503050406030204" pitchFamily="18" charset="0"/>
                            </a:rPr>
                          </m:ctrlPr>
                        </m:fPr>
                        <m:num>
                          <m:r>
                            <a:rPr lang="en-GB" sz="3200" i="1">
                              <a:latin typeface="Cambria Math" panose="02040503050406030204" pitchFamily="18" charset="0"/>
                            </a:rPr>
                            <m:t>𝑎𝐻</m:t>
                          </m:r>
                        </m:num>
                        <m:den>
                          <m:r>
                            <a:rPr lang="en-GB" sz="3200" i="1">
                              <a:latin typeface="Cambria Math" panose="02040503050406030204" pitchFamily="18" charset="0"/>
                            </a:rPr>
                            <m:t>𝐾</m:t>
                          </m:r>
                          <m:sSub>
                            <m:sSubPr>
                              <m:ctrlPr>
                                <a:rPr lang="en-GB" sz="3200" i="1">
                                  <a:latin typeface="Cambria Math" panose="02040503050406030204" pitchFamily="18" charset="0"/>
                                </a:rPr>
                              </m:ctrlPr>
                            </m:sSubPr>
                            <m:e>
                              <m:r>
                                <a:rPr lang="en-GB" sz="3200" i="1">
                                  <a:latin typeface="Cambria Math" panose="02040503050406030204" pitchFamily="18" charset="0"/>
                                </a:rPr>
                                <m:t>𝑛</m:t>
                              </m:r>
                            </m:e>
                            <m:sub>
                              <m:r>
                                <a:rPr lang="en-GB" sz="3200" i="1">
                                  <a:latin typeface="Cambria Math" panose="02040503050406030204" pitchFamily="18" charset="0"/>
                                </a:rPr>
                                <m:t>𝐵</m:t>
                              </m:r>
                            </m:sub>
                          </m:sSub>
                        </m:den>
                      </m:f>
                    </m:oMath>
                  </m:oMathPara>
                </a14:m>
                <a:endParaRPr lang="en-GB"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6933413" y="4429943"/>
                <a:ext cx="2042867" cy="1002519"/>
              </a:xfrm>
              <a:prstGeom prst="rect">
                <a:avLst/>
              </a:prstGeom>
              <a:blipFill>
                <a:blip r:embed="rId3"/>
                <a:stretch>
                  <a:fillRect/>
                </a:stretch>
              </a:blipFill>
            </p:spPr>
            <p:txBody>
              <a:bodyPr/>
              <a:lstStyle/>
              <a:p>
                <a:r>
                  <a:rPr lang="en-GB">
                    <a:noFill/>
                  </a:rPr>
                  <a:t> </a:t>
                </a:r>
              </a:p>
            </p:txBody>
          </p:sp>
        </mc:Fallback>
      </mc:AlternateContent>
      <p:sp>
        <p:nvSpPr>
          <p:cNvPr id="3" name="Title 1">
            <a:extLst>
              <a:ext uri="{FF2B5EF4-FFF2-40B4-BE49-F238E27FC236}">
                <a16:creationId xmlns:a16="http://schemas.microsoft.com/office/drawing/2014/main" id="{F32176FD-6188-C9EC-7483-6361AA2CA34C}"/>
              </a:ext>
            </a:extLst>
          </p:cNvPr>
          <p:cNvSpPr txBox="1">
            <a:spLocks/>
          </p:cNvSpPr>
          <p:nvPr/>
        </p:nvSpPr>
        <p:spPr>
          <a:xfrm>
            <a:off x="838200" y="365125"/>
            <a:ext cx="10515600" cy="762289"/>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 interpretation?</a:t>
            </a:r>
          </a:p>
        </p:txBody>
      </p:sp>
    </p:spTree>
    <p:extLst>
      <p:ext uri="{BB962C8B-B14F-4D97-AF65-F5344CB8AC3E}">
        <p14:creationId xmlns:p14="http://schemas.microsoft.com/office/powerpoint/2010/main" val="1368793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4020945" y="1757615"/>
                <a:ext cx="3842462" cy="20542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𝑁𝐺𝑀</m:t>
                      </m:r>
                      <m:r>
                        <a:rPr lang="en-GB" sz="3200" i="1">
                          <a:latin typeface="Cambria Math" panose="02040503050406030204" pitchFamily="18" charset="0"/>
                        </a:rPr>
                        <m:t>=</m:t>
                      </m:r>
                      <m:sSup>
                        <m:sSupPr>
                          <m:ctrlPr>
                            <a:rPr lang="en-GB" sz="3200" i="1">
                              <a:latin typeface="Cambria Math" panose="02040503050406030204" pitchFamily="18" charset="0"/>
                            </a:rPr>
                          </m:ctrlPr>
                        </m:sSupPr>
                        <m:e>
                          <m:d>
                            <m:dPr>
                              <m:ctrlPr>
                                <a:rPr lang="en-GB" sz="3200" i="1">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r>
                                      <m:rPr>
                                        <m:brk m:alnAt="7"/>
                                      </m:rPr>
                                      <a:rPr lang="en-GB" sz="3200" i="1">
                                        <a:latin typeface="Cambria Math" panose="02040503050406030204" pitchFamily="18" charset="0"/>
                                      </a:rPr>
                                      <m:t>0</m:t>
                                    </m:r>
                                  </m:e>
                                  <m:e>
                                    <m:f>
                                      <m:fPr>
                                        <m:ctrlPr>
                                          <a:rPr lang="en-GB" sz="3200" i="1">
                                            <a:latin typeface="Cambria Math" panose="02040503050406030204" pitchFamily="18" charset="0"/>
                                          </a:rPr>
                                        </m:ctrlPr>
                                      </m:fPr>
                                      <m:num>
                                        <m:r>
                                          <a:rPr lang="en-GB" sz="3200" i="1">
                                            <a:latin typeface="Cambria Math" panose="02040503050406030204" pitchFamily="18" charset="0"/>
                                          </a:rPr>
                                          <m:t>𝑎𝐻</m:t>
                                        </m:r>
                                      </m:num>
                                      <m:den>
                                        <m:r>
                                          <a:rPr lang="en-GB" sz="3200" i="1">
                                            <a:latin typeface="Cambria Math" panose="02040503050406030204" pitchFamily="18" charset="0"/>
                                          </a:rPr>
                                          <m:t>𝐾</m:t>
                                        </m:r>
                                        <m:sSub>
                                          <m:sSubPr>
                                            <m:ctrlPr>
                                              <a:rPr lang="en-GB" sz="3200" i="1">
                                                <a:latin typeface="Cambria Math" panose="02040503050406030204" pitchFamily="18" charset="0"/>
                                              </a:rPr>
                                            </m:ctrlPr>
                                          </m:sSubPr>
                                          <m:e>
                                            <m:r>
                                              <a:rPr lang="en-GB" sz="3200" i="1">
                                                <a:latin typeface="Cambria Math" panose="02040503050406030204" pitchFamily="18" charset="0"/>
                                              </a:rPr>
                                              <m:t>𝑛</m:t>
                                            </m:r>
                                          </m:e>
                                          <m:sub>
                                            <m:r>
                                              <a:rPr lang="en-GB" sz="3200" i="1">
                                                <a:latin typeface="Cambria Math" panose="02040503050406030204" pitchFamily="18" charset="0"/>
                                              </a:rPr>
                                              <m:t>𝐵</m:t>
                                            </m:r>
                                          </m:sub>
                                        </m:sSub>
                                      </m:den>
                                    </m:f>
                                  </m:e>
                                </m:mr>
                                <m:mr>
                                  <m:e>
                                    <m:f>
                                      <m:fPr>
                                        <m:ctrlPr>
                                          <a:rPr lang="en-GB" sz="3200" i="1">
                                            <a:latin typeface="Cambria Math" panose="02040503050406030204" pitchFamily="18" charset="0"/>
                                          </a:rPr>
                                        </m:ctrlPr>
                                      </m:fPr>
                                      <m:num>
                                        <m:r>
                                          <a:rPr lang="en-GB" sz="3200" i="1">
                                            <a:latin typeface="Cambria Math" panose="02040503050406030204" pitchFamily="18" charset="0"/>
                                          </a:rPr>
                                          <m:t>𝑒</m:t>
                                        </m:r>
                                      </m:num>
                                      <m:den>
                                        <m:r>
                                          <a:rPr lang="en-GB" sz="3200" i="1">
                                            <a:latin typeface="Cambria Math" panose="02040503050406030204" pitchFamily="18" charset="0"/>
                                          </a:rPr>
                                          <m:t>𝑟</m:t>
                                        </m:r>
                                      </m:den>
                                    </m:f>
                                  </m:e>
                                  <m:e>
                                    <m:r>
                                      <a:rPr lang="en-GB" sz="3200" i="1">
                                        <a:latin typeface="Cambria Math" panose="02040503050406030204" pitchFamily="18" charset="0"/>
                                      </a:rPr>
                                      <m:t>0</m:t>
                                    </m:r>
                                  </m:e>
                                </m:mr>
                              </m:m>
                            </m:e>
                          </m:d>
                        </m:e>
                        <m:sup/>
                      </m:sSup>
                    </m:oMath>
                  </m:oMathPara>
                </a14:m>
                <a:endParaRPr lang="en-GB"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4020945" y="1757615"/>
                <a:ext cx="3842462" cy="2054280"/>
              </a:xfrm>
              <a:prstGeom prst="rect">
                <a:avLst/>
              </a:prstGeom>
              <a:blipFill>
                <a:blip r:embed="rId2"/>
                <a:stretch>
                  <a:fillRect/>
                </a:stretch>
              </a:blipFill>
            </p:spPr>
            <p:txBody>
              <a:bodyPr/>
              <a:lstStyle/>
              <a:p>
                <a:r>
                  <a:rPr lang="en-GB">
                    <a:noFill/>
                  </a:rPr>
                  <a:t> </a:t>
                </a:r>
              </a:p>
            </p:txBody>
          </p:sp>
        </mc:Fallback>
      </mc:AlternateContent>
      <p:sp>
        <p:nvSpPr>
          <p:cNvPr id="6" name="Rectangle 5"/>
          <p:cNvSpPr>
            <a:spLocks noChangeArrowheads="1"/>
          </p:cNvSpPr>
          <p:nvPr/>
        </p:nvSpPr>
        <p:spPr bwMode="auto">
          <a:xfrm>
            <a:off x="2086708" y="4354601"/>
            <a:ext cx="43609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23166D"/>
                </a:solidFill>
                <a:latin typeface="Calibri" panose="020F0502020204030204"/>
              </a:rPr>
              <a:t>Contribution of infected humans to R</a:t>
            </a:r>
            <a:r>
              <a:rPr lang="en-GB" altLang="en-US" sz="2000" baseline="-25000" dirty="0">
                <a:solidFill>
                  <a:srgbClr val="23166D"/>
                </a:solidFill>
                <a:latin typeface="Calibri" panose="020F0502020204030204"/>
              </a:rPr>
              <a:t>0 </a:t>
            </a:r>
            <a:r>
              <a:rPr lang="en-GB" altLang="en-US" sz="2000" dirty="0">
                <a:solidFill>
                  <a:srgbClr val="23166D"/>
                </a:solidFill>
                <a:latin typeface="Calibri" panose="020F0502020204030204"/>
              </a:rPr>
              <a:t>:</a:t>
            </a:r>
          </a:p>
        </p:txBody>
      </p:sp>
      <mc:AlternateContent xmlns:mc="http://schemas.openxmlformats.org/markup-compatibility/2006" xmlns:a14="http://schemas.microsoft.com/office/drawing/2010/main">
        <mc:Choice Requires="a14">
          <p:sp>
            <p:nvSpPr>
              <p:cNvPr id="2" name="TextBox 1"/>
              <p:cNvSpPr txBox="1"/>
              <p:nvPr/>
            </p:nvSpPr>
            <p:spPr>
              <a:xfrm>
                <a:off x="7038921" y="3978057"/>
                <a:ext cx="2601481" cy="1153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400" i="1">
                              <a:latin typeface="Cambria Math" panose="02040503050406030204" pitchFamily="18" charset="0"/>
                            </a:rPr>
                          </m:ctrlPr>
                        </m:fPr>
                        <m:num>
                          <m:r>
                            <a:rPr lang="en-GB" sz="2400" i="1">
                              <a:latin typeface="Cambria Math" panose="02040503050406030204" pitchFamily="18" charset="0"/>
                            </a:rPr>
                            <m:t>𝑒</m:t>
                          </m:r>
                        </m:num>
                        <m:den>
                          <m:r>
                            <a:rPr lang="en-GB" sz="2400" i="1">
                              <a:latin typeface="Cambria Math" panose="02040503050406030204" pitchFamily="18" charset="0"/>
                            </a:rPr>
                            <m:t>𝑟</m:t>
                          </m:r>
                        </m:den>
                      </m:f>
                      <m:r>
                        <a:rPr lang="en-GB" sz="2400" i="1">
                          <a:latin typeface="Cambria Math" panose="02040503050406030204" pitchFamily="18" charset="0"/>
                          <a:ea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1+</m:t>
                          </m:r>
                          <m:rad>
                            <m:radPr>
                              <m:degHide m:val="on"/>
                              <m:ctrlPr>
                                <a:rPr lang="en-GB" sz="2400" i="1">
                                  <a:latin typeface="Cambria Math" panose="02040503050406030204" pitchFamily="18" charset="0"/>
                                </a:rPr>
                              </m:ctrlPr>
                            </m:radPr>
                            <m:deg/>
                            <m:e>
                              <m:f>
                                <m:fPr>
                                  <m:ctrlPr>
                                    <a:rPr lang="en-GB" sz="2400" i="1">
                                      <a:latin typeface="Cambria Math" panose="02040503050406030204" pitchFamily="18" charset="0"/>
                                    </a:rPr>
                                  </m:ctrlPr>
                                </m:fPr>
                                <m:num>
                                  <m:r>
                                    <a:rPr lang="en-GB" sz="2400" i="1">
                                      <a:latin typeface="Cambria Math" panose="02040503050406030204" pitchFamily="18" charset="0"/>
                                    </a:rPr>
                                    <m:t>𝑒𝐾</m:t>
                                  </m:r>
                                  <m:sSub>
                                    <m:sSubPr>
                                      <m:ctrlPr>
                                        <a:rPr lang="en-GB" sz="2400" i="1">
                                          <a:latin typeface="Cambria Math" panose="02040503050406030204" pitchFamily="18" charset="0"/>
                                        </a:rPr>
                                      </m:ctrlPr>
                                    </m:sSubPr>
                                    <m:e>
                                      <m:r>
                                        <a:rPr lang="en-GB" sz="2400" i="1">
                                          <a:latin typeface="Cambria Math" panose="02040503050406030204" pitchFamily="18" charset="0"/>
                                        </a:rPr>
                                        <m:t>𝑛</m:t>
                                      </m:r>
                                    </m:e>
                                    <m:sub>
                                      <m:r>
                                        <a:rPr lang="en-GB" sz="2400" i="1">
                                          <a:latin typeface="Cambria Math" panose="02040503050406030204" pitchFamily="18" charset="0"/>
                                        </a:rPr>
                                        <m:t>𝐵</m:t>
                                      </m:r>
                                    </m:sub>
                                  </m:sSub>
                                </m:num>
                                <m:den>
                                  <m:r>
                                    <a:rPr lang="en-GB" sz="2400" i="1">
                                      <a:latin typeface="Cambria Math" panose="02040503050406030204" pitchFamily="18" charset="0"/>
                                    </a:rPr>
                                    <m:t>𝑟𝑎𝐻</m:t>
                                  </m:r>
                                </m:den>
                              </m:f>
                            </m:e>
                          </m:rad>
                        </m:den>
                      </m:f>
                      <m:r>
                        <a:rPr lang="en-GB" sz="2400" i="1">
                          <a:latin typeface="Cambria Math" panose="02040503050406030204" pitchFamily="18" charset="0"/>
                          <a:ea typeface="Cambria Math" panose="02040503050406030204" pitchFamily="18" charset="0"/>
                        </a:rPr>
                        <m:t>×1</m:t>
                      </m:r>
                    </m:oMath>
                  </m:oMathPara>
                </a14:m>
                <a:endParaRPr lang="en-GB"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7038921" y="3978057"/>
                <a:ext cx="2601481" cy="1153201"/>
              </a:xfrm>
              <a:prstGeom prst="rect">
                <a:avLst/>
              </a:prstGeom>
              <a:blipFill>
                <a:blip r:embed="rId3"/>
                <a:stretch>
                  <a:fillRect/>
                </a:stretch>
              </a:blipFill>
            </p:spPr>
            <p:txBody>
              <a:bodyPr/>
              <a:lstStyle/>
              <a:p>
                <a:r>
                  <a:rPr lang="en-GB">
                    <a:noFill/>
                  </a:rPr>
                  <a:t> </a:t>
                </a:r>
              </a:p>
            </p:txBody>
          </p:sp>
        </mc:Fallback>
      </mc:AlternateContent>
      <p:sp>
        <p:nvSpPr>
          <p:cNvPr id="7" name="Rectangle 6"/>
          <p:cNvSpPr>
            <a:spLocks noChangeArrowheads="1"/>
          </p:cNvSpPr>
          <p:nvPr/>
        </p:nvSpPr>
        <p:spPr bwMode="auto">
          <a:xfrm>
            <a:off x="2086707" y="5676378"/>
            <a:ext cx="43609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23166D"/>
                </a:solidFill>
                <a:latin typeface="Calibri" panose="020F0502020204030204"/>
              </a:rPr>
              <a:t>Contribution of bacteria to R</a:t>
            </a:r>
            <a:r>
              <a:rPr lang="en-GB" altLang="en-US" sz="2000" baseline="-25000" dirty="0">
                <a:solidFill>
                  <a:srgbClr val="23166D"/>
                </a:solidFill>
                <a:latin typeface="Calibri" panose="020F0502020204030204"/>
              </a:rPr>
              <a:t>0 </a:t>
            </a:r>
            <a:r>
              <a:rPr lang="en-GB" altLang="en-US" sz="2000" dirty="0">
                <a:solidFill>
                  <a:srgbClr val="23166D"/>
                </a:solidFill>
                <a:latin typeface="Calibri" panose="020F0502020204030204"/>
              </a:rPr>
              <a:t>:</a:t>
            </a:r>
          </a:p>
        </p:txBody>
      </p:sp>
      <mc:AlternateContent xmlns:mc="http://schemas.openxmlformats.org/markup-compatibility/2006" xmlns:a14="http://schemas.microsoft.com/office/drawing/2010/main">
        <mc:Choice Requires="a14">
          <p:sp>
            <p:nvSpPr>
              <p:cNvPr id="8" name="TextBox 7"/>
              <p:cNvSpPr txBox="1"/>
              <p:nvPr/>
            </p:nvSpPr>
            <p:spPr>
              <a:xfrm>
                <a:off x="6528965" y="5297418"/>
                <a:ext cx="3803156" cy="13806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400" i="1">
                              <a:latin typeface="Cambria Math" panose="02040503050406030204" pitchFamily="18" charset="0"/>
                            </a:rPr>
                          </m:ctrlPr>
                        </m:fPr>
                        <m:num>
                          <m:r>
                            <a:rPr lang="en-GB" sz="2400" i="1">
                              <a:latin typeface="Cambria Math" panose="02040503050406030204" pitchFamily="18" charset="0"/>
                            </a:rPr>
                            <m:t>𝑎𝐻</m:t>
                          </m:r>
                        </m:num>
                        <m:den>
                          <m:r>
                            <a:rPr lang="en-GB" sz="2400" i="1">
                              <a:latin typeface="Cambria Math" panose="02040503050406030204" pitchFamily="18" charset="0"/>
                            </a:rPr>
                            <m:t>𝐾</m:t>
                          </m:r>
                          <m:sSub>
                            <m:sSubPr>
                              <m:ctrlPr>
                                <a:rPr lang="en-GB" sz="2400" i="1">
                                  <a:latin typeface="Cambria Math" panose="02040503050406030204" pitchFamily="18" charset="0"/>
                                </a:rPr>
                              </m:ctrlPr>
                            </m:sSubPr>
                            <m:e>
                              <m:r>
                                <a:rPr lang="en-GB" sz="2400" i="1">
                                  <a:latin typeface="Cambria Math" panose="02040503050406030204" pitchFamily="18" charset="0"/>
                                </a:rPr>
                                <m:t>𝑛</m:t>
                              </m:r>
                            </m:e>
                            <m:sub>
                              <m:r>
                                <a:rPr lang="en-GB" sz="2400" i="1">
                                  <a:latin typeface="Cambria Math" panose="02040503050406030204" pitchFamily="18" charset="0"/>
                                </a:rPr>
                                <m:t>𝐵</m:t>
                              </m:r>
                            </m:sub>
                          </m:sSub>
                        </m:den>
                      </m:f>
                      <m:r>
                        <a:rPr lang="en-GB" sz="2400" i="1">
                          <a:latin typeface="Cambria Math" panose="02040503050406030204" pitchFamily="18" charset="0"/>
                          <a:ea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1+</m:t>
                          </m:r>
                          <m:rad>
                            <m:radPr>
                              <m:degHide m:val="on"/>
                              <m:ctrlPr>
                                <a:rPr lang="en-GB" sz="2400" i="1">
                                  <a:latin typeface="Cambria Math" panose="02040503050406030204" pitchFamily="18" charset="0"/>
                                </a:rPr>
                              </m:ctrlPr>
                            </m:radPr>
                            <m:deg/>
                            <m:e>
                              <m:f>
                                <m:fPr>
                                  <m:ctrlPr>
                                    <a:rPr lang="en-GB" sz="2400" i="1">
                                      <a:latin typeface="Cambria Math" panose="02040503050406030204" pitchFamily="18" charset="0"/>
                                    </a:rPr>
                                  </m:ctrlPr>
                                </m:fPr>
                                <m:num>
                                  <m:r>
                                    <a:rPr lang="en-GB" sz="2400" i="1">
                                      <a:latin typeface="Cambria Math" panose="02040503050406030204" pitchFamily="18" charset="0"/>
                                    </a:rPr>
                                    <m:t>𝑒𝐾</m:t>
                                  </m:r>
                                  <m:sSub>
                                    <m:sSubPr>
                                      <m:ctrlPr>
                                        <a:rPr lang="en-GB" sz="2400" i="1">
                                          <a:latin typeface="Cambria Math" panose="02040503050406030204" pitchFamily="18" charset="0"/>
                                        </a:rPr>
                                      </m:ctrlPr>
                                    </m:sSubPr>
                                    <m:e>
                                      <m:r>
                                        <a:rPr lang="en-GB" sz="2400" i="1">
                                          <a:latin typeface="Cambria Math" panose="02040503050406030204" pitchFamily="18" charset="0"/>
                                        </a:rPr>
                                        <m:t>𝑛</m:t>
                                      </m:r>
                                    </m:e>
                                    <m:sub>
                                      <m:r>
                                        <a:rPr lang="en-GB" sz="2400" i="1">
                                          <a:latin typeface="Cambria Math" panose="02040503050406030204" pitchFamily="18" charset="0"/>
                                        </a:rPr>
                                        <m:t>𝐵</m:t>
                                      </m:r>
                                    </m:sub>
                                  </m:sSub>
                                </m:num>
                                <m:den>
                                  <m:r>
                                    <a:rPr lang="en-GB" sz="2400" i="1">
                                      <a:latin typeface="Cambria Math" panose="02040503050406030204" pitchFamily="18" charset="0"/>
                                    </a:rPr>
                                    <m:t>𝑟𝑎𝐻</m:t>
                                  </m:r>
                                </m:den>
                              </m:f>
                            </m:e>
                          </m:rad>
                        </m:den>
                      </m:f>
                      <m:r>
                        <a:rPr lang="en-GB" sz="2400" i="1">
                          <a:latin typeface="Cambria Math" panose="02040503050406030204" pitchFamily="18" charset="0"/>
                          <a:ea typeface="Cambria Math" panose="02040503050406030204" pitchFamily="18" charset="0"/>
                        </a:rPr>
                        <m:t>×</m:t>
                      </m:r>
                      <m:rad>
                        <m:radPr>
                          <m:degHide m:val="on"/>
                          <m:ctrlPr>
                            <a:rPr lang="en-GB" sz="2400" i="1">
                              <a:latin typeface="Cambria Math" panose="02040503050406030204" pitchFamily="18" charset="0"/>
                            </a:rPr>
                          </m:ctrlPr>
                        </m:radPr>
                        <m:deg/>
                        <m:e>
                          <m:f>
                            <m:fPr>
                              <m:ctrlPr>
                                <a:rPr lang="en-GB" sz="2400" i="1">
                                  <a:latin typeface="Cambria Math" panose="02040503050406030204" pitchFamily="18" charset="0"/>
                                </a:rPr>
                              </m:ctrlPr>
                            </m:fPr>
                            <m:num>
                              <m:r>
                                <a:rPr lang="en-GB" sz="2400" i="1">
                                  <a:latin typeface="Cambria Math" panose="02040503050406030204" pitchFamily="18" charset="0"/>
                                </a:rPr>
                                <m:t>𝑒𝐾</m:t>
                              </m:r>
                              <m:sSub>
                                <m:sSubPr>
                                  <m:ctrlPr>
                                    <a:rPr lang="en-GB" sz="2400" i="1">
                                      <a:latin typeface="Cambria Math" panose="02040503050406030204" pitchFamily="18" charset="0"/>
                                    </a:rPr>
                                  </m:ctrlPr>
                                </m:sSubPr>
                                <m:e>
                                  <m:r>
                                    <a:rPr lang="en-GB" sz="2400" i="1">
                                      <a:latin typeface="Cambria Math" panose="02040503050406030204" pitchFamily="18" charset="0"/>
                                    </a:rPr>
                                    <m:t>𝑛</m:t>
                                  </m:r>
                                </m:e>
                                <m:sub>
                                  <m:r>
                                    <a:rPr lang="en-GB" sz="2400" i="1">
                                      <a:latin typeface="Cambria Math" panose="02040503050406030204" pitchFamily="18" charset="0"/>
                                    </a:rPr>
                                    <m:t>𝐵</m:t>
                                  </m:r>
                                </m:sub>
                              </m:sSub>
                            </m:num>
                            <m:den>
                              <m:r>
                                <a:rPr lang="en-GB" sz="2400" i="1">
                                  <a:latin typeface="Cambria Math" panose="02040503050406030204" pitchFamily="18" charset="0"/>
                                </a:rPr>
                                <m:t>𝑟𝑎𝐻</m:t>
                              </m:r>
                            </m:den>
                          </m:f>
                        </m:e>
                      </m:rad>
                    </m:oMath>
                  </m:oMathPara>
                </a14:m>
                <a:endParaRPr lang="en-GB"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6528965" y="5297418"/>
                <a:ext cx="3803156" cy="1380634"/>
              </a:xfrm>
              <a:prstGeom prst="rect">
                <a:avLst/>
              </a:prstGeom>
              <a:blipFill>
                <a:blip r:embed="rId4"/>
                <a:stretch>
                  <a:fillRect/>
                </a:stretch>
              </a:blipFill>
            </p:spPr>
            <p:txBody>
              <a:bodyPr/>
              <a:lstStyle/>
              <a:p>
                <a:r>
                  <a:rPr lang="en-GB">
                    <a:noFill/>
                  </a:rPr>
                  <a:t> </a:t>
                </a:r>
              </a:p>
            </p:txBody>
          </p:sp>
        </mc:Fallback>
      </mc:AlternateContent>
      <p:sp>
        <p:nvSpPr>
          <p:cNvPr id="3" name="Title 1">
            <a:extLst>
              <a:ext uri="{FF2B5EF4-FFF2-40B4-BE49-F238E27FC236}">
                <a16:creationId xmlns:a16="http://schemas.microsoft.com/office/drawing/2014/main" id="{FB41E5AD-383C-BFFB-0FE8-1C194F8CAC46}"/>
              </a:ext>
            </a:extLst>
          </p:cNvPr>
          <p:cNvSpPr txBox="1">
            <a:spLocks/>
          </p:cNvSpPr>
          <p:nvPr/>
        </p:nvSpPr>
        <p:spPr>
          <a:xfrm>
            <a:off x="838200" y="365125"/>
            <a:ext cx="10515600" cy="762289"/>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 interpretation?</a:t>
            </a:r>
          </a:p>
        </p:txBody>
      </p:sp>
    </p:spTree>
    <p:extLst>
      <p:ext uri="{BB962C8B-B14F-4D97-AF65-F5344CB8AC3E}">
        <p14:creationId xmlns:p14="http://schemas.microsoft.com/office/powerpoint/2010/main" val="5248084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915508" y="1378714"/>
            <a:ext cx="43609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2000" dirty="0">
                <a:solidFill>
                  <a:srgbClr val="23166D"/>
                </a:solidFill>
                <a:latin typeface="Calibri" panose="020F0502020204030204"/>
              </a:rPr>
              <a:t>Changing the contribution</a:t>
            </a:r>
          </a:p>
        </p:txBody>
      </p:sp>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1259174" y="2058936"/>
            <a:ext cx="9408826" cy="4799064"/>
          </a:xfrm>
          <a:prstGeom prst="rect">
            <a:avLst/>
          </a:prstGeom>
        </p:spPr>
      </p:pic>
      <p:sp>
        <p:nvSpPr>
          <p:cNvPr id="2" name="Rectangle 1"/>
          <p:cNvSpPr/>
          <p:nvPr/>
        </p:nvSpPr>
        <p:spPr>
          <a:xfrm>
            <a:off x="1885150" y="2374366"/>
            <a:ext cx="583986" cy="4018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a:spLocks noChangeArrowheads="1"/>
          </p:cNvSpPr>
          <p:nvPr/>
        </p:nvSpPr>
        <p:spPr bwMode="auto">
          <a:xfrm>
            <a:off x="1386180" y="2728698"/>
            <a:ext cx="1244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GB" altLang="en-US" sz="1600" dirty="0">
                <a:solidFill>
                  <a:srgbClr val="23166D"/>
                </a:solidFill>
                <a:latin typeface="Calibri" panose="020F0502020204030204"/>
              </a:rPr>
              <a:t>R</a:t>
            </a:r>
            <a:r>
              <a:rPr lang="en-GB" altLang="en-US" sz="1600" baseline="-25000" dirty="0">
                <a:solidFill>
                  <a:srgbClr val="23166D"/>
                </a:solidFill>
                <a:latin typeface="Calibri" panose="020F0502020204030204"/>
              </a:rPr>
              <a:t>0</a:t>
            </a:r>
            <a:r>
              <a:rPr lang="en-GB" altLang="en-US" sz="1600" dirty="0">
                <a:solidFill>
                  <a:srgbClr val="23166D"/>
                </a:solidFill>
                <a:latin typeface="Calibri" panose="020F0502020204030204"/>
              </a:rPr>
              <a:t>=1.209</a:t>
            </a:r>
          </a:p>
        </p:txBody>
      </p:sp>
      <p:sp>
        <p:nvSpPr>
          <p:cNvPr id="4" name="Title 1">
            <a:extLst>
              <a:ext uri="{FF2B5EF4-FFF2-40B4-BE49-F238E27FC236}">
                <a16:creationId xmlns:a16="http://schemas.microsoft.com/office/drawing/2014/main" id="{07A56EAE-B6FE-8B8C-2523-6920D3CEE34A}"/>
              </a:ext>
            </a:extLst>
          </p:cNvPr>
          <p:cNvSpPr txBox="1">
            <a:spLocks/>
          </p:cNvSpPr>
          <p:nvPr/>
        </p:nvSpPr>
        <p:spPr>
          <a:xfrm>
            <a:off x="838200" y="365125"/>
            <a:ext cx="10515600" cy="762289"/>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Next generation matrix – interpretation?</a:t>
            </a:r>
          </a:p>
        </p:txBody>
      </p:sp>
    </p:spTree>
    <p:extLst>
      <p:ext uri="{BB962C8B-B14F-4D97-AF65-F5344CB8AC3E}">
        <p14:creationId xmlns:p14="http://schemas.microsoft.com/office/powerpoint/2010/main" val="27796655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17555-9759-A037-133F-3FA0DD92C9E0}"/>
              </a:ext>
            </a:extLst>
          </p:cNvPr>
          <p:cNvSpPr>
            <a:spLocks noGrp="1"/>
          </p:cNvSpPr>
          <p:nvPr>
            <p:ph type="title"/>
          </p:nvPr>
        </p:nvSpPr>
        <p:spPr/>
        <p:txBody>
          <a:bodyPr>
            <a:normAutofit/>
          </a:bodyPr>
          <a:lstStyle/>
          <a:p>
            <a:r>
              <a:rPr lang="en-GB" b="1" dirty="0"/>
              <a:t>Summary</a:t>
            </a:r>
            <a:endParaRPr lang="en-GB" dirty="0"/>
          </a:p>
        </p:txBody>
      </p:sp>
      <p:sp>
        <p:nvSpPr>
          <p:cNvPr id="3" name="Content Placeholder 2">
            <a:extLst>
              <a:ext uri="{FF2B5EF4-FFF2-40B4-BE49-F238E27FC236}">
                <a16:creationId xmlns:a16="http://schemas.microsoft.com/office/drawing/2014/main" id="{F1E376A6-EF89-A050-BD03-0D6C98A49CB0}"/>
              </a:ext>
            </a:extLst>
          </p:cNvPr>
          <p:cNvSpPr>
            <a:spLocks noGrp="1"/>
          </p:cNvSpPr>
          <p:nvPr>
            <p:ph idx="1"/>
          </p:nvPr>
        </p:nvSpPr>
        <p:spPr/>
        <p:txBody>
          <a:bodyPr>
            <a:normAutofit/>
          </a:bodyPr>
          <a:lstStyle/>
          <a:p>
            <a:r>
              <a:rPr lang="en-GB" dirty="0"/>
              <a:t>Including environmental transmission in models means we must examine the population of pathogens in the environment as well</a:t>
            </a:r>
          </a:p>
          <a:p>
            <a:r>
              <a:rPr lang="en-GB" dirty="0"/>
              <a:t>As such, we need to consider the volume of the environmental reservoir</a:t>
            </a:r>
          </a:p>
          <a:p>
            <a:r>
              <a:rPr lang="en-GB" dirty="0"/>
              <a:t>In this situation, we use the next generation matrix approach to calculate R0</a:t>
            </a:r>
          </a:p>
          <a:p>
            <a:r>
              <a:rPr lang="en-GB" dirty="0"/>
              <a:t>We can also use the next generation approach to tell us about the relative transmission of each infectious class and we decompose R0</a:t>
            </a:r>
          </a:p>
          <a:p>
            <a:r>
              <a:rPr lang="en-GB" dirty="0"/>
              <a:t>The extra detail contained in the next generation matrix can allow us to target strategies to the most influential infectious classes.</a:t>
            </a:r>
          </a:p>
          <a:p>
            <a:endParaRPr lang="en-GB" dirty="0"/>
          </a:p>
        </p:txBody>
      </p:sp>
      <p:sp>
        <p:nvSpPr>
          <p:cNvPr id="4" name="Slide Number Placeholder 3">
            <a:extLst>
              <a:ext uri="{FF2B5EF4-FFF2-40B4-BE49-F238E27FC236}">
                <a16:creationId xmlns:a16="http://schemas.microsoft.com/office/drawing/2014/main" id="{C1FC37C1-DE69-0510-EF23-AED6EEA908DE}"/>
              </a:ext>
            </a:extLst>
          </p:cNvPr>
          <p:cNvSpPr>
            <a:spLocks noGrp="1"/>
          </p:cNvSpPr>
          <p:nvPr>
            <p:ph type="sldNum" sz="quarter" idx="4"/>
          </p:nvPr>
        </p:nvSpPr>
        <p:spPr/>
        <p:txBody>
          <a:bodyPr/>
          <a:lstStyle/>
          <a:p>
            <a:fld id="{68A6EE70-77F6-40C0-AED2-27236C7D2C5E}" type="slidenum">
              <a:rPr lang="en-GB" smtClean="0"/>
              <a:t>49</a:t>
            </a:fld>
            <a:endParaRPr lang="en-GB"/>
          </a:p>
        </p:txBody>
      </p:sp>
    </p:spTree>
    <p:extLst>
      <p:ext uri="{BB962C8B-B14F-4D97-AF65-F5344CB8AC3E}">
        <p14:creationId xmlns:p14="http://schemas.microsoft.com/office/powerpoint/2010/main" val="1009635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clrChange>
              <a:clrFrom>
                <a:srgbClr val="FFFFFF"/>
              </a:clrFrom>
              <a:clrTo>
                <a:srgbClr val="FFFFFF">
                  <a:alpha val="0"/>
                </a:srgbClr>
              </a:clrTo>
            </a:clrChange>
          </a:blip>
          <a:stretch>
            <a:fillRect/>
          </a:stretch>
        </p:blipFill>
        <p:spPr>
          <a:xfrm>
            <a:off x="5601148" y="2467994"/>
            <a:ext cx="5715000" cy="3790950"/>
          </a:xfrm>
          <a:prstGeom prst="rect">
            <a:avLst/>
          </a:prstGeom>
        </p:spPr>
      </p:pic>
      <p:sp>
        <p:nvSpPr>
          <p:cNvPr id="7" name="Rectangle 6"/>
          <p:cNvSpPr/>
          <p:nvPr/>
        </p:nvSpPr>
        <p:spPr>
          <a:xfrm>
            <a:off x="1752600" y="5940337"/>
            <a:ext cx="4572000" cy="430887"/>
          </a:xfrm>
          <a:prstGeom prst="rect">
            <a:avLst/>
          </a:prstGeom>
        </p:spPr>
        <p:txBody>
          <a:bodyPr>
            <a:spAutoFit/>
          </a:bodyPr>
          <a:lstStyle/>
          <a:p>
            <a:pPr defTabSz="457200">
              <a:defRPr/>
            </a:pPr>
            <a:r>
              <a:rPr lang="en-GB" sz="1100" dirty="0" err="1">
                <a:solidFill>
                  <a:srgbClr val="222222"/>
                </a:solidFill>
                <a:latin typeface="Calibri" panose="020F0502020204030204"/>
              </a:rPr>
              <a:t>Codeço</a:t>
            </a:r>
            <a:r>
              <a:rPr lang="en-GB" sz="1100" dirty="0">
                <a:solidFill>
                  <a:srgbClr val="222222"/>
                </a:solidFill>
                <a:latin typeface="Calibri" panose="020F0502020204030204"/>
              </a:rPr>
              <a:t>, </a:t>
            </a:r>
            <a:r>
              <a:rPr lang="en-GB" sz="1100" dirty="0" err="1">
                <a:solidFill>
                  <a:srgbClr val="222222"/>
                </a:solidFill>
                <a:latin typeface="Calibri" panose="020F0502020204030204"/>
              </a:rPr>
              <a:t>Cláudia</a:t>
            </a:r>
            <a:r>
              <a:rPr lang="en-GB" sz="1100" dirty="0">
                <a:solidFill>
                  <a:srgbClr val="222222"/>
                </a:solidFill>
                <a:latin typeface="Calibri" panose="020F0502020204030204"/>
              </a:rPr>
              <a:t> Torres. "Endemic and epidemic dynamics of cholera: the role of the aquatic reservoir." </a:t>
            </a:r>
            <a:r>
              <a:rPr lang="en-GB" sz="1100" i="1" dirty="0">
                <a:solidFill>
                  <a:srgbClr val="222222"/>
                </a:solidFill>
                <a:latin typeface="Calibri" panose="020F0502020204030204"/>
              </a:rPr>
              <a:t>BMC Infectious diseases</a:t>
            </a:r>
            <a:r>
              <a:rPr lang="en-GB" sz="1100" dirty="0">
                <a:solidFill>
                  <a:srgbClr val="222222"/>
                </a:solidFill>
                <a:latin typeface="Calibri" panose="020F0502020204030204"/>
              </a:rPr>
              <a:t> 1.1 (2001): 1.</a:t>
            </a:r>
            <a:endParaRPr lang="en-GB" sz="1100" dirty="0">
              <a:solidFill>
                <a:srgbClr val="000000"/>
              </a:solidFill>
              <a:latin typeface="Calibri" panose="020F0502020204030204"/>
            </a:endParaRPr>
          </a:p>
        </p:txBody>
      </p:sp>
      <p:sp>
        <p:nvSpPr>
          <p:cNvPr id="8" name="Rectangle 7"/>
          <p:cNvSpPr/>
          <p:nvPr/>
        </p:nvSpPr>
        <p:spPr>
          <a:xfrm>
            <a:off x="7314379" y="2604512"/>
            <a:ext cx="2288538" cy="307777"/>
          </a:xfrm>
          <a:prstGeom prst="rect">
            <a:avLst/>
          </a:prstGeom>
        </p:spPr>
        <p:txBody>
          <a:bodyPr wrap="square">
            <a:spAutoFit/>
          </a:bodyPr>
          <a:lstStyle/>
          <a:p>
            <a:pPr defTabSz="457200">
              <a:defRPr/>
            </a:pPr>
            <a:r>
              <a:rPr lang="en-GB" sz="1400" dirty="0">
                <a:solidFill>
                  <a:srgbClr val="000000"/>
                </a:solidFill>
                <a:latin typeface="Calibri" panose="020F0502020204030204"/>
              </a:rPr>
              <a:t>Logistic dose response curve</a:t>
            </a:r>
          </a:p>
        </p:txBody>
      </p:sp>
      <mc:AlternateContent xmlns:mc="http://schemas.openxmlformats.org/markup-compatibility/2006" xmlns:a14="http://schemas.microsoft.com/office/drawing/2010/main">
        <mc:Choice Requires="a14">
          <p:sp>
            <p:nvSpPr>
              <p:cNvPr id="3" name="TextBox 2"/>
              <p:cNvSpPr txBox="1"/>
              <p:nvPr/>
            </p:nvSpPr>
            <p:spPr>
              <a:xfrm>
                <a:off x="1963039" y="1665610"/>
                <a:ext cx="1161215" cy="9301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𝐵</m:t>
                          </m:r>
                        </m:num>
                        <m:den>
                          <m:r>
                            <a:rPr lang="en-GB" sz="3200" i="1">
                              <a:latin typeface="Cambria Math" panose="02040503050406030204" pitchFamily="18" charset="0"/>
                            </a:rPr>
                            <m:t>𝐾</m:t>
                          </m:r>
                          <m:r>
                            <a:rPr lang="en-GB" sz="3200" i="1">
                              <a:latin typeface="Cambria Math" panose="02040503050406030204" pitchFamily="18" charset="0"/>
                            </a:rPr>
                            <m:t>+</m:t>
                          </m:r>
                          <m:r>
                            <a:rPr lang="en-GB" sz="3200" i="1">
                              <a:latin typeface="Cambria Math" panose="02040503050406030204" pitchFamily="18" charset="0"/>
                            </a:rPr>
                            <m:t>𝐵</m:t>
                          </m:r>
                        </m:den>
                      </m:f>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1963039" y="1665610"/>
                <a:ext cx="1161215" cy="930191"/>
              </a:xfrm>
              <a:prstGeom prst="rect">
                <a:avLst/>
              </a:prstGeom>
              <a:blipFill>
                <a:blip r:embed="rId4"/>
                <a:stretch>
                  <a:fillRect/>
                </a:stretch>
              </a:blipFill>
            </p:spPr>
            <p:txBody>
              <a:bodyPr/>
              <a:lstStyle/>
              <a:p>
                <a:r>
                  <a:rPr lang="en-GB">
                    <a:noFill/>
                  </a:rPr>
                  <a:t> </a:t>
                </a:r>
              </a:p>
            </p:txBody>
          </p:sp>
        </mc:Fallback>
      </mc:AlternateContent>
      <p:sp>
        <p:nvSpPr>
          <p:cNvPr id="9" name="Rectangle 8"/>
          <p:cNvSpPr>
            <a:spLocks noChangeArrowheads="1"/>
          </p:cNvSpPr>
          <p:nvPr/>
        </p:nvSpPr>
        <p:spPr bwMode="auto">
          <a:xfrm>
            <a:off x="3124253" y="1951271"/>
            <a:ext cx="71455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 Probability of infection per contact with contaminated reservoir</a:t>
            </a:r>
            <a:endParaRPr lang="en-US" altLang="en-US" sz="2000" dirty="0">
              <a:solidFill>
                <a:srgbClr val="23166D"/>
              </a:solidFill>
              <a:latin typeface="Calibri" panose="020F0502020204030204"/>
            </a:endParaRPr>
          </a:p>
        </p:txBody>
      </p:sp>
      <p:sp>
        <p:nvSpPr>
          <p:cNvPr id="4" name="Title 1">
            <a:extLst>
              <a:ext uri="{FF2B5EF4-FFF2-40B4-BE49-F238E27FC236}">
                <a16:creationId xmlns:a16="http://schemas.microsoft.com/office/drawing/2014/main" id="{D04BD661-ABBC-8AE4-2EA6-F69E8836CD1A}"/>
              </a:ext>
            </a:extLst>
          </p:cNvPr>
          <p:cNvSpPr txBox="1">
            <a:spLocks/>
          </p:cNvSpPr>
          <p:nvPr/>
        </p:nvSpPr>
        <p:spPr>
          <a:xfrm>
            <a:off x="838200" y="365125"/>
            <a:ext cx="10515600" cy="762289"/>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The environmental transmission term</a:t>
            </a:r>
          </a:p>
        </p:txBody>
      </p:sp>
    </p:spTree>
    <p:extLst>
      <p:ext uri="{BB962C8B-B14F-4D97-AF65-F5344CB8AC3E}">
        <p14:creationId xmlns:p14="http://schemas.microsoft.com/office/powerpoint/2010/main" val="3862492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p:cNvSpPr txBox="1"/>
              <p:nvPr/>
            </p:nvSpPr>
            <p:spPr>
              <a:xfrm>
                <a:off x="2307339" y="2438533"/>
                <a:ext cx="3010696" cy="2657459"/>
              </a:xfrm>
              <a:prstGeom prst="rect">
                <a:avLst/>
              </a:prstGeom>
              <a:noFill/>
            </p:spPr>
            <p:txBody>
              <a:bodyPr wrap="none" lIns="0" tIns="0" rIns="0" bIns="0" rtlCol="0">
                <a:spAutoFit/>
              </a:bodyPr>
              <a:lstStyle/>
              <a:p>
                <a:pPr defTabSz="457200">
                  <a:lnSpc>
                    <a:spcPct val="150000"/>
                  </a:lnSpc>
                  <a:defRPr/>
                </a:pPr>
                <a14:m>
                  <m:oMathPara xmlns:m="http://schemas.openxmlformats.org/officeDocument/2006/math">
                    <m:oMathParaPr>
                      <m:jc m:val="centerGroup"/>
                    </m:oMathParaPr>
                    <m:oMath xmlns:m="http://schemas.openxmlformats.org/officeDocument/2006/math">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𝑑𝑆</m:t>
                          </m:r>
                        </m:num>
                        <m:den>
                          <m:r>
                            <a:rPr lang="en-GB" i="1">
                              <a:solidFill>
                                <a:srgbClr val="000000"/>
                              </a:solidFill>
                              <a:latin typeface="Cambria Math" panose="02040503050406030204" pitchFamily="18" charset="0"/>
                            </a:rPr>
                            <m:t>𝑑𝑡</m:t>
                          </m:r>
                        </m:den>
                      </m:f>
                      <m:r>
                        <a:rPr lang="en-GB" i="1">
                          <a:solidFill>
                            <a:srgbClr val="000000"/>
                          </a:solidFill>
                          <a:latin typeface="Cambria Math" panose="02040503050406030204" pitchFamily="18" charset="0"/>
                        </a:rPr>
                        <m:t>=</m:t>
                      </m:r>
                      <m:r>
                        <a:rPr lang="en-GB" i="1">
                          <a:solidFill>
                            <a:schemeClr val="accent1"/>
                          </a:solidFill>
                          <a:latin typeface="Cambria Math" panose="02040503050406030204" pitchFamily="18" charset="0"/>
                        </a:rPr>
                        <m:t>𝑛</m:t>
                      </m:r>
                      <m:d>
                        <m:dPr>
                          <m:ctrlPr>
                            <a:rPr lang="en-GB" i="1">
                              <a:solidFill>
                                <a:srgbClr val="000000"/>
                              </a:solidFill>
                              <a:latin typeface="Cambria Math" panose="02040503050406030204" pitchFamily="18" charset="0"/>
                            </a:rPr>
                          </m:ctrlPr>
                        </m:dPr>
                        <m:e>
                          <m:r>
                            <a:rPr lang="en-GB" i="1">
                              <a:solidFill>
                                <a:srgbClr val="000000"/>
                              </a:solidFill>
                              <a:latin typeface="Cambria Math" panose="02040503050406030204" pitchFamily="18" charset="0"/>
                            </a:rPr>
                            <m:t>𝐻</m:t>
                          </m:r>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𝑆</m:t>
                          </m:r>
                        </m:e>
                      </m:d>
                      <m:r>
                        <a:rPr lang="en-GB" i="1">
                          <a:solidFill>
                            <a:srgbClr val="000000"/>
                          </a:solidFill>
                          <a:latin typeface="Cambria Math" panose="02040503050406030204" pitchFamily="18" charset="0"/>
                        </a:rPr>
                        <m:t>−</m:t>
                      </m:r>
                      <m:r>
                        <a:rPr lang="en-GB" i="1">
                          <a:solidFill>
                            <a:schemeClr val="accent3"/>
                          </a:solidFill>
                          <a:latin typeface="Cambria Math" panose="02040503050406030204" pitchFamily="18" charset="0"/>
                        </a:rPr>
                        <m:t>𝑎</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𝐵</m:t>
                          </m:r>
                        </m:num>
                        <m:den>
                          <m:r>
                            <a:rPr lang="en-GB" i="1">
                              <a:solidFill>
                                <a:schemeClr val="tx2"/>
                              </a:solidFill>
                              <a:latin typeface="Cambria Math" panose="02040503050406030204" pitchFamily="18" charset="0"/>
                            </a:rPr>
                            <m:t>𝐾</m:t>
                          </m:r>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𝐵</m:t>
                          </m:r>
                        </m:den>
                      </m:f>
                      <m:r>
                        <a:rPr lang="en-GB" i="1">
                          <a:solidFill>
                            <a:srgbClr val="000000"/>
                          </a:solidFill>
                          <a:latin typeface="Cambria Math" panose="02040503050406030204" pitchFamily="18" charset="0"/>
                        </a:rPr>
                        <m:t>𝑆</m:t>
                      </m:r>
                    </m:oMath>
                  </m:oMathPara>
                </a14:m>
                <a:endParaRPr lang="en-GB" dirty="0">
                  <a:solidFill>
                    <a:srgbClr val="000000"/>
                  </a:solidFill>
                  <a:latin typeface="Calibri" panose="020F0502020204030204"/>
                </a:endParaRPr>
              </a:p>
              <a:p>
                <a:pPr defTabSz="457200">
                  <a:lnSpc>
                    <a:spcPct val="150000"/>
                  </a:lnSpc>
                  <a:defRPr/>
                </a:pPr>
                <a14:m>
                  <m:oMathPara xmlns:m="http://schemas.openxmlformats.org/officeDocument/2006/math">
                    <m:oMathParaPr>
                      <m:jc m:val="centerGroup"/>
                    </m:oMathParaPr>
                    <m:oMath xmlns:m="http://schemas.openxmlformats.org/officeDocument/2006/math">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𝑑𝐼</m:t>
                          </m:r>
                        </m:num>
                        <m:den>
                          <m:r>
                            <a:rPr lang="en-GB" i="1">
                              <a:solidFill>
                                <a:srgbClr val="000000"/>
                              </a:solidFill>
                              <a:latin typeface="Cambria Math" panose="02040503050406030204" pitchFamily="18" charset="0"/>
                            </a:rPr>
                            <m:t>𝑑𝑡</m:t>
                          </m:r>
                        </m:den>
                      </m:f>
                      <m:r>
                        <a:rPr lang="en-GB" i="1">
                          <a:solidFill>
                            <a:srgbClr val="000000"/>
                          </a:solidFill>
                          <a:latin typeface="Cambria Math" panose="02040503050406030204" pitchFamily="18" charset="0"/>
                        </a:rPr>
                        <m:t>=</m:t>
                      </m:r>
                      <m:r>
                        <a:rPr lang="en-GB" i="1">
                          <a:solidFill>
                            <a:schemeClr val="accent3"/>
                          </a:solidFill>
                          <a:latin typeface="Cambria Math" panose="02040503050406030204" pitchFamily="18" charset="0"/>
                        </a:rPr>
                        <m:t>𝑎</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𝐵</m:t>
                          </m:r>
                        </m:num>
                        <m:den>
                          <m:r>
                            <a:rPr lang="en-GB" i="1">
                              <a:solidFill>
                                <a:schemeClr val="tx2"/>
                              </a:solidFill>
                              <a:latin typeface="Cambria Math" panose="02040503050406030204" pitchFamily="18" charset="0"/>
                            </a:rPr>
                            <m:t>𝐾</m:t>
                          </m:r>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𝐵</m:t>
                          </m:r>
                        </m:den>
                      </m:f>
                      <m:r>
                        <a:rPr lang="en-GB" i="1">
                          <a:solidFill>
                            <a:srgbClr val="000000"/>
                          </a:solidFill>
                          <a:latin typeface="Cambria Math" panose="02040503050406030204" pitchFamily="18" charset="0"/>
                        </a:rPr>
                        <m:t>𝑆</m:t>
                      </m:r>
                      <m:r>
                        <a:rPr lang="en-GB" i="1">
                          <a:solidFill>
                            <a:srgbClr val="000000"/>
                          </a:solidFill>
                          <a:latin typeface="Cambria Math" panose="02040503050406030204" pitchFamily="18" charset="0"/>
                        </a:rPr>
                        <m:t>−</m:t>
                      </m:r>
                      <m:r>
                        <a:rPr lang="en-GB" i="1">
                          <a:solidFill>
                            <a:schemeClr val="accent6">
                              <a:lumMod val="75000"/>
                            </a:schemeClr>
                          </a:solidFill>
                          <a:latin typeface="Cambria Math" panose="02040503050406030204" pitchFamily="18" charset="0"/>
                        </a:rPr>
                        <m:t>𝑟</m:t>
                      </m:r>
                      <m:r>
                        <a:rPr lang="en-GB" i="1">
                          <a:solidFill>
                            <a:srgbClr val="000000"/>
                          </a:solidFill>
                          <a:latin typeface="Cambria Math" panose="02040503050406030204" pitchFamily="18" charset="0"/>
                        </a:rPr>
                        <m:t>𝐼</m:t>
                      </m:r>
                    </m:oMath>
                  </m:oMathPara>
                </a14:m>
                <a:endParaRPr lang="en-GB" i="1" dirty="0">
                  <a:solidFill>
                    <a:srgbClr val="000000"/>
                  </a:solidFill>
                  <a:latin typeface="Cambria Math" panose="02040503050406030204" pitchFamily="18" charset="0"/>
                </a:endParaRPr>
              </a:p>
              <a:p>
                <a:pPr defTabSz="457200">
                  <a:lnSpc>
                    <a:spcPct val="150000"/>
                  </a:lnSpc>
                  <a:defRPr/>
                </a:pPr>
                <a14:m>
                  <m:oMathPara xmlns:m="http://schemas.openxmlformats.org/officeDocument/2006/math">
                    <m:oMathParaPr>
                      <m:jc m:val="centerGroup"/>
                    </m:oMathParaPr>
                    <m:oMath xmlns:m="http://schemas.openxmlformats.org/officeDocument/2006/math">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𝑑𝐵</m:t>
                          </m:r>
                        </m:num>
                        <m:den>
                          <m:r>
                            <a:rPr lang="en-GB" i="1">
                              <a:solidFill>
                                <a:srgbClr val="000000"/>
                              </a:solidFill>
                              <a:latin typeface="Cambria Math" panose="02040503050406030204" pitchFamily="18" charset="0"/>
                            </a:rPr>
                            <m:t>𝑑𝑡</m:t>
                          </m:r>
                        </m:den>
                      </m:f>
                      <m:r>
                        <a:rPr lang="en-GB" i="1">
                          <a:solidFill>
                            <a:srgbClr val="000000"/>
                          </a:solidFill>
                          <a:latin typeface="Cambria Math" panose="02040503050406030204" pitchFamily="18" charset="0"/>
                        </a:rPr>
                        <m:t>=−</m:t>
                      </m:r>
                      <m:sSub>
                        <m:sSubPr>
                          <m:ctrlPr>
                            <a:rPr lang="en-GB" i="1">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𝑛</m:t>
                          </m:r>
                        </m:e>
                        <m:sub>
                          <m:r>
                            <a:rPr lang="en-GB" i="1">
                              <a:solidFill>
                                <a:schemeClr val="accent4"/>
                              </a:solidFill>
                              <a:latin typeface="Cambria Math" panose="02040503050406030204" pitchFamily="18" charset="0"/>
                            </a:rPr>
                            <m:t>𝐵</m:t>
                          </m:r>
                        </m:sub>
                      </m:sSub>
                      <m:r>
                        <a:rPr lang="en-GB" i="1">
                          <a:solidFill>
                            <a:srgbClr val="000000"/>
                          </a:solidFill>
                          <a:latin typeface="Cambria Math" panose="02040503050406030204" pitchFamily="18" charset="0"/>
                        </a:rPr>
                        <m:t>𝐵</m:t>
                      </m:r>
                      <m:r>
                        <a:rPr lang="en-GB" i="1">
                          <a:solidFill>
                            <a:srgbClr val="000000"/>
                          </a:solidFill>
                          <a:latin typeface="Cambria Math" panose="02040503050406030204" pitchFamily="18" charset="0"/>
                        </a:rPr>
                        <m:t>+</m:t>
                      </m:r>
                      <m:r>
                        <a:rPr lang="en-GB" i="1">
                          <a:solidFill>
                            <a:schemeClr val="bg2">
                              <a:lumMod val="50000"/>
                            </a:schemeClr>
                          </a:solidFill>
                          <a:latin typeface="Cambria Math" panose="02040503050406030204" pitchFamily="18" charset="0"/>
                        </a:rPr>
                        <m:t>𝑒</m:t>
                      </m:r>
                      <m:r>
                        <a:rPr lang="en-GB" i="1">
                          <a:solidFill>
                            <a:srgbClr val="000000"/>
                          </a:solidFill>
                          <a:latin typeface="Cambria Math" panose="02040503050406030204" pitchFamily="18" charset="0"/>
                        </a:rPr>
                        <m:t>𝐼</m:t>
                      </m:r>
                    </m:oMath>
                  </m:oMathPara>
                </a14:m>
                <a:endParaRPr lang="en-GB" dirty="0">
                  <a:solidFill>
                    <a:srgbClr val="000000"/>
                  </a:solidFill>
                  <a:latin typeface="Calibri" panose="020F0502020204030204"/>
                </a:endParaRPr>
              </a:p>
              <a:p>
                <a:pPr defTabSz="457200">
                  <a:defRPr/>
                </a:pPr>
                <a:endParaRPr lang="en-GB" dirty="0">
                  <a:solidFill>
                    <a:srgbClr val="000000"/>
                  </a:solidFill>
                  <a:latin typeface="Calibri" panose="020F0502020204030204"/>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307339" y="2438533"/>
                <a:ext cx="3010696" cy="2657459"/>
              </a:xfrm>
              <a:prstGeom prst="rect">
                <a:avLst/>
              </a:prstGeom>
              <a:blipFill>
                <a:blip r:embed="rId3"/>
                <a:stretch>
                  <a:fillRect/>
                </a:stretch>
              </a:blipFill>
            </p:spPr>
            <p:txBody>
              <a:bodyPr/>
              <a:lstStyle/>
              <a:p>
                <a:r>
                  <a:rPr lang="en-GB">
                    <a:noFill/>
                  </a:rPr>
                  <a:t> </a:t>
                </a:r>
              </a:p>
            </p:txBody>
          </p:sp>
        </mc:Fallback>
      </mc:AlternateContent>
      <p:sp>
        <p:nvSpPr>
          <p:cNvPr id="8" name="Rectangle 7"/>
          <p:cNvSpPr/>
          <p:nvPr/>
        </p:nvSpPr>
        <p:spPr>
          <a:xfrm>
            <a:off x="2009142" y="5940337"/>
            <a:ext cx="4572000" cy="430887"/>
          </a:xfrm>
          <a:prstGeom prst="rect">
            <a:avLst/>
          </a:prstGeom>
        </p:spPr>
        <p:txBody>
          <a:bodyPr>
            <a:spAutoFit/>
          </a:bodyPr>
          <a:lstStyle/>
          <a:p>
            <a:pPr defTabSz="457200">
              <a:defRPr/>
            </a:pPr>
            <a:r>
              <a:rPr lang="en-GB" sz="1100" dirty="0" err="1">
                <a:solidFill>
                  <a:srgbClr val="222222"/>
                </a:solidFill>
                <a:latin typeface="Calibri" panose="020F0502020204030204"/>
              </a:rPr>
              <a:t>Codeço</a:t>
            </a:r>
            <a:r>
              <a:rPr lang="en-GB" sz="1100" dirty="0">
                <a:solidFill>
                  <a:srgbClr val="222222"/>
                </a:solidFill>
                <a:latin typeface="Calibri" panose="020F0502020204030204"/>
              </a:rPr>
              <a:t>, </a:t>
            </a:r>
            <a:r>
              <a:rPr lang="en-GB" sz="1100" dirty="0" err="1">
                <a:solidFill>
                  <a:srgbClr val="222222"/>
                </a:solidFill>
                <a:latin typeface="Calibri" panose="020F0502020204030204"/>
              </a:rPr>
              <a:t>Cláudia</a:t>
            </a:r>
            <a:r>
              <a:rPr lang="en-GB" sz="1100" dirty="0">
                <a:solidFill>
                  <a:srgbClr val="222222"/>
                </a:solidFill>
                <a:latin typeface="Calibri" panose="020F0502020204030204"/>
              </a:rPr>
              <a:t> Torres. "Endemic and epidemic dynamics of cholera: the role of the aquatic reservoir." </a:t>
            </a:r>
            <a:r>
              <a:rPr lang="en-GB" sz="1100" i="1" dirty="0">
                <a:solidFill>
                  <a:srgbClr val="222222"/>
                </a:solidFill>
                <a:latin typeface="Calibri" panose="020F0502020204030204"/>
              </a:rPr>
              <a:t>BMC Infectious diseases</a:t>
            </a:r>
            <a:r>
              <a:rPr lang="en-GB" sz="1100" dirty="0">
                <a:solidFill>
                  <a:srgbClr val="222222"/>
                </a:solidFill>
                <a:latin typeface="Calibri" panose="020F0502020204030204"/>
              </a:rPr>
              <a:t> 1.1 (2001): 1.</a:t>
            </a:r>
            <a:endParaRPr lang="en-GB" sz="1100" dirty="0">
              <a:solidFill>
                <a:srgbClr val="000000"/>
              </a:solidFill>
              <a:latin typeface="Calibri" panose="020F0502020204030204"/>
            </a:endParaRPr>
          </a:p>
        </p:txBody>
      </p:sp>
      <mc:AlternateContent xmlns:mc="http://schemas.openxmlformats.org/markup-compatibility/2006" xmlns:a14="http://schemas.microsoft.com/office/drawing/2010/main">
        <mc:Choice Requires="a14">
          <p:sp>
            <p:nvSpPr>
              <p:cNvPr id="4" name="TextBox 3"/>
              <p:cNvSpPr txBox="1"/>
              <p:nvPr/>
            </p:nvSpPr>
            <p:spPr>
              <a:xfrm>
                <a:off x="5663317" y="2222180"/>
                <a:ext cx="1054100" cy="2585323"/>
              </a:xfrm>
              <a:prstGeom prst="rect">
                <a:avLst/>
              </a:prstGeom>
              <a:noFill/>
            </p:spPr>
            <p:txBody>
              <a:bodyPr wrap="square" rtlCol="0">
                <a:spAutoFit/>
              </a:bodyPr>
              <a:lstStyle/>
              <a:p>
                <a:pPr defTabSz="457200">
                  <a:lnSpc>
                    <a:spcPct val="150000"/>
                  </a:lnSpc>
                  <a:defRPr/>
                </a:pPr>
                <a14:m>
                  <m:oMathPara xmlns:m="http://schemas.openxmlformats.org/officeDocument/2006/math">
                    <m:oMathParaPr>
                      <m:jc m:val="centerGroup"/>
                    </m:oMathParaPr>
                    <m:oMath xmlns:m="http://schemas.openxmlformats.org/officeDocument/2006/math">
                      <m:r>
                        <a:rPr lang="en-GB" i="1">
                          <a:solidFill>
                            <a:schemeClr val="accent1"/>
                          </a:solidFill>
                          <a:latin typeface="Cambria Math" panose="02040503050406030204" pitchFamily="18" charset="0"/>
                        </a:rPr>
                        <m:t>𝑛</m:t>
                      </m:r>
                      <m:r>
                        <a:rPr lang="en-GB" i="1">
                          <a:solidFill>
                            <a:srgbClr val="000000"/>
                          </a:solidFill>
                          <a:latin typeface="Cambria Math" panose="02040503050406030204" pitchFamily="18" charset="0"/>
                        </a:rPr>
                        <m:t> </m:t>
                      </m:r>
                    </m:oMath>
                  </m:oMathPara>
                </a14:m>
                <a:endParaRPr lang="en-GB" i="1" dirty="0">
                  <a:solidFill>
                    <a:srgbClr val="000000"/>
                  </a:solidFill>
                  <a:latin typeface="Calibri" panose="020F0502020204030204"/>
                  <a:ea typeface="Cambria Math" panose="02040503050406030204" pitchFamily="18" charset="0"/>
                </a:endParaRPr>
              </a:p>
              <a:p>
                <a:pPr defTabSz="457200">
                  <a:lnSpc>
                    <a:spcPct val="150000"/>
                  </a:lnSpc>
                  <a:defRPr/>
                </a:pPr>
                <a14:m>
                  <m:oMathPara xmlns:m="http://schemas.openxmlformats.org/officeDocument/2006/math">
                    <m:oMathParaPr>
                      <m:jc m:val="centerGroup"/>
                    </m:oMathParaPr>
                    <m:oMath xmlns:m="http://schemas.openxmlformats.org/officeDocument/2006/math">
                      <m:r>
                        <a:rPr lang="en-GB" i="1">
                          <a:solidFill>
                            <a:schemeClr val="accent3"/>
                          </a:solidFill>
                          <a:latin typeface="Cambria Math" panose="02040503050406030204" pitchFamily="18" charset="0"/>
                        </a:rPr>
                        <m:t>𝑎</m:t>
                      </m:r>
                    </m:oMath>
                  </m:oMathPara>
                </a14:m>
                <a:endParaRPr lang="en-GB" i="1" dirty="0">
                  <a:solidFill>
                    <a:schemeClr val="accent3"/>
                  </a:solidFill>
                  <a:latin typeface="Cambria Math" panose="02040503050406030204" pitchFamily="18" charset="0"/>
                  <a:ea typeface="Cambria Math" panose="02040503050406030204" pitchFamily="18" charset="0"/>
                </a:endParaRPr>
              </a:p>
              <a:p>
                <a:pPr defTabSz="457200">
                  <a:lnSpc>
                    <a:spcPct val="150000"/>
                  </a:lnSpc>
                  <a:defRPr/>
                </a:pPr>
                <a14:m>
                  <m:oMathPara xmlns:m="http://schemas.openxmlformats.org/officeDocument/2006/math">
                    <m:oMathParaPr>
                      <m:jc m:val="centerGroup"/>
                    </m:oMathParaPr>
                    <m:oMath xmlns:m="http://schemas.openxmlformats.org/officeDocument/2006/math">
                      <m:r>
                        <a:rPr lang="en-GB" i="1">
                          <a:solidFill>
                            <a:schemeClr val="tx2"/>
                          </a:solidFill>
                          <a:latin typeface="Cambria Math" panose="02040503050406030204" pitchFamily="18" charset="0"/>
                        </a:rPr>
                        <m:t>𝐾</m:t>
                      </m:r>
                    </m:oMath>
                  </m:oMathPara>
                </a14:m>
                <a:endParaRPr lang="en-GB" i="1" dirty="0">
                  <a:solidFill>
                    <a:schemeClr val="tx2"/>
                  </a:solidFill>
                  <a:latin typeface="Cambria Math" panose="02040503050406030204" pitchFamily="18" charset="0"/>
                  <a:ea typeface="Cambria Math" panose="02040503050406030204" pitchFamily="18" charset="0"/>
                </a:endParaRPr>
              </a:p>
              <a:p>
                <a:pPr defTabSz="457200">
                  <a:lnSpc>
                    <a:spcPct val="150000"/>
                  </a:lnSpc>
                  <a:defRPr/>
                </a:pPr>
                <a14:m>
                  <m:oMathPara xmlns:m="http://schemas.openxmlformats.org/officeDocument/2006/math">
                    <m:oMathParaPr>
                      <m:jc m:val="centerGroup"/>
                    </m:oMathParaPr>
                    <m:oMath xmlns:m="http://schemas.openxmlformats.org/officeDocument/2006/math">
                      <m:r>
                        <a:rPr lang="en-GB" i="1">
                          <a:solidFill>
                            <a:schemeClr val="accent6">
                              <a:lumMod val="75000"/>
                            </a:schemeClr>
                          </a:solidFill>
                          <a:latin typeface="Cambria Math" panose="02040503050406030204" pitchFamily="18" charset="0"/>
                        </a:rPr>
                        <m:t>𝑟</m:t>
                      </m:r>
                    </m:oMath>
                  </m:oMathPara>
                </a14:m>
                <a:endParaRPr lang="en-GB" i="1" dirty="0">
                  <a:solidFill>
                    <a:schemeClr val="accent6">
                      <a:lumMod val="75000"/>
                    </a:schemeClr>
                  </a:solidFill>
                  <a:latin typeface="Cambria Math" panose="02040503050406030204" pitchFamily="18" charset="0"/>
                  <a:ea typeface="Cambria Math" panose="02040503050406030204" pitchFamily="18" charset="0"/>
                </a:endParaRPr>
              </a:p>
              <a:p>
                <a:pPr defTabSz="457200">
                  <a:lnSpc>
                    <a:spcPct val="150000"/>
                  </a:lnSpc>
                  <a:defRPr/>
                </a:pPr>
                <a14:m>
                  <m:oMathPara xmlns:m="http://schemas.openxmlformats.org/officeDocument/2006/math">
                    <m:oMathParaPr>
                      <m:jc m:val="centerGroup"/>
                    </m:oMathParaPr>
                    <m:oMath xmlns:m="http://schemas.openxmlformats.org/officeDocument/2006/math">
                      <m:sSub>
                        <m:sSubPr>
                          <m:ctrlPr>
                            <a:rPr lang="en-GB" i="1">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𝑛</m:t>
                          </m:r>
                        </m:e>
                        <m:sub>
                          <m:r>
                            <a:rPr lang="en-GB" i="1">
                              <a:solidFill>
                                <a:schemeClr val="accent4"/>
                              </a:solidFill>
                              <a:latin typeface="Cambria Math" panose="02040503050406030204" pitchFamily="18" charset="0"/>
                            </a:rPr>
                            <m:t>𝐵</m:t>
                          </m:r>
                        </m:sub>
                      </m:sSub>
                    </m:oMath>
                  </m:oMathPara>
                </a14:m>
                <a:endParaRPr lang="en-GB" i="1" dirty="0">
                  <a:solidFill>
                    <a:srgbClr val="000000"/>
                  </a:solidFill>
                  <a:latin typeface="Cambria Math" panose="02040503050406030204" pitchFamily="18" charset="0"/>
                </a:endParaRPr>
              </a:p>
              <a:p>
                <a:pPr defTabSz="457200">
                  <a:lnSpc>
                    <a:spcPct val="150000"/>
                  </a:lnSpc>
                  <a:defRPr/>
                </a:pPr>
                <a14:m>
                  <m:oMathPara xmlns:m="http://schemas.openxmlformats.org/officeDocument/2006/math">
                    <m:oMathParaPr>
                      <m:jc m:val="centerGroup"/>
                    </m:oMathParaPr>
                    <m:oMath xmlns:m="http://schemas.openxmlformats.org/officeDocument/2006/math">
                      <m:r>
                        <a:rPr lang="en-GB" i="1">
                          <a:solidFill>
                            <a:schemeClr val="bg2">
                              <a:lumMod val="50000"/>
                            </a:schemeClr>
                          </a:solidFill>
                          <a:latin typeface="Cambria Math" panose="02040503050406030204" pitchFamily="18" charset="0"/>
                        </a:rPr>
                        <m:t>𝑒</m:t>
                      </m:r>
                    </m:oMath>
                  </m:oMathPara>
                </a14:m>
                <a:endParaRPr lang="en-GB" i="1" dirty="0">
                  <a:solidFill>
                    <a:schemeClr val="bg2">
                      <a:lumMod val="50000"/>
                    </a:schemeClr>
                  </a:solidFill>
                  <a:latin typeface="Cambria Math" panose="02040503050406030204" pitchFamily="18" charset="0"/>
                  <a:ea typeface="Cambria Math" panose="020405030504060302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663317" y="2222180"/>
                <a:ext cx="1054100" cy="2585323"/>
              </a:xfrm>
              <a:prstGeom prst="rect">
                <a:avLst/>
              </a:prstGeom>
              <a:blipFill>
                <a:blip r:embed="rId4"/>
                <a:stretch>
                  <a:fillRect/>
                </a:stretch>
              </a:blipFill>
            </p:spPr>
            <p:txBody>
              <a:bodyPr/>
              <a:lstStyle/>
              <a:p>
                <a:r>
                  <a:rPr lang="en-GB">
                    <a:noFill/>
                  </a:rPr>
                  <a:t> </a:t>
                </a:r>
              </a:p>
            </p:txBody>
          </p:sp>
        </mc:Fallback>
      </mc:AlternateContent>
      <p:sp>
        <p:nvSpPr>
          <p:cNvPr id="25" name="Rectangle 24"/>
          <p:cNvSpPr/>
          <p:nvPr/>
        </p:nvSpPr>
        <p:spPr>
          <a:xfrm>
            <a:off x="6581142" y="2329900"/>
            <a:ext cx="4086858" cy="2677656"/>
          </a:xfrm>
          <a:prstGeom prst="rect">
            <a:avLst/>
          </a:prstGeom>
        </p:spPr>
        <p:txBody>
          <a:bodyPr wrap="square">
            <a:spAutoFit/>
          </a:bodyPr>
          <a:lstStyle/>
          <a:p>
            <a:pPr defTabSz="457200">
              <a:defRPr/>
            </a:pPr>
            <a:r>
              <a:rPr lang="en-GB" sz="1400" dirty="0">
                <a:solidFill>
                  <a:srgbClr val="7030A0"/>
                </a:solidFill>
                <a:latin typeface="Calibri" panose="020F0502020204030204"/>
              </a:rPr>
              <a:t>Human birth/ death rates</a:t>
            </a:r>
          </a:p>
          <a:p>
            <a:pPr defTabSz="457200">
              <a:defRPr/>
            </a:pPr>
            <a:endParaRPr lang="en-GB" sz="1400" dirty="0">
              <a:solidFill>
                <a:srgbClr val="000000"/>
              </a:solidFill>
              <a:latin typeface="Calibri" panose="020F0502020204030204"/>
            </a:endParaRPr>
          </a:p>
          <a:p>
            <a:pPr defTabSz="457200">
              <a:defRPr/>
            </a:pPr>
            <a:r>
              <a:rPr lang="en-GB" sz="1400" dirty="0">
                <a:solidFill>
                  <a:srgbClr val="B5CA90"/>
                </a:solidFill>
                <a:latin typeface="Calibri" panose="020F0502020204030204"/>
              </a:rPr>
              <a:t>Rate of exposure to contaminated water</a:t>
            </a:r>
          </a:p>
          <a:p>
            <a:pPr defTabSz="457200">
              <a:defRPr/>
            </a:pPr>
            <a:endParaRPr lang="en-GB" sz="1400" dirty="0">
              <a:solidFill>
                <a:srgbClr val="000000"/>
              </a:solidFill>
              <a:latin typeface="Calibri" panose="020F0502020204030204"/>
            </a:endParaRPr>
          </a:p>
          <a:p>
            <a:pPr defTabSz="457200">
              <a:defRPr/>
            </a:pPr>
            <a:r>
              <a:rPr lang="en-GB" sz="1400" b="1" dirty="0">
                <a:solidFill>
                  <a:srgbClr val="005782"/>
                </a:solidFill>
                <a:latin typeface="Calibri" panose="020F0502020204030204"/>
              </a:rPr>
              <a:t>Concentration</a:t>
            </a:r>
            <a:r>
              <a:rPr lang="en-GB" sz="1400" dirty="0">
                <a:solidFill>
                  <a:srgbClr val="005782"/>
                </a:solidFill>
                <a:latin typeface="Calibri" panose="020F0502020204030204"/>
              </a:rPr>
              <a:t> of bacteria in water that yields 50% chance of infection</a:t>
            </a:r>
          </a:p>
          <a:p>
            <a:pPr defTabSz="457200">
              <a:defRPr/>
            </a:pPr>
            <a:r>
              <a:rPr lang="en-GB" sz="1400" dirty="0">
                <a:solidFill>
                  <a:schemeClr val="accent6">
                    <a:lumMod val="75000"/>
                  </a:schemeClr>
                </a:solidFill>
                <a:latin typeface="Calibri" panose="020F0502020204030204"/>
              </a:rPr>
              <a:t>Recovery rate</a:t>
            </a:r>
          </a:p>
          <a:p>
            <a:pPr defTabSz="457200">
              <a:defRPr/>
            </a:pPr>
            <a:endParaRPr lang="en-GB" sz="1400" dirty="0">
              <a:solidFill>
                <a:srgbClr val="000000"/>
              </a:solidFill>
              <a:latin typeface="Calibri" panose="020F0502020204030204"/>
            </a:endParaRPr>
          </a:p>
          <a:p>
            <a:pPr defTabSz="457200">
              <a:defRPr/>
            </a:pPr>
            <a:r>
              <a:rPr lang="en-GB" sz="1400" dirty="0">
                <a:solidFill>
                  <a:srgbClr val="455529"/>
                </a:solidFill>
                <a:latin typeface="Calibri" panose="020F0502020204030204"/>
              </a:rPr>
              <a:t>Net growth rate of bacteria in environment</a:t>
            </a:r>
          </a:p>
          <a:p>
            <a:pPr defTabSz="457200">
              <a:defRPr/>
            </a:pPr>
            <a:endParaRPr lang="en-GB" sz="1400" dirty="0">
              <a:solidFill>
                <a:srgbClr val="000000"/>
              </a:solidFill>
              <a:latin typeface="Calibri" panose="020F0502020204030204"/>
            </a:endParaRPr>
          </a:p>
          <a:p>
            <a:pPr defTabSz="457200">
              <a:defRPr/>
            </a:pPr>
            <a:r>
              <a:rPr lang="en-GB" sz="1400" dirty="0">
                <a:solidFill>
                  <a:schemeClr val="bg2">
                    <a:lumMod val="50000"/>
                  </a:schemeClr>
                </a:solidFill>
                <a:latin typeface="Calibri" panose="020F0502020204030204"/>
              </a:rPr>
              <a:t>Contribution of each infected person to the population of bacteria in the environment</a:t>
            </a:r>
          </a:p>
        </p:txBody>
      </p:sp>
      <p:sp>
        <p:nvSpPr>
          <p:cNvPr id="2" name="Title 1">
            <a:extLst>
              <a:ext uri="{FF2B5EF4-FFF2-40B4-BE49-F238E27FC236}">
                <a16:creationId xmlns:a16="http://schemas.microsoft.com/office/drawing/2014/main" id="{C24239F3-B303-EBE9-48B9-6F5CDE260BF6}"/>
              </a:ext>
            </a:extLst>
          </p:cNvPr>
          <p:cNvSpPr txBox="1">
            <a:spLocks/>
          </p:cNvSpPr>
          <p:nvPr/>
        </p:nvSpPr>
        <p:spPr>
          <a:xfrm>
            <a:off x="838200" y="365125"/>
            <a:ext cx="10515600" cy="762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Simple model</a:t>
            </a:r>
          </a:p>
        </p:txBody>
      </p:sp>
    </p:spTree>
    <p:extLst>
      <p:ext uri="{BB962C8B-B14F-4D97-AF65-F5344CB8AC3E}">
        <p14:creationId xmlns:p14="http://schemas.microsoft.com/office/powerpoint/2010/main" val="2997361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clrChange>
              <a:clrFrom>
                <a:srgbClr val="FFFFFF"/>
              </a:clrFrom>
              <a:clrTo>
                <a:srgbClr val="FFFFFF">
                  <a:alpha val="0"/>
                </a:srgbClr>
              </a:clrTo>
            </a:clrChange>
          </a:blip>
          <a:stretch>
            <a:fillRect/>
          </a:stretch>
        </p:blipFill>
        <p:spPr>
          <a:xfrm>
            <a:off x="5601148" y="2467994"/>
            <a:ext cx="5715000" cy="3790950"/>
          </a:xfrm>
          <a:prstGeom prst="rect">
            <a:avLst/>
          </a:prstGeom>
        </p:spPr>
      </p:pic>
      <p:sp>
        <p:nvSpPr>
          <p:cNvPr id="7" name="Rectangle 6"/>
          <p:cNvSpPr/>
          <p:nvPr/>
        </p:nvSpPr>
        <p:spPr>
          <a:xfrm>
            <a:off x="1752600" y="5940337"/>
            <a:ext cx="4572000" cy="430887"/>
          </a:xfrm>
          <a:prstGeom prst="rect">
            <a:avLst/>
          </a:prstGeom>
        </p:spPr>
        <p:txBody>
          <a:bodyPr>
            <a:spAutoFit/>
          </a:bodyPr>
          <a:lstStyle/>
          <a:p>
            <a:pPr defTabSz="457200">
              <a:defRPr/>
            </a:pPr>
            <a:r>
              <a:rPr lang="en-GB" sz="1100" dirty="0" err="1">
                <a:solidFill>
                  <a:srgbClr val="222222"/>
                </a:solidFill>
                <a:latin typeface="Calibri" panose="020F0502020204030204"/>
              </a:rPr>
              <a:t>Codeço</a:t>
            </a:r>
            <a:r>
              <a:rPr lang="en-GB" sz="1100" dirty="0">
                <a:solidFill>
                  <a:srgbClr val="222222"/>
                </a:solidFill>
                <a:latin typeface="Calibri" panose="020F0502020204030204"/>
              </a:rPr>
              <a:t>, </a:t>
            </a:r>
            <a:r>
              <a:rPr lang="en-GB" sz="1100" dirty="0" err="1">
                <a:solidFill>
                  <a:srgbClr val="222222"/>
                </a:solidFill>
                <a:latin typeface="Calibri" panose="020F0502020204030204"/>
              </a:rPr>
              <a:t>Cláudia</a:t>
            </a:r>
            <a:r>
              <a:rPr lang="en-GB" sz="1100" dirty="0">
                <a:solidFill>
                  <a:srgbClr val="222222"/>
                </a:solidFill>
                <a:latin typeface="Calibri" panose="020F0502020204030204"/>
              </a:rPr>
              <a:t> Torres. "Endemic and epidemic dynamics of cholera: the role of the aquatic reservoir." </a:t>
            </a:r>
            <a:r>
              <a:rPr lang="en-GB" sz="1100" i="1" dirty="0">
                <a:solidFill>
                  <a:srgbClr val="222222"/>
                </a:solidFill>
                <a:latin typeface="Calibri" panose="020F0502020204030204"/>
              </a:rPr>
              <a:t>BMC Infectious diseases</a:t>
            </a:r>
            <a:r>
              <a:rPr lang="en-GB" sz="1100" dirty="0">
                <a:solidFill>
                  <a:srgbClr val="222222"/>
                </a:solidFill>
                <a:latin typeface="Calibri" panose="020F0502020204030204"/>
              </a:rPr>
              <a:t> 1.1 (2001): 1.</a:t>
            </a:r>
            <a:endParaRPr lang="en-GB" sz="1100" dirty="0">
              <a:solidFill>
                <a:srgbClr val="000000"/>
              </a:solidFill>
              <a:latin typeface="Calibri" panose="020F0502020204030204"/>
            </a:endParaRPr>
          </a:p>
        </p:txBody>
      </p:sp>
      <p:sp>
        <p:nvSpPr>
          <p:cNvPr id="8" name="Rectangle 7"/>
          <p:cNvSpPr/>
          <p:nvPr/>
        </p:nvSpPr>
        <p:spPr>
          <a:xfrm>
            <a:off x="7314379" y="2604512"/>
            <a:ext cx="2288538" cy="307777"/>
          </a:xfrm>
          <a:prstGeom prst="rect">
            <a:avLst/>
          </a:prstGeom>
        </p:spPr>
        <p:txBody>
          <a:bodyPr wrap="square">
            <a:spAutoFit/>
          </a:bodyPr>
          <a:lstStyle/>
          <a:p>
            <a:pPr defTabSz="457200">
              <a:defRPr/>
            </a:pPr>
            <a:r>
              <a:rPr lang="en-GB" sz="1400" dirty="0">
                <a:solidFill>
                  <a:srgbClr val="000000"/>
                </a:solidFill>
                <a:latin typeface="Calibri" panose="020F0502020204030204"/>
              </a:rPr>
              <a:t>Logistic dose response curve</a:t>
            </a:r>
          </a:p>
        </p:txBody>
      </p:sp>
      <mc:AlternateContent xmlns:mc="http://schemas.openxmlformats.org/markup-compatibility/2006" xmlns:a14="http://schemas.microsoft.com/office/drawing/2010/main">
        <mc:Choice Requires="a14">
          <p:sp>
            <p:nvSpPr>
              <p:cNvPr id="3" name="TextBox 2"/>
              <p:cNvSpPr txBox="1"/>
              <p:nvPr/>
            </p:nvSpPr>
            <p:spPr>
              <a:xfrm>
                <a:off x="1963039" y="1665610"/>
                <a:ext cx="1161215" cy="9301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3200" i="1">
                              <a:latin typeface="Cambria Math" panose="02040503050406030204" pitchFamily="18" charset="0"/>
                            </a:rPr>
                          </m:ctrlPr>
                        </m:fPr>
                        <m:num>
                          <m:r>
                            <a:rPr lang="en-GB" sz="3200" i="1">
                              <a:latin typeface="Cambria Math" panose="02040503050406030204" pitchFamily="18" charset="0"/>
                            </a:rPr>
                            <m:t>𝐵</m:t>
                          </m:r>
                        </m:num>
                        <m:den>
                          <m:r>
                            <a:rPr lang="en-GB" sz="3200" i="1">
                              <a:latin typeface="Cambria Math" panose="02040503050406030204" pitchFamily="18" charset="0"/>
                            </a:rPr>
                            <m:t>𝐾</m:t>
                          </m:r>
                          <m:r>
                            <a:rPr lang="en-GB" sz="3200" i="1">
                              <a:latin typeface="Cambria Math" panose="02040503050406030204" pitchFamily="18" charset="0"/>
                            </a:rPr>
                            <m:t>+</m:t>
                          </m:r>
                          <m:r>
                            <a:rPr lang="en-GB" sz="3200" i="1">
                              <a:latin typeface="Cambria Math" panose="02040503050406030204" pitchFamily="18" charset="0"/>
                            </a:rPr>
                            <m:t>𝐵</m:t>
                          </m:r>
                        </m:den>
                      </m:f>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1963039" y="1665610"/>
                <a:ext cx="1161215" cy="930191"/>
              </a:xfrm>
              <a:prstGeom prst="rect">
                <a:avLst/>
              </a:prstGeom>
              <a:blipFill>
                <a:blip r:embed="rId4"/>
                <a:stretch>
                  <a:fillRect/>
                </a:stretch>
              </a:blipFill>
            </p:spPr>
            <p:txBody>
              <a:bodyPr/>
              <a:lstStyle/>
              <a:p>
                <a:r>
                  <a:rPr lang="en-GB">
                    <a:noFill/>
                  </a:rPr>
                  <a:t> </a:t>
                </a:r>
              </a:p>
            </p:txBody>
          </p:sp>
        </mc:Fallback>
      </mc:AlternateContent>
      <p:sp>
        <p:nvSpPr>
          <p:cNvPr id="9" name="Rectangle 8"/>
          <p:cNvSpPr>
            <a:spLocks noChangeArrowheads="1"/>
          </p:cNvSpPr>
          <p:nvPr/>
        </p:nvSpPr>
        <p:spPr bwMode="auto">
          <a:xfrm>
            <a:off x="3124253" y="1951271"/>
            <a:ext cx="71455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GB" altLang="en-US" sz="2000" dirty="0">
                <a:solidFill>
                  <a:srgbClr val="23166D"/>
                </a:solidFill>
                <a:latin typeface="Calibri" panose="020F0502020204030204"/>
              </a:rPr>
              <a:t>= Probability of infection per contact with contaminated reservoir</a:t>
            </a:r>
            <a:endParaRPr lang="en-US" altLang="en-US" sz="2000" dirty="0">
              <a:solidFill>
                <a:srgbClr val="23166D"/>
              </a:solidFill>
              <a:latin typeface="Calibri" panose="020F0502020204030204"/>
            </a:endParaRPr>
          </a:p>
        </p:txBody>
      </p:sp>
      <mc:AlternateContent xmlns:mc="http://schemas.openxmlformats.org/markup-compatibility/2006" xmlns:a14="http://schemas.microsoft.com/office/drawing/2010/main">
        <mc:Choice Requires="a14">
          <p:sp>
            <p:nvSpPr>
              <p:cNvPr id="4" name="Rectangle 3"/>
              <p:cNvSpPr/>
              <p:nvPr/>
            </p:nvSpPr>
            <p:spPr>
              <a:xfrm>
                <a:off x="1752601" y="2912289"/>
                <a:ext cx="4151299" cy="272779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 xmlns:m="http://schemas.openxmlformats.org/officeDocument/2006/math">
                    <m:r>
                      <a:rPr lang="en-GB" i="1" dirty="0">
                        <a:latin typeface="Cambria Math" panose="02040503050406030204" pitchFamily="18" charset="0"/>
                      </a:rPr>
                      <m:t>𝐵</m:t>
                    </m:r>
                  </m:oMath>
                </a14:m>
                <a:r>
                  <a:rPr lang="en-GB" i="1" dirty="0"/>
                  <a:t> </a:t>
                </a:r>
                <a:r>
                  <a:rPr lang="en-GB" dirty="0"/>
                  <a:t>= Pathogens per volume</a:t>
                </a:r>
              </a:p>
              <a:p>
                <a:pPr algn="ctr"/>
                <a:r>
                  <a:rPr lang="en-GB" i="1" dirty="0"/>
                  <a:t>a concentration</a:t>
                </a:r>
              </a:p>
              <a:p>
                <a:pPr algn="ctr"/>
                <a:endParaRPr lang="en-GB" i="1" dirty="0"/>
              </a:p>
              <a:p>
                <a:pPr algn="ctr"/>
                <a:r>
                  <a:rPr lang="en-GB" dirty="0"/>
                  <a:t>Therefore we can consider </a:t>
                </a:r>
              </a:p>
              <a:p>
                <a:pPr algn="ctr"/>
                <a14:m>
                  <m:oMathPara xmlns:m="http://schemas.openxmlformats.org/officeDocument/2006/math">
                    <m:oMathParaPr>
                      <m:jc m:val="centerGroup"/>
                    </m:oMathParaPr>
                    <m:oMath xmlns:m="http://schemas.openxmlformats.org/officeDocument/2006/math">
                      <m:r>
                        <a:rPr lang="en-GB" i="1" dirty="0">
                          <a:latin typeface="Cambria Math" panose="02040503050406030204" pitchFamily="18" charset="0"/>
                        </a:rPr>
                        <m:t>𝐵</m:t>
                      </m:r>
                      <m:r>
                        <a:rPr lang="en-GB" i="1" dirty="0">
                          <a:latin typeface="Cambria Math" panose="02040503050406030204" pitchFamily="18" charset="0"/>
                        </a:rPr>
                        <m:t> = </m:t>
                      </m:r>
                      <m:f>
                        <m:fPr>
                          <m:type m:val="skw"/>
                          <m:ctrlPr>
                            <a:rPr lang="en-GB" i="1" dirty="0">
                              <a:latin typeface="Cambria Math" panose="02040503050406030204" pitchFamily="18" charset="0"/>
                            </a:rPr>
                          </m:ctrlPr>
                        </m:fPr>
                        <m:num>
                          <m:r>
                            <a:rPr lang="en-GB" i="1" dirty="0">
                              <a:latin typeface="Cambria Math" panose="02040503050406030204" pitchFamily="18" charset="0"/>
                            </a:rPr>
                            <m:t>𝑃</m:t>
                          </m:r>
                        </m:num>
                        <m:den>
                          <m:r>
                            <a:rPr lang="en-GB" i="1" dirty="0">
                              <a:latin typeface="Cambria Math" panose="02040503050406030204" pitchFamily="18" charset="0"/>
                            </a:rPr>
                            <m:t>𝑉</m:t>
                          </m:r>
                        </m:den>
                      </m:f>
                    </m:oMath>
                  </m:oMathPara>
                </a14:m>
                <a:endParaRPr lang="en-GB" dirty="0"/>
              </a:p>
              <a:p>
                <a:pPr algn="ctr"/>
                <a:endParaRPr lang="en-GB" dirty="0"/>
              </a:p>
              <a:p>
                <a:pPr algn="ctr"/>
                <a:r>
                  <a:rPr lang="en-GB" dirty="0"/>
                  <a:t>So what happens when the volume </a:t>
                </a:r>
                <a14:m>
                  <m:oMath xmlns:m="http://schemas.openxmlformats.org/officeDocument/2006/math">
                    <m:r>
                      <a:rPr lang="en-GB" i="1" dirty="0">
                        <a:latin typeface="Cambria Math" panose="02040503050406030204" pitchFamily="18" charset="0"/>
                      </a:rPr>
                      <m:t>𝑉</m:t>
                    </m:r>
                  </m:oMath>
                </a14:m>
                <a:r>
                  <a:rPr lang="en-GB" dirty="0"/>
                  <a:t> changes?</a:t>
                </a:r>
              </a:p>
            </p:txBody>
          </p:sp>
        </mc:Choice>
        <mc:Fallback xmlns="">
          <p:sp>
            <p:nvSpPr>
              <p:cNvPr id="4" name="Rectangle 3"/>
              <p:cNvSpPr>
                <a:spLocks noRot="1" noChangeAspect="1" noMove="1" noResize="1" noEditPoints="1" noAdjustHandles="1" noChangeArrowheads="1" noChangeShapeType="1" noTextEdit="1"/>
              </p:cNvSpPr>
              <p:nvPr/>
            </p:nvSpPr>
            <p:spPr>
              <a:xfrm>
                <a:off x="1752601" y="2912289"/>
                <a:ext cx="4151299" cy="2727792"/>
              </a:xfrm>
              <a:prstGeom prst="rect">
                <a:avLst/>
              </a:prstGeom>
              <a:blipFill>
                <a:blip r:embed="rId5"/>
                <a:stretch>
                  <a:fillRect/>
                </a:stretch>
              </a:blipFill>
            </p:spPr>
            <p:txBody>
              <a:bodyPr/>
              <a:lstStyle/>
              <a:p>
                <a:r>
                  <a:rPr lang="en-GB">
                    <a:noFill/>
                  </a:rPr>
                  <a:t> </a:t>
                </a:r>
              </a:p>
            </p:txBody>
          </p:sp>
        </mc:Fallback>
      </mc:AlternateContent>
      <p:sp>
        <p:nvSpPr>
          <p:cNvPr id="5" name="Title 1">
            <a:extLst>
              <a:ext uri="{FF2B5EF4-FFF2-40B4-BE49-F238E27FC236}">
                <a16:creationId xmlns:a16="http://schemas.microsoft.com/office/drawing/2014/main" id="{6CCA9859-E5E4-0685-3C42-7001B6CC2324}"/>
              </a:ext>
            </a:extLst>
          </p:cNvPr>
          <p:cNvSpPr txBox="1">
            <a:spLocks/>
          </p:cNvSpPr>
          <p:nvPr/>
        </p:nvSpPr>
        <p:spPr>
          <a:xfrm>
            <a:off x="838200" y="365125"/>
            <a:ext cx="10515600" cy="762289"/>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The environmental reservoir - individual level</a:t>
            </a:r>
          </a:p>
        </p:txBody>
      </p:sp>
    </p:spTree>
    <p:extLst>
      <p:ext uri="{BB962C8B-B14F-4D97-AF65-F5344CB8AC3E}">
        <p14:creationId xmlns:p14="http://schemas.microsoft.com/office/powerpoint/2010/main" val="3527979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09142" y="5940337"/>
            <a:ext cx="4572000" cy="430887"/>
          </a:xfrm>
          <a:prstGeom prst="rect">
            <a:avLst/>
          </a:prstGeom>
        </p:spPr>
        <p:txBody>
          <a:bodyPr>
            <a:spAutoFit/>
          </a:bodyPr>
          <a:lstStyle/>
          <a:p>
            <a:pPr defTabSz="457200">
              <a:defRPr/>
            </a:pPr>
            <a:r>
              <a:rPr lang="en-GB" sz="1100" dirty="0" err="1">
                <a:solidFill>
                  <a:srgbClr val="222222"/>
                </a:solidFill>
                <a:latin typeface="Calibri" panose="020F0502020204030204"/>
              </a:rPr>
              <a:t>Codeço</a:t>
            </a:r>
            <a:r>
              <a:rPr lang="en-GB" sz="1100" dirty="0">
                <a:solidFill>
                  <a:srgbClr val="222222"/>
                </a:solidFill>
                <a:latin typeface="Calibri" panose="020F0502020204030204"/>
              </a:rPr>
              <a:t>, </a:t>
            </a:r>
            <a:r>
              <a:rPr lang="en-GB" sz="1100" dirty="0" err="1">
                <a:solidFill>
                  <a:srgbClr val="222222"/>
                </a:solidFill>
                <a:latin typeface="Calibri" panose="020F0502020204030204"/>
              </a:rPr>
              <a:t>Cláudia</a:t>
            </a:r>
            <a:r>
              <a:rPr lang="en-GB" sz="1100" dirty="0">
                <a:solidFill>
                  <a:srgbClr val="222222"/>
                </a:solidFill>
                <a:latin typeface="Calibri" panose="020F0502020204030204"/>
              </a:rPr>
              <a:t> Torres. "Endemic and epidemic dynamics of cholera: the role of the aquatic reservoir." </a:t>
            </a:r>
            <a:r>
              <a:rPr lang="en-GB" sz="1100" i="1" dirty="0">
                <a:solidFill>
                  <a:srgbClr val="222222"/>
                </a:solidFill>
                <a:latin typeface="Calibri" panose="020F0502020204030204"/>
              </a:rPr>
              <a:t>BMC Infectious diseases</a:t>
            </a:r>
            <a:r>
              <a:rPr lang="en-GB" sz="1100" dirty="0">
                <a:solidFill>
                  <a:srgbClr val="222222"/>
                </a:solidFill>
                <a:latin typeface="Calibri" panose="020F0502020204030204"/>
              </a:rPr>
              <a:t> 1.1 (2001): 1.</a:t>
            </a:r>
            <a:endParaRPr lang="en-GB" sz="1100" dirty="0">
              <a:solidFill>
                <a:srgbClr val="000000"/>
              </a:solidFill>
              <a:latin typeface="Calibri" panose="020F0502020204030204"/>
            </a:endParaRPr>
          </a:p>
        </p:txBody>
      </p:sp>
      <p:pic>
        <p:nvPicPr>
          <p:cNvPr id="1026" name="Picture 2" descr="An external file that holds a picture, illustration, etc.&#10;Object name is 1471-2334-1-1-9.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62391" y="1218346"/>
            <a:ext cx="5715000" cy="39528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19626" y="1680012"/>
            <a:ext cx="3177540" cy="1384995"/>
          </a:xfrm>
          <a:prstGeom prst="rect">
            <a:avLst/>
          </a:prstGeom>
        </p:spPr>
        <p:txBody>
          <a:bodyPr wrap="square">
            <a:spAutoFit/>
          </a:bodyPr>
          <a:lstStyle/>
          <a:p>
            <a:pPr defTabSz="457200">
              <a:defRPr/>
            </a:pPr>
            <a:r>
              <a:rPr lang="en-GB" sz="1400" dirty="0">
                <a:solidFill>
                  <a:srgbClr val="000000"/>
                </a:solidFill>
                <a:latin typeface="Calibri" panose="020F0502020204030204"/>
              </a:rPr>
              <a:t>Periodicity of reported cases of cholera in the Brazilian Central Amazon region. This region is characterized by seasonal flooding of the Negro and Amazon Rivers, driven mainly by snow melt in the Andean headwaters of the Amazon River.</a:t>
            </a:r>
          </a:p>
        </p:txBody>
      </p:sp>
      <p:sp>
        <p:nvSpPr>
          <p:cNvPr id="2" name="Title 1">
            <a:extLst>
              <a:ext uri="{FF2B5EF4-FFF2-40B4-BE49-F238E27FC236}">
                <a16:creationId xmlns:a16="http://schemas.microsoft.com/office/drawing/2014/main" id="{74187811-A952-581A-D706-33D116A4929D}"/>
              </a:ext>
            </a:extLst>
          </p:cNvPr>
          <p:cNvSpPr txBox="1">
            <a:spLocks/>
          </p:cNvSpPr>
          <p:nvPr/>
        </p:nvSpPr>
        <p:spPr>
          <a:xfrm>
            <a:off x="838200" y="365125"/>
            <a:ext cx="10515600" cy="762289"/>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The environmental reservoir - volume</a:t>
            </a:r>
          </a:p>
        </p:txBody>
      </p:sp>
    </p:spTree>
    <p:extLst>
      <p:ext uri="{BB962C8B-B14F-4D97-AF65-F5344CB8AC3E}">
        <p14:creationId xmlns:p14="http://schemas.microsoft.com/office/powerpoint/2010/main" val="2534427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09142" y="5940337"/>
            <a:ext cx="4572000" cy="430887"/>
          </a:xfrm>
          <a:prstGeom prst="rect">
            <a:avLst/>
          </a:prstGeom>
        </p:spPr>
        <p:txBody>
          <a:bodyPr>
            <a:spAutoFit/>
          </a:bodyPr>
          <a:lstStyle/>
          <a:p>
            <a:pPr defTabSz="457200">
              <a:defRPr/>
            </a:pPr>
            <a:r>
              <a:rPr lang="en-GB" sz="1100" dirty="0" err="1">
                <a:solidFill>
                  <a:srgbClr val="222222"/>
                </a:solidFill>
                <a:latin typeface="Calibri" panose="020F0502020204030204"/>
              </a:rPr>
              <a:t>Codeço</a:t>
            </a:r>
            <a:r>
              <a:rPr lang="en-GB" sz="1100" dirty="0">
                <a:solidFill>
                  <a:srgbClr val="222222"/>
                </a:solidFill>
                <a:latin typeface="Calibri" panose="020F0502020204030204"/>
              </a:rPr>
              <a:t>, </a:t>
            </a:r>
            <a:r>
              <a:rPr lang="en-GB" sz="1100" dirty="0" err="1">
                <a:solidFill>
                  <a:srgbClr val="222222"/>
                </a:solidFill>
                <a:latin typeface="Calibri" panose="020F0502020204030204"/>
              </a:rPr>
              <a:t>Cláudia</a:t>
            </a:r>
            <a:r>
              <a:rPr lang="en-GB" sz="1100" dirty="0">
                <a:solidFill>
                  <a:srgbClr val="222222"/>
                </a:solidFill>
                <a:latin typeface="Calibri" panose="020F0502020204030204"/>
              </a:rPr>
              <a:t> Torres. "Endemic and epidemic dynamics of cholera: the role of the aquatic reservoir." </a:t>
            </a:r>
            <a:r>
              <a:rPr lang="en-GB" sz="1100" i="1" dirty="0">
                <a:solidFill>
                  <a:srgbClr val="222222"/>
                </a:solidFill>
                <a:latin typeface="Calibri" panose="020F0502020204030204"/>
              </a:rPr>
              <a:t>BMC Infectious diseases</a:t>
            </a:r>
            <a:r>
              <a:rPr lang="en-GB" sz="1100" dirty="0">
                <a:solidFill>
                  <a:srgbClr val="222222"/>
                </a:solidFill>
                <a:latin typeface="Calibri" panose="020F0502020204030204"/>
              </a:rPr>
              <a:t> 1.1 (2001): 1.</a:t>
            </a:r>
            <a:endParaRPr lang="en-GB" sz="1100" dirty="0">
              <a:solidFill>
                <a:srgbClr val="000000"/>
              </a:solidFill>
              <a:latin typeface="Calibri" panose="020F0502020204030204"/>
            </a:endParaRPr>
          </a:p>
        </p:txBody>
      </p:sp>
      <p:pic>
        <p:nvPicPr>
          <p:cNvPr id="1026" name="Picture 2" descr="An external file that holds a picture, illustration, etc.&#10;Object name is 1471-2334-1-1-9.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62391" y="1218346"/>
            <a:ext cx="5715000" cy="39528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19626" y="1680012"/>
            <a:ext cx="3177540" cy="1384995"/>
          </a:xfrm>
          <a:prstGeom prst="rect">
            <a:avLst/>
          </a:prstGeom>
        </p:spPr>
        <p:txBody>
          <a:bodyPr wrap="square">
            <a:spAutoFit/>
          </a:bodyPr>
          <a:lstStyle/>
          <a:p>
            <a:pPr defTabSz="457200">
              <a:defRPr/>
            </a:pPr>
            <a:r>
              <a:rPr lang="en-GB" sz="1400" dirty="0">
                <a:solidFill>
                  <a:srgbClr val="000000"/>
                </a:solidFill>
                <a:latin typeface="Calibri" panose="020F0502020204030204"/>
              </a:rPr>
              <a:t>Periodicity of reported cases of cholera in the Brazilian Central Amazon region. This region is characterized by seasonal flooding of the Negro and Amazon Rivers, driven mainly by snow melt in the Andean headwaters of the Amazon River.</a:t>
            </a:r>
          </a:p>
        </p:txBody>
      </p:sp>
      <p:cxnSp>
        <p:nvCxnSpPr>
          <p:cNvPr id="4" name="Straight Connector 3"/>
          <p:cNvCxnSpPr/>
          <p:nvPr/>
        </p:nvCxnSpPr>
        <p:spPr>
          <a:xfrm flipH="1">
            <a:off x="2369244" y="4564316"/>
            <a:ext cx="0" cy="1275550"/>
          </a:xfrm>
          <a:prstGeom prst="line">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361560" y="5847550"/>
            <a:ext cx="4717996" cy="0"/>
          </a:xfrm>
          <a:prstGeom prst="line">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 name="Freeform 9"/>
          <p:cNvSpPr/>
          <p:nvPr/>
        </p:nvSpPr>
        <p:spPr>
          <a:xfrm>
            <a:off x="2499872" y="4667823"/>
            <a:ext cx="4564316" cy="1042943"/>
          </a:xfrm>
          <a:custGeom>
            <a:avLst/>
            <a:gdLst>
              <a:gd name="connsiteX0" fmla="*/ 0 w 4564316"/>
              <a:gd name="connsiteY0" fmla="*/ 388272 h 1045461"/>
              <a:gd name="connsiteX1" fmla="*/ 261257 w 4564316"/>
              <a:gd name="connsiteY1" fmla="*/ 757106 h 1045461"/>
              <a:gd name="connsiteX2" fmla="*/ 1167973 w 4564316"/>
              <a:gd name="connsiteY2" fmla="*/ 1041415 h 1045461"/>
              <a:gd name="connsiteX3" fmla="*/ 2589520 w 4564316"/>
              <a:gd name="connsiteY3" fmla="*/ 541953 h 1045461"/>
              <a:gd name="connsiteX4" fmla="*/ 4003382 w 4564316"/>
              <a:gd name="connsiteY4" fmla="*/ 4070 h 1045461"/>
              <a:gd name="connsiteX5" fmla="*/ 4564316 w 4564316"/>
              <a:gd name="connsiteY5" fmla="*/ 280696 h 1045461"/>
              <a:gd name="connsiteX6" fmla="*/ 4564316 w 4564316"/>
              <a:gd name="connsiteY6" fmla="*/ 280696 h 1045461"/>
              <a:gd name="connsiteX7" fmla="*/ 4564316 w 4564316"/>
              <a:gd name="connsiteY7" fmla="*/ 280696 h 1045461"/>
              <a:gd name="connsiteX0" fmla="*/ 0 w 4564316"/>
              <a:gd name="connsiteY0" fmla="*/ 388272 h 1042963"/>
              <a:gd name="connsiteX1" fmla="*/ 307362 w 4564316"/>
              <a:gd name="connsiteY1" fmla="*/ 687949 h 1042963"/>
              <a:gd name="connsiteX2" fmla="*/ 1167973 w 4564316"/>
              <a:gd name="connsiteY2" fmla="*/ 1041415 h 1042963"/>
              <a:gd name="connsiteX3" fmla="*/ 2589520 w 4564316"/>
              <a:gd name="connsiteY3" fmla="*/ 541953 h 1042963"/>
              <a:gd name="connsiteX4" fmla="*/ 4003382 w 4564316"/>
              <a:gd name="connsiteY4" fmla="*/ 4070 h 1042963"/>
              <a:gd name="connsiteX5" fmla="*/ 4564316 w 4564316"/>
              <a:gd name="connsiteY5" fmla="*/ 280696 h 1042963"/>
              <a:gd name="connsiteX6" fmla="*/ 4564316 w 4564316"/>
              <a:gd name="connsiteY6" fmla="*/ 280696 h 1042963"/>
              <a:gd name="connsiteX7" fmla="*/ 4564316 w 4564316"/>
              <a:gd name="connsiteY7" fmla="*/ 280696 h 1042963"/>
              <a:gd name="connsiteX0" fmla="*/ 0 w 4564316"/>
              <a:gd name="connsiteY0" fmla="*/ 388272 h 1043004"/>
              <a:gd name="connsiteX1" fmla="*/ 307362 w 4564316"/>
              <a:gd name="connsiteY1" fmla="*/ 687949 h 1043004"/>
              <a:gd name="connsiteX2" fmla="*/ 1167973 w 4564316"/>
              <a:gd name="connsiteY2" fmla="*/ 1041415 h 1043004"/>
              <a:gd name="connsiteX3" fmla="*/ 2589520 w 4564316"/>
              <a:gd name="connsiteY3" fmla="*/ 541953 h 1043004"/>
              <a:gd name="connsiteX4" fmla="*/ 4003382 w 4564316"/>
              <a:gd name="connsiteY4" fmla="*/ 4070 h 1043004"/>
              <a:gd name="connsiteX5" fmla="*/ 4564316 w 4564316"/>
              <a:gd name="connsiteY5" fmla="*/ 280696 h 1043004"/>
              <a:gd name="connsiteX6" fmla="*/ 4564316 w 4564316"/>
              <a:gd name="connsiteY6" fmla="*/ 280696 h 1043004"/>
              <a:gd name="connsiteX7" fmla="*/ 4564316 w 4564316"/>
              <a:gd name="connsiteY7" fmla="*/ 280696 h 1043004"/>
              <a:gd name="connsiteX0" fmla="*/ 0 w 4564316"/>
              <a:gd name="connsiteY0" fmla="*/ 411324 h 1042943"/>
              <a:gd name="connsiteX1" fmla="*/ 307362 w 4564316"/>
              <a:gd name="connsiteY1" fmla="*/ 687949 h 1042943"/>
              <a:gd name="connsiteX2" fmla="*/ 1167973 w 4564316"/>
              <a:gd name="connsiteY2" fmla="*/ 1041415 h 1042943"/>
              <a:gd name="connsiteX3" fmla="*/ 2589520 w 4564316"/>
              <a:gd name="connsiteY3" fmla="*/ 541953 h 1042943"/>
              <a:gd name="connsiteX4" fmla="*/ 4003382 w 4564316"/>
              <a:gd name="connsiteY4" fmla="*/ 4070 h 1042943"/>
              <a:gd name="connsiteX5" fmla="*/ 4564316 w 4564316"/>
              <a:gd name="connsiteY5" fmla="*/ 280696 h 1042943"/>
              <a:gd name="connsiteX6" fmla="*/ 4564316 w 4564316"/>
              <a:gd name="connsiteY6" fmla="*/ 280696 h 1042943"/>
              <a:gd name="connsiteX7" fmla="*/ 4564316 w 4564316"/>
              <a:gd name="connsiteY7" fmla="*/ 280696 h 1042943"/>
              <a:gd name="connsiteX0" fmla="*/ 0 w 4564316"/>
              <a:gd name="connsiteY0" fmla="*/ 411324 h 1042943"/>
              <a:gd name="connsiteX1" fmla="*/ 307362 w 4564316"/>
              <a:gd name="connsiteY1" fmla="*/ 687949 h 1042943"/>
              <a:gd name="connsiteX2" fmla="*/ 1167973 w 4564316"/>
              <a:gd name="connsiteY2" fmla="*/ 1041415 h 1042943"/>
              <a:gd name="connsiteX3" fmla="*/ 2589520 w 4564316"/>
              <a:gd name="connsiteY3" fmla="*/ 541953 h 1042943"/>
              <a:gd name="connsiteX4" fmla="*/ 4003382 w 4564316"/>
              <a:gd name="connsiteY4" fmla="*/ 4070 h 1042943"/>
              <a:gd name="connsiteX5" fmla="*/ 4564316 w 4564316"/>
              <a:gd name="connsiteY5" fmla="*/ 280696 h 1042943"/>
              <a:gd name="connsiteX6" fmla="*/ 4564316 w 4564316"/>
              <a:gd name="connsiteY6" fmla="*/ 280696 h 1042943"/>
              <a:gd name="connsiteX7" fmla="*/ 4564316 w 4564316"/>
              <a:gd name="connsiteY7" fmla="*/ 280696 h 1042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64316" h="1042943">
                <a:moveTo>
                  <a:pt x="0" y="411324"/>
                </a:moveTo>
                <a:cubicBezTo>
                  <a:pt x="94770" y="510576"/>
                  <a:pt x="112700" y="582934"/>
                  <a:pt x="307362" y="687949"/>
                </a:cubicBezTo>
                <a:cubicBezTo>
                  <a:pt x="502024" y="792964"/>
                  <a:pt x="787613" y="1065748"/>
                  <a:pt x="1167973" y="1041415"/>
                </a:cubicBezTo>
                <a:cubicBezTo>
                  <a:pt x="1548333" y="1017082"/>
                  <a:pt x="2116952" y="714844"/>
                  <a:pt x="2589520" y="541953"/>
                </a:cubicBezTo>
                <a:cubicBezTo>
                  <a:pt x="3062088" y="369062"/>
                  <a:pt x="3674249" y="47613"/>
                  <a:pt x="4003382" y="4070"/>
                </a:cubicBezTo>
                <a:cubicBezTo>
                  <a:pt x="4332515" y="-39473"/>
                  <a:pt x="4564316" y="280696"/>
                  <a:pt x="4564316" y="280696"/>
                </a:cubicBezTo>
                <a:lnTo>
                  <a:pt x="4564316" y="280696"/>
                </a:lnTo>
                <a:lnTo>
                  <a:pt x="4564316" y="280696"/>
                </a:lnTo>
              </a:path>
            </a:pathLst>
          </a:custGeom>
          <a:ln w="57150">
            <a:roun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Rectangle 10"/>
              <p:cNvSpPr/>
              <p:nvPr/>
            </p:nvSpPr>
            <p:spPr>
              <a:xfrm>
                <a:off x="2009143" y="4951546"/>
                <a:ext cx="3891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solidFill>
                            <a:schemeClr val="accent6">
                              <a:lumMod val="75000"/>
                            </a:schemeClr>
                          </a:solidFill>
                          <a:latin typeface="Cambria Math" panose="02040503050406030204" pitchFamily="18" charset="0"/>
                        </a:rPr>
                        <m:t>𝑉</m:t>
                      </m:r>
                    </m:oMath>
                  </m:oMathPara>
                </a14:m>
                <a:endParaRPr lang="en-GB" dirty="0">
                  <a:solidFill>
                    <a:schemeClr val="accent6">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009143" y="4951546"/>
                <a:ext cx="389145" cy="369332"/>
              </a:xfrm>
              <a:prstGeom prst="rect">
                <a:avLst/>
              </a:prstGeom>
              <a:blipFill>
                <a:blip r:embed="rId3"/>
                <a:stretch>
                  <a:fillRect/>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8D83EBA8-81B0-EE6C-D8FB-DC6732D723B7}"/>
              </a:ext>
            </a:extLst>
          </p:cNvPr>
          <p:cNvSpPr txBox="1">
            <a:spLocks/>
          </p:cNvSpPr>
          <p:nvPr/>
        </p:nvSpPr>
        <p:spPr>
          <a:xfrm>
            <a:off x="838200" y="365125"/>
            <a:ext cx="10515600" cy="762289"/>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4800" b="0" kern="1200">
                <a:solidFill>
                  <a:srgbClr val="0070C0"/>
                </a:solidFill>
                <a:latin typeface="Century Gothic" panose="020B0502020202020204" pitchFamily="34" charset="0"/>
                <a:ea typeface="+mj-ea"/>
                <a:cs typeface="+mj-cs"/>
              </a:defRPr>
            </a:lvl1pPr>
          </a:lstStyle>
          <a:p>
            <a:pPr algn="l"/>
            <a:r>
              <a:rPr lang="en-GB" b="1" dirty="0"/>
              <a:t>The environmental reservoir - volume</a:t>
            </a:r>
          </a:p>
        </p:txBody>
      </p:sp>
    </p:spTree>
    <p:extLst>
      <p:ext uri="{BB962C8B-B14F-4D97-AF65-F5344CB8AC3E}">
        <p14:creationId xmlns:p14="http://schemas.microsoft.com/office/powerpoint/2010/main" val="1207340909"/>
      </p:ext>
    </p:extLst>
  </p:cSld>
  <p:clrMapOvr>
    <a:masterClrMapping/>
  </p:clrMapOvr>
</p:sld>
</file>

<file path=ppt/theme/theme1.xml><?xml version="1.0" encoding="utf-8"?>
<a:theme xmlns:a="http://schemas.openxmlformats.org/drawingml/2006/main" name="VIMC_ppt7">
  <a:themeElements>
    <a:clrScheme name="VIMC1">
      <a:dk1>
        <a:sysClr val="windowText" lastClr="000000"/>
      </a:dk1>
      <a:lt1>
        <a:sysClr val="window" lastClr="FFFFFF"/>
      </a:lt1>
      <a:dk2>
        <a:srgbClr val="335B74"/>
      </a:dk2>
      <a:lt2>
        <a:srgbClr val="DFE3E5"/>
      </a:lt2>
      <a:accent1>
        <a:srgbClr val="2173BA"/>
      </a:accent1>
      <a:accent2>
        <a:srgbClr val="2A3578"/>
      </a:accent2>
      <a:accent3>
        <a:srgbClr val="00ABED"/>
      </a:accent3>
      <a:accent4>
        <a:srgbClr val="A7DEF8"/>
      </a:accent4>
      <a:accent5>
        <a:srgbClr val="A91778"/>
      </a:accent5>
      <a:accent6>
        <a:srgbClr val="368272"/>
      </a:accent6>
      <a:hlink>
        <a:srgbClr val="A91778"/>
      </a:hlink>
      <a:folHlink>
        <a:srgbClr val="6F1C98"/>
      </a:folHlink>
    </a:clrScheme>
    <a:fontScheme name="Imperial">
      <a:majorFont>
        <a:latin typeface="Imperial sans"/>
        <a:ea typeface=""/>
        <a:cs typeface=""/>
      </a:majorFont>
      <a:minorFont>
        <a:latin typeface="Imperial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3C4F4BF-3110-4CB5-A6CB-AFF5EA517E97}" vid="{7B52B56A-EB7C-4741-82B1-60F6113802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VIMC-ppt-kw</Template>
  <TotalTime>1164</TotalTime>
  <Words>1968</Words>
  <Application>Microsoft Office PowerPoint</Application>
  <PresentationFormat>Widescreen</PresentationFormat>
  <Paragraphs>378</Paragraphs>
  <Slides>49</Slides>
  <Notes>11</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VIMC_ppt7</vt:lpstr>
      <vt:lpstr>Mathematical modelling for vaccine-preventable diseases</vt:lpstr>
      <vt:lpstr>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Vaccine Impact Modelling Consortium   Annual Meeting 2018  Welcome and Consortium Update</dc:title>
  <dc:creator>Garske, Tini</dc:creator>
  <cp:lastModifiedBy>Gaythorpe, Katy</cp:lastModifiedBy>
  <cp:revision>77</cp:revision>
  <dcterms:created xsi:type="dcterms:W3CDTF">2018-03-18T15:49:19Z</dcterms:created>
  <dcterms:modified xsi:type="dcterms:W3CDTF">2024-08-30T15:35:34Z</dcterms:modified>
</cp:coreProperties>
</file>