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52" r:id="rId2"/>
    <p:sldId id="260" r:id="rId3"/>
    <p:sldId id="261" r:id="rId4"/>
    <p:sldId id="279" r:id="rId5"/>
    <p:sldId id="280" r:id="rId6"/>
    <p:sldId id="329" r:id="rId7"/>
    <p:sldId id="330" r:id="rId8"/>
    <p:sldId id="305" r:id="rId9"/>
    <p:sldId id="281" r:id="rId10"/>
    <p:sldId id="282" r:id="rId11"/>
    <p:sldId id="283" r:id="rId12"/>
    <p:sldId id="296" r:id="rId13"/>
    <p:sldId id="307" r:id="rId14"/>
    <p:sldId id="308" r:id="rId15"/>
    <p:sldId id="297" r:id="rId16"/>
    <p:sldId id="298" r:id="rId17"/>
    <p:sldId id="300" r:id="rId18"/>
    <p:sldId id="301" r:id="rId19"/>
    <p:sldId id="299" r:id="rId20"/>
    <p:sldId id="302" r:id="rId21"/>
    <p:sldId id="310" r:id="rId22"/>
    <p:sldId id="311" r:id="rId23"/>
    <p:sldId id="332" r:id="rId24"/>
    <p:sldId id="312" r:id="rId25"/>
    <p:sldId id="304" r:id="rId26"/>
    <p:sldId id="3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260"/>
            <p14:sldId id="261"/>
            <p14:sldId id="279"/>
            <p14:sldId id="280"/>
            <p14:sldId id="329"/>
            <p14:sldId id="330"/>
            <p14:sldId id="305"/>
            <p14:sldId id="281"/>
            <p14:sldId id="282"/>
            <p14:sldId id="283"/>
            <p14:sldId id="296"/>
            <p14:sldId id="307"/>
            <p14:sldId id="308"/>
            <p14:sldId id="297"/>
            <p14:sldId id="298"/>
            <p14:sldId id="300"/>
            <p14:sldId id="301"/>
            <p14:sldId id="299"/>
            <p14:sldId id="302"/>
            <p14:sldId id="310"/>
            <p14:sldId id="311"/>
            <p14:sldId id="332"/>
            <p14:sldId id="312"/>
            <p14:sldId id="30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578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669329A-AA7D-AFCC-2359-7D321EB6C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C0397A44-6225-2B55-6357-5D9B848E7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Date Placeholder 1">
            <a:extLst>
              <a:ext uri="{FF2B5EF4-FFF2-40B4-BE49-F238E27FC236}">
                <a16:creationId xmlns:a16="http://schemas.microsoft.com/office/drawing/2014/main" id="{5A7BB860-41D5-6505-0379-A0D4DB5DF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D895A0DE-3A6C-FDEE-D904-22FB74F204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4FE58F3B-5C84-C2C6-D2F2-7EDDA8202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Date Placeholder 1">
            <a:extLst>
              <a:ext uri="{FF2B5EF4-FFF2-40B4-BE49-F238E27FC236}">
                <a16:creationId xmlns:a16="http://schemas.microsoft.com/office/drawing/2014/main" id="{4EFA13E9-2B69-CFA5-E040-05AE99ECD8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EC41CDD-8E01-295E-D249-7A72BFDA3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5C4503D5-693B-10B3-B5F3-DE2E807D48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Date Placeholder 1">
            <a:extLst>
              <a:ext uri="{FF2B5EF4-FFF2-40B4-BE49-F238E27FC236}">
                <a16:creationId xmlns:a16="http://schemas.microsoft.com/office/drawing/2014/main" id="{EE617CC6-4DD6-80F5-7769-D10D568338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D7A632-CCA2-763C-926B-B345FAD3F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31D74DFB-04F5-DF13-3909-1800128E90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Date Placeholder 1">
            <a:extLst>
              <a:ext uri="{FF2B5EF4-FFF2-40B4-BE49-F238E27FC236}">
                <a16:creationId xmlns:a16="http://schemas.microsoft.com/office/drawing/2014/main" id="{17310CBE-0140-0519-D565-D82E692C4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DFB97B97-7A6A-0365-88B2-26B8A39D9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2E023693-2CCF-B8DE-D299-D8432A8D019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7" name="Date Placeholder 1">
            <a:extLst>
              <a:ext uri="{FF2B5EF4-FFF2-40B4-BE49-F238E27FC236}">
                <a16:creationId xmlns:a16="http://schemas.microsoft.com/office/drawing/2014/main" id="{224E1C58-EA23-61E2-2DF6-7DD3CA8E56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23A7543-05CD-0A40-986A-DBB269989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F26481D2-0422-87B0-77A7-8F0E9CC9D91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5" name="Date Placeholder 1">
            <a:extLst>
              <a:ext uri="{FF2B5EF4-FFF2-40B4-BE49-F238E27FC236}">
                <a16:creationId xmlns:a16="http://schemas.microsoft.com/office/drawing/2014/main" id="{93C13BCD-284E-DBFC-9460-9AD94E6391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7971195-B4E6-F5EA-F9C9-97974587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4B8B3A87-7D69-5F6E-E3E0-2C8D9AD20D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Date Placeholder 1">
            <a:extLst>
              <a:ext uri="{FF2B5EF4-FFF2-40B4-BE49-F238E27FC236}">
                <a16:creationId xmlns:a16="http://schemas.microsoft.com/office/drawing/2014/main" id="{750EA790-8FAA-213B-5E0E-FAFF6B79B7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614CFA72-7501-7FC7-BF3A-06AB0DE1A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B070577-2CD5-A873-7667-5A10B14AFAF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Date Placeholder 1">
            <a:extLst>
              <a:ext uri="{FF2B5EF4-FFF2-40B4-BE49-F238E27FC236}">
                <a16:creationId xmlns:a16="http://schemas.microsoft.com/office/drawing/2014/main" id="{3B58B985-9F6B-A7E3-E0F1-441DDB2F10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D0DD09D-523E-F81F-112C-59BEB3252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F79F3690-CF86-4D5A-73FD-58E01BE604D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Date Placeholder 1">
            <a:extLst>
              <a:ext uri="{FF2B5EF4-FFF2-40B4-BE49-F238E27FC236}">
                <a16:creationId xmlns:a16="http://schemas.microsoft.com/office/drawing/2014/main" id="{19B8E418-0134-B3A6-8DF6-E83DF69FF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3668DAF3-D9CD-BA53-B777-B024604FC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FE50C9E8-194A-C1E2-27EE-D026D74DF7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7" name="Date Placeholder 1">
            <a:extLst>
              <a:ext uri="{FF2B5EF4-FFF2-40B4-BE49-F238E27FC236}">
                <a16:creationId xmlns:a16="http://schemas.microsoft.com/office/drawing/2014/main" id="{67756CE9-CB78-F201-5337-84831682A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C1151AF-284D-42BD-940F-409ED74F1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0BD20D1-ED2B-FBCB-2C08-0F4C53778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Date Placeholder 1">
            <a:extLst>
              <a:ext uri="{FF2B5EF4-FFF2-40B4-BE49-F238E27FC236}">
                <a16:creationId xmlns:a16="http://schemas.microsoft.com/office/drawing/2014/main" id="{E6845AC6-279D-4C6A-F3FE-8CA76478F9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970F72E7-8553-5250-7D37-493BBDE9A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D522254F-2B09-F165-3FE0-5A13528797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Date Placeholder 1">
            <a:extLst>
              <a:ext uri="{FF2B5EF4-FFF2-40B4-BE49-F238E27FC236}">
                <a16:creationId xmlns:a16="http://schemas.microsoft.com/office/drawing/2014/main" id="{2E452743-AECD-97A6-0F5A-4B0BF0240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E4673B32-DD36-BA02-00C3-A4FB84DF2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15E37892-44A5-DC44-B7B5-1B9270CCAC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Date Placeholder 1">
            <a:extLst>
              <a:ext uri="{FF2B5EF4-FFF2-40B4-BE49-F238E27FC236}">
                <a16:creationId xmlns:a16="http://schemas.microsoft.com/office/drawing/2014/main" id="{6F4B254B-F92A-092F-6C15-5D75305233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94F437DB-B8DA-C64D-4F66-48C11557D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439090C-F72B-FE58-AEF7-3C718A11288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Date Placeholder 1">
            <a:extLst>
              <a:ext uri="{FF2B5EF4-FFF2-40B4-BE49-F238E27FC236}">
                <a16:creationId xmlns:a16="http://schemas.microsoft.com/office/drawing/2014/main" id="{F03D0E9D-D647-7221-94AF-4B322E7F67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4B37C4A3-CA40-605C-22EE-F785F842E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936AFB4F-76D6-9193-BBF5-60E3AB92F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19" name="Date Placeholder 1">
            <a:extLst>
              <a:ext uri="{FF2B5EF4-FFF2-40B4-BE49-F238E27FC236}">
                <a16:creationId xmlns:a16="http://schemas.microsoft.com/office/drawing/2014/main" id="{6B089809-0640-6409-9D49-AAA538D073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F96914CA-6FEE-5762-9657-DBABC8888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906421AA-45AD-1DD6-7F12-AD2AAC00F9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7" name="Date Placeholder 1">
            <a:extLst>
              <a:ext uri="{FF2B5EF4-FFF2-40B4-BE49-F238E27FC236}">
                <a16:creationId xmlns:a16="http://schemas.microsoft.com/office/drawing/2014/main" id="{31154EE7-3F23-73FA-FA87-16608E3BC5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5B117423-AA59-E153-7D2E-EBCF0F970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2DDE3285-FA5E-F8DA-9B26-D30963342E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5" name="Date Placeholder 1">
            <a:extLst>
              <a:ext uri="{FF2B5EF4-FFF2-40B4-BE49-F238E27FC236}">
                <a16:creationId xmlns:a16="http://schemas.microsoft.com/office/drawing/2014/main" id="{3F19C313-48AA-2824-2C86-9EA988B64C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907C93D7-21C6-A0A5-C05C-FBC6F0842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3C8A40C5-10F7-664E-33FD-F96C91716FA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Date Placeholder 1">
            <a:extLst>
              <a:ext uri="{FF2B5EF4-FFF2-40B4-BE49-F238E27FC236}">
                <a16:creationId xmlns:a16="http://schemas.microsoft.com/office/drawing/2014/main" id="{EBE97E33-D07F-6895-C058-A89837EC0B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FF8F0DD7-AFA3-9A01-5CE8-1D39EAD65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00781B66-B08A-C647-6FEA-1E4C16D08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1">
            <a:extLst>
              <a:ext uri="{FF2B5EF4-FFF2-40B4-BE49-F238E27FC236}">
                <a16:creationId xmlns:a16="http://schemas.microsoft.com/office/drawing/2014/main" id="{B93B9E8F-6463-F9B6-D87C-02566DA383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00FA026-75FB-8BE2-0553-7C13F9590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D55220A-1645-9A26-8689-43F92634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Date Placeholder 1">
            <a:extLst>
              <a:ext uri="{FF2B5EF4-FFF2-40B4-BE49-F238E27FC236}">
                <a16:creationId xmlns:a16="http://schemas.microsoft.com/office/drawing/2014/main" id="{6372F906-2BF3-B6E9-6903-A2D39A4BA4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61AE2263-C85E-CA47-B7DF-6CA8571EAE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AE023AD-E084-C4B1-7E45-F068B2CB5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1">
            <a:extLst>
              <a:ext uri="{FF2B5EF4-FFF2-40B4-BE49-F238E27FC236}">
                <a16:creationId xmlns:a16="http://schemas.microsoft.com/office/drawing/2014/main" id="{9D0C5D1F-538B-B7BB-BE7F-AAC3B50DB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E87659C-930F-4B31-F348-8C46A74EDF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0D06B2-9996-5D7B-4CE4-0281D8EFE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Date Placeholder 1">
            <a:extLst>
              <a:ext uri="{FF2B5EF4-FFF2-40B4-BE49-F238E27FC236}">
                <a16:creationId xmlns:a16="http://schemas.microsoft.com/office/drawing/2014/main" id="{2E2DE8BC-1771-F18A-6449-F5AA1819E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CD5483B-271F-1FD8-6252-380E77DE5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F1CF281-4892-05FD-4C26-02FA605A3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1">
            <a:extLst>
              <a:ext uri="{FF2B5EF4-FFF2-40B4-BE49-F238E27FC236}">
                <a16:creationId xmlns:a16="http://schemas.microsoft.com/office/drawing/2014/main" id="{80D7B027-33D2-5045-2408-24C8483FD1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1D431AB-FC39-A5D2-9746-D55564C04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5C12333-D595-6A0F-B606-B4E4A60CE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Date Placeholder 1">
            <a:extLst>
              <a:ext uri="{FF2B5EF4-FFF2-40B4-BE49-F238E27FC236}">
                <a16:creationId xmlns:a16="http://schemas.microsoft.com/office/drawing/2014/main" id="{A4A3D7A6-4F09-0F69-0E11-8B8A113D1D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E0A3D5C2-59C6-D5C2-09FE-78CC63945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E83466D-0690-B0F8-9A94-C832E777D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Date Placeholder 1">
            <a:extLst>
              <a:ext uri="{FF2B5EF4-FFF2-40B4-BE49-F238E27FC236}">
                <a16:creationId xmlns:a16="http://schemas.microsoft.com/office/drawing/2014/main" id="{9CA71BB7-1615-0A73-96AC-EED6201C8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9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3911748" y="3720226"/>
            <a:ext cx="4368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Epidemiology lecture 5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Stochastic Epidemic Models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Andrew J K Conlan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University of Cambridge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ajkc2@cam.ac.uk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3">
            <a:extLst>
              <a:ext uri="{FF2B5EF4-FFF2-40B4-BE49-F238E27FC236}">
                <a16:creationId xmlns:a16="http://schemas.microsoft.com/office/drawing/2014/main" id="{A6A796EB-7A78-2845-FF52-16A5BB6B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52601"/>
            <a:ext cx="87630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>
                <a:ea typeface="MS Gothic" panose="020B0609070205080204" pitchFamily="49" charset="-128"/>
              </a:rPr>
              <a:t>If we derive equations for the </a:t>
            </a:r>
            <a:r>
              <a:rPr lang="en-GB" altLang="en-US" sz="2400" b="1">
                <a:ea typeface="MS Gothic" panose="020B0609070205080204" pitchFamily="49" charset="-128"/>
              </a:rPr>
              <a:t>expected</a:t>
            </a:r>
            <a:r>
              <a:rPr lang="en-GB" altLang="en-US" sz="2400">
                <a:ea typeface="MS Gothic" panose="020B0609070205080204" pitchFamily="49" charset="-128"/>
              </a:rPr>
              <a:t> values of the state variables:</a:t>
            </a:r>
            <a:endParaRPr lang="en-GB" altLang="en-US" sz="1800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4655C03A-A967-C468-E355-06CDA72B1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2798763"/>
          <a:ext cx="667543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4655C03A-A967-C468-E355-06CDA72B1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98763"/>
                        <a:ext cx="6675438" cy="1327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7" name="Group 13">
            <a:extLst>
              <a:ext uri="{FF2B5EF4-FFF2-40B4-BE49-F238E27FC236}">
                <a16:creationId xmlns:a16="http://schemas.microsoft.com/office/drawing/2014/main" id="{C5580E6F-08DA-65B4-7101-0449439521E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343401"/>
            <a:ext cx="8763000" cy="2232025"/>
            <a:chOff x="96" y="2736"/>
            <a:chExt cx="5520" cy="1406"/>
          </a:xfrm>
        </p:grpSpPr>
        <p:sp>
          <p:nvSpPr>
            <p:cNvPr id="32773" name="Text Box 7">
              <a:extLst>
                <a:ext uri="{FF2B5EF4-FFF2-40B4-BE49-F238E27FC236}">
                  <a16:creationId xmlns:a16="http://schemas.microsoft.com/office/drawing/2014/main" id="{AB3F265D-E4A1-A6CD-02AE-EF5610D19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736"/>
              <a:ext cx="5520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Why?  Recall the definition of variance: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en-GB" altLang="en-US" sz="2400">
                <a:ea typeface="MS Gothic" panose="020B0609070205080204" pitchFamily="49" charset="-128"/>
              </a:endParaRP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If our stochastic model contains non-linear terms (</a:t>
              </a:r>
              <a:r>
                <a:rPr lang="en-GB" altLang="en-US" sz="2400" b="1">
                  <a:ea typeface="MS Gothic" panose="020B0609070205080204" pitchFamily="49" charset="-128"/>
                </a:rPr>
                <a:t>transmission</a:t>
              </a:r>
              <a:r>
                <a:rPr lang="en-GB" altLang="en-US" sz="2400">
                  <a:ea typeface="MS Gothic" panose="020B0609070205080204" pitchFamily="49" charset="-128"/>
                </a:rPr>
                <a:t>!) then the mean behaviour will deviate from the classical deterministic equations.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en-GB" altLang="en-US" sz="1800">
                <a:latin typeface="Arial" panose="020B0604020202020204" pitchFamily="34" charset="0"/>
                <a:ea typeface="MS Gothic" panose="020B0609070205080204" pitchFamily="49" charset="-128"/>
              </a:endParaRPr>
            </a:p>
          </p:txBody>
        </p:sp>
        <p:graphicFrame>
          <p:nvGraphicFramePr>
            <p:cNvPr id="32774" name="Object 8">
              <a:extLst>
                <a:ext uri="{FF2B5EF4-FFF2-40B4-BE49-F238E27FC236}">
                  <a16:creationId xmlns:a16="http://schemas.microsoft.com/office/drawing/2014/main" id="{D641EAB3-D4FD-7D5C-BAE2-468E576674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914"/>
            <a:ext cx="144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32774" name="Object 8">
                          <a:extLst>
                            <a:ext uri="{FF2B5EF4-FFF2-40B4-BE49-F238E27FC236}">
                              <a16:creationId xmlns:a16="http://schemas.microsoft.com/office/drawing/2014/main" id="{D641EAB3-D4FD-7D5C-BAE2-468E57667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914"/>
                          <a:ext cx="144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2" name="Text Box 10">
            <a:extLst>
              <a:ext uri="{FF2B5EF4-FFF2-40B4-BE49-F238E27FC236}">
                <a16:creationId xmlns:a16="http://schemas.microsoft.com/office/drawing/2014/main" id="{8BB7BB6E-8381-DBC0-29FD-496EBDAF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6" y="836613"/>
            <a:ext cx="91408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The Art of Averaging (Advanced!)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79E5ACB4-7FF4-9D2D-14CC-6218E557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990600"/>
            <a:ext cx="87344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/>
              <a:t>The covariance (loosely the correlation) between two state variables 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/>
              <a:t>can be defined as:</a:t>
            </a:r>
            <a:endParaRPr lang="en-US" altLang="en-US" sz="2400"/>
          </a:p>
        </p:txBody>
      </p:sp>
      <p:graphicFrame>
        <p:nvGraphicFramePr>
          <p:cNvPr id="34818" name="Object 4">
            <a:extLst>
              <a:ext uri="{FF2B5EF4-FFF2-40B4-BE49-F238E27FC236}">
                <a16:creationId xmlns:a16="http://schemas.microsoft.com/office/drawing/2014/main" id="{51507088-1E41-29AA-F89C-8A19C4DE5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2133601"/>
          <a:ext cx="63547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34818" name="Object 4">
                        <a:extLst>
                          <a:ext uri="{FF2B5EF4-FFF2-40B4-BE49-F238E27FC236}">
                            <a16:creationId xmlns:a16="http://schemas.microsoft.com/office/drawing/2014/main" id="{51507088-1E41-29AA-F89C-8A19C4DE5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3547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08" name="Group 76">
            <a:extLst>
              <a:ext uri="{FF2B5EF4-FFF2-40B4-BE49-F238E27FC236}">
                <a16:creationId xmlns:a16="http://schemas.microsoft.com/office/drawing/2014/main" id="{1A7359E2-2211-9350-083A-D3A6F0A95D68}"/>
              </a:ext>
            </a:extLst>
          </p:cNvPr>
          <p:cNvGrpSpPr>
            <a:grpSpLocks/>
          </p:cNvGrpSpPr>
          <p:nvPr/>
        </p:nvGrpSpPr>
        <p:grpSpPr bwMode="auto">
          <a:xfrm>
            <a:off x="1897063" y="2971800"/>
            <a:ext cx="8458200" cy="2362200"/>
            <a:chOff x="235" y="1872"/>
            <a:chExt cx="5328" cy="1488"/>
          </a:xfrm>
        </p:grpSpPr>
        <p:sp>
          <p:nvSpPr>
            <p:cNvPr id="34881" name="Text Box 5">
              <a:extLst>
                <a:ext uri="{FF2B5EF4-FFF2-40B4-BE49-F238E27FC236}">
                  <a16:creationId xmlns:a16="http://schemas.microsoft.com/office/drawing/2014/main" id="{379B5DBC-63E3-50CE-048E-724EEC090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796"/>
              <a:ext cx="12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/>
                <a:t>``Mean Field’’</a:t>
              </a:r>
            </a:p>
          </p:txBody>
        </p:sp>
        <p:sp>
          <p:nvSpPr>
            <p:cNvPr id="34882" name="Text Box 6">
              <a:extLst>
                <a:ext uri="{FF2B5EF4-FFF2-40B4-BE49-F238E27FC236}">
                  <a16:creationId xmlns:a16="http://schemas.microsoft.com/office/drawing/2014/main" id="{B68BA133-17D7-0298-298A-8EB48578C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2777"/>
              <a:ext cx="1728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Correlation between </a:t>
              </a:r>
            </a:p>
            <a:p>
              <a:pPr algn="ctr"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S and I (</a:t>
              </a:r>
              <a:r>
                <a:rPr lang="en-GB" altLang="en-US" sz="2400" b="1">
                  <a:ea typeface="MS Gothic" panose="020B0609070205080204" pitchFamily="49" charset="-128"/>
                </a:rPr>
                <a:t>-ve</a:t>
              </a:r>
              <a:r>
                <a:rPr lang="en-GB" altLang="en-US" sz="2400">
                  <a:ea typeface="MS Gothic" panose="020B0609070205080204" pitchFamily="49" charset="-128"/>
                </a:rPr>
                <a:t>)</a:t>
              </a:r>
            </a:p>
          </p:txBody>
        </p:sp>
        <p:graphicFrame>
          <p:nvGraphicFramePr>
            <p:cNvPr id="34883" name="Object 7">
              <a:extLst>
                <a:ext uri="{FF2B5EF4-FFF2-40B4-BE49-F238E27FC236}">
                  <a16:creationId xmlns:a16="http://schemas.microsoft.com/office/drawing/2014/main" id="{685B3CA2-B88B-B64A-922C-5467E2948E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968"/>
            <a:ext cx="4320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34883" name="Object 7">
                          <a:extLst>
                            <a:ext uri="{FF2B5EF4-FFF2-40B4-BE49-F238E27FC236}">
                              <a16:creationId xmlns:a16="http://schemas.microsoft.com/office/drawing/2014/main" id="{685B3CA2-B88B-B64A-922C-5467E2948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68"/>
                          <a:ext cx="4320" cy="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4" name="Rectangle 8">
              <a:extLst>
                <a:ext uri="{FF2B5EF4-FFF2-40B4-BE49-F238E27FC236}">
                  <a16:creationId xmlns:a16="http://schemas.microsoft.com/office/drawing/2014/main" id="{F3946419-7C7E-C3C9-1F86-B5BA5436B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872"/>
              <a:ext cx="5328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9645" name="Text Box 13">
            <a:extLst>
              <a:ext uri="{FF2B5EF4-FFF2-40B4-BE49-F238E27FC236}">
                <a16:creationId xmlns:a16="http://schemas.microsoft.com/office/drawing/2014/main" id="{C2D7DC54-6E8D-67C4-CC20-345534C3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4" y="5486400"/>
            <a:ext cx="46561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/>
              <a:t>Classical “Mean Field” epidemic theory assumes that state variables are uncorrelated.</a:t>
            </a:r>
            <a:endParaRPr lang="en-GB" altLang="en-US" sz="1800">
              <a:latin typeface="Arial" panose="020B0604020202020204" pitchFamily="34" charset="0"/>
            </a:endParaRPr>
          </a:p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1800">
              <a:latin typeface="Arial" panose="020B0604020202020204" pitchFamily="34" charset="0"/>
            </a:endParaRPr>
          </a:p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69647" name="Group 29">
            <a:extLst>
              <a:ext uri="{FF2B5EF4-FFF2-40B4-BE49-F238E27FC236}">
                <a16:creationId xmlns:a16="http://schemas.microsoft.com/office/drawing/2014/main" id="{195BBB77-6B1B-E146-87E6-6F27190B3BF8}"/>
              </a:ext>
            </a:extLst>
          </p:cNvPr>
          <p:cNvGrpSpPr>
            <a:grpSpLocks/>
          </p:cNvGrpSpPr>
          <p:nvPr/>
        </p:nvGrpSpPr>
        <p:grpSpPr bwMode="auto">
          <a:xfrm>
            <a:off x="7732714" y="5419726"/>
            <a:ext cx="2224087" cy="1330325"/>
            <a:chOff x="649288" y="1271587"/>
            <a:chExt cx="7947047" cy="477619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B071FE-D1C9-43C1-12B8-7284819733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564" y="1835841"/>
              <a:ext cx="436774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FF0812-7C50-D671-039A-8ADBF26113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36096" y="2491283"/>
              <a:ext cx="436777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B21FC2-6E5B-F745-6A1B-EEC6DA7F9C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36096" y="3465901"/>
              <a:ext cx="436777" cy="42746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09A99A-1EF3-2ED0-7388-306102C562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564" y="4406319"/>
              <a:ext cx="436774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8F7F0E-E57E-1B8A-F431-20C5F374D5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288" y="3015638"/>
              <a:ext cx="436774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516C38-F02F-0B15-9279-AEBA3A1F2A8C}"/>
                </a:ext>
              </a:extLst>
            </p:cNvPr>
            <p:cNvCxnSpPr>
              <a:stCxn id="31" idx="3"/>
              <a:endCxn id="35" idx="7"/>
            </p:cNvCxnSpPr>
            <p:nvPr/>
          </p:nvCxnSpPr>
          <p:spPr bwMode="auto">
            <a:xfrm rot="5400000">
              <a:off x="896801" y="2333173"/>
              <a:ext cx="872027" cy="61829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AA400F-35C6-4414-559F-6D7D503B8158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 bwMode="auto">
            <a:xfrm rot="16200000" flipH="1">
              <a:off x="2049532" y="2110718"/>
              <a:ext cx="353370" cy="54455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B83FD64-D1A6-AA94-9D32-119FBAFAEF44}"/>
                </a:ext>
              </a:extLst>
            </p:cNvPr>
            <p:cNvCxnSpPr>
              <a:stCxn id="34" idx="1"/>
              <a:endCxn id="35" idx="5"/>
            </p:cNvCxnSpPr>
            <p:nvPr/>
          </p:nvCxnSpPr>
          <p:spPr bwMode="auto">
            <a:xfrm rot="16200000" flipV="1">
              <a:off x="791359" y="3618416"/>
              <a:ext cx="1082907" cy="61829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B91C08-A1AE-B127-5CAF-5732D587D029}"/>
                </a:ext>
              </a:extLst>
            </p:cNvPr>
            <p:cNvCxnSpPr>
              <a:stCxn id="33" idx="3"/>
              <a:endCxn id="34" idx="7"/>
            </p:cNvCxnSpPr>
            <p:nvPr/>
          </p:nvCxnSpPr>
          <p:spPr bwMode="auto">
            <a:xfrm rot="5400000">
              <a:off x="1907046" y="3877567"/>
              <a:ext cx="638345" cy="54455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27DBD-9A5E-CF31-2FAB-5FB5E3458855}"/>
                </a:ext>
              </a:extLst>
            </p:cNvPr>
            <p:cNvCxnSpPr>
              <a:stCxn id="32" idx="4"/>
              <a:endCxn id="33" idx="0"/>
            </p:cNvCxnSpPr>
            <p:nvPr/>
          </p:nvCxnSpPr>
          <p:spPr bwMode="auto">
            <a:xfrm rot="16200000" flipH="1">
              <a:off x="2380918" y="3195175"/>
              <a:ext cx="541456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7A2239-9744-E078-7A5F-152011C36F71}"/>
                </a:ext>
              </a:extLst>
            </p:cNvPr>
            <p:cNvCxnSpPr>
              <a:stCxn id="31" idx="4"/>
              <a:endCxn id="34" idx="0"/>
            </p:cNvCxnSpPr>
            <p:nvPr/>
          </p:nvCxnSpPr>
          <p:spPr bwMode="auto">
            <a:xfrm rot="5400000">
              <a:off x="729294" y="3334824"/>
              <a:ext cx="2137316" cy="56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41BE52-58D8-C97A-5DE1-16D973009F50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 bwMode="auto">
            <a:xfrm rot="5400000">
              <a:off x="1374522" y="3282347"/>
              <a:ext cx="1544566" cy="7033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C3B1A1-070C-02A8-8B92-0229166FDCFC}"/>
                </a:ext>
              </a:extLst>
            </p:cNvPr>
            <p:cNvCxnSpPr>
              <a:stCxn id="33" idx="2"/>
              <a:endCxn id="35" idx="6"/>
            </p:cNvCxnSpPr>
            <p:nvPr/>
          </p:nvCxnSpPr>
          <p:spPr bwMode="auto">
            <a:xfrm rot="10800000">
              <a:off x="1086062" y="3232220"/>
              <a:ext cx="1350034" cy="44456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E8569FA-A6D2-D0DB-E83A-D69379EDB61D}"/>
                </a:ext>
              </a:extLst>
            </p:cNvPr>
            <p:cNvCxnSpPr>
              <a:stCxn id="32" idx="2"/>
              <a:endCxn id="35" idx="6"/>
            </p:cNvCxnSpPr>
            <p:nvPr/>
          </p:nvCxnSpPr>
          <p:spPr bwMode="auto">
            <a:xfrm rot="10800000" flipV="1">
              <a:off x="1086062" y="2707864"/>
              <a:ext cx="1350034" cy="52435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43D24E3-C7A9-4906-DC7A-D48FE1F0D570}"/>
                </a:ext>
              </a:extLst>
            </p:cNvPr>
            <p:cNvCxnSpPr>
              <a:stCxn id="31" idx="4"/>
              <a:endCxn id="33" idx="1"/>
            </p:cNvCxnSpPr>
            <p:nvPr/>
          </p:nvCxnSpPr>
          <p:spPr bwMode="auto">
            <a:xfrm rot="16200000" flipH="1">
              <a:off x="1517008" y="2547111"/>
              <a:ext cx="1259591" cy="7033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542CBAB-95C4-0BCD-C3EC-3FB66E3F1D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56750" y="1784543"/>
              <a:ext cx="436777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CB79195-9E48-A970-08F6-FFF69F1B03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50888" y="2878850"/>
              <a:ext cx="436777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FA8BC77-EA9C-06D9-9480-C32F5FE90F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73769" y="3887665"/>
              <a:ext cx="436774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215033A-32A8-DC6B-0681-95A79AD848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3735" y="3722378"/>
              <a:ext cx="442448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A5FC10-A6E5-0A97-67B2-9ECC581205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3735" y="2172110"/>
              <a:ext cx="436774" cy="4274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548B797-885C-C227-E8DE-CC74731455BB}"/>
                </a:ext>
              </a:extLst>
            </p:cNvPr>
            <p:cNvCxnSpPr>
              <a:stCxn id="46" idx="2"/>
              <a:endCxn id="50" idx="6"/>
            </p:cNvCxnSpPr>
            <p:nvPr/>
          </p:nvCxnSpPr>
          <p:spPr bwMode="auto">
            <a:xfrm rot="10800000" flipV="1">
              <a:off x="4160509" y="2001125"/>
              <a:ext cx="896241" cy="38756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6B71698-5203-FA32-22BF-69F2A306DA65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 bwMode="auto">
            <a:xfrm rot="16200000" flipH="1">
              <a:off x="5278939" y="2307203"/>
              <a:ext cx="786533" cy="48215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E9CD35-24C6-12BD-7F4A-DCDD3C9FB8F6}"/>
                </a:ext>
              </a:extLst>
            </p:cNvPr>
            <p:cNvCxnSpPr>
              <a:stCxn id="49" idx="0"/>
              <a:endCxn id="50" idx="4"/>
            </p:cNvCxnSpPr>
            <p:nvPr/>
          </p:nvCxnSpPr>
          <p:spPr bwMode="auto">
            <a:xfrm rot="16200000" flipV="1">
              <a:off x="3383554" y="3160978"/>
              <a:ext cx="112280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9C8F094-20E6-F266-8F70-E8E767A959E7}"/>
                </a:ext>
              </a:extLst>
            </p:cNvPr>
            <p:cNvCxnSpPr>
              <a:stCxn id="46" idx="4"/>
              <a:endCxn id="48" idx="0"/>
            </p:cNvCxnSpPr>
            <p:nvPr/>
          </p:nvCxnSpPr>
          <p:spPr bwMode="auto">
            <a:xfrm rot="16200000" flipH="1">
              <a:off x="4448671" y="3047012"/>
              <a:ext cx="1669959" cy="1134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FF045E7-561C-5911-59BE-0B9803D5B0E9}"/>
                </a:ext>
              </a:extLst>
            </p:cNvPr>
            <p:cNvCxnSpPr>
              <a:stCxn id="46" idx="3"/>
              <a:endCxn id="49" idx="7"/>
            </p:cNvCxnSpPr>
            <p:nvPr/>
          </p:nvCxnSpPr>
          <p:spPr bwMode="auto">
            <a:xfrm rot="5400000">
              <a:off x="3793599" y="2459528"/>
              <a:ext cx="1630061" cy="102103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0A5ED6-C09F-D7DF-4A28-DD4FD156B680}"/>
                </a:ext>
              </a:extLst>
            </p:cNvPr>
            <p:cNvCxnSpPr>
              <a:stCxn id="47" idx="2"/>
              <a:endCxn id="49" idx="7"/>
            </p:cNvCxnSpPr>
            <p:nvPr/>
          </p:nvCxnSpPr>
          <p:spPr bwMode="auto">
            <a:xfrm rot="10800000" flipV="1">
              <a:off x="4098114" y="3095431"/>
              <a:ext cx="1752773" cy="689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3409B18-894B-14C4-DAEE-3BA1A74694A0}"/>
                </a:ext>
              </a:extLst>
            </p:cNvPr>
            <p:cNvCxnSpPr>
              <a:stCxn id="48" idx="1"/>
              <a:endCxn id="50" idx="5"/>
            </p:cNvCxnSpPr>
            <p:nvPr/>
          </p:nvCxnSpPr>
          <p:spPr bwMode="auto">
            <a:xfrm rot="16200000" flipV="1">
              <a:off x="3910399" y="2724594"/>
              <a:ext cx="1413479" cy="103805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9BD1CD9-4F38-53A0-3644-8D5E0566D12B}"/>
                </a:ext>
              </a:extLst>
            </p:cNvPr>
            <p:cNvCxnSpPr>
              <a:stCxn id="47" idx="2"/>
              <a:endCxn id="50" idx="5"/>
            </p:cNvCxnSpPr>
            <p:nvPr/>
          </p:nvCxnSpPr>
          <p:spPr bwMode="auto">
            <a:xfrm rot="10800000">
              <a:off x="4098114" y="2536879"/>
              <a:ext cx="1752773" cy="55855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8FB8BC9-2DBE-8245-DB37-ED4274CE58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71922" y="1271587"/>
              <a:ext cx="436777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08640D0-66D5-FC13-D921-9E0D584146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9561" y="1271587"/>
              <a:ext cx="436774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160CB73-941B-7486-72B5-13F71C4126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3887" y="2445687"/>
              <a:ext cx="436777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CA92A70-8608-C26E-1F9D-F6F0417BB1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71922" y="2445687"/>
              <a:ext cx="431103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6A6B8F2-462B-8578-290A-F9DC5A188001}"/>
                </a:ext>
              </a:extLst>
            </p:cNvPr>
            <p:cNvCxnSpPr>
              <a:stCxn id="85" idx="4"/>
              <a:endCxn id="88" idx="0"/>
            </p:cNvCxnSpPr>
            <p:nvPr/>
          </p:nvCxnSpPr>
          <p:spPr bwMode="auto">
            <a:xfrm rot="5400000">
              <a:off x="6717003" y="2075220"/>
              <a:ext cx="740937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B2FE48-7EB8-0B22-1B3D-39C6198ECF3A}"/>
                </a:ext>
              </a:extLst>
            </p:cNvPr>
            <p:cNvCxnSpPr>
              <a:stCxn id="85" idx="6"/>
              <a:endCxn id="86" idx="2"/>
            </p:cNvCxnSpPr>
            <p:nvPr/>
          </p:nvCxnSpPr>
          <p:spPr bwMode="auto">
            <a:xfrm>
              <a:off x="7308699" y="1488168"/>
              <a:ext cx="85086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E017E7B-96C1-0B02-EC2E-77AE6093E6AA}"/>
                </a:ext>
              </a:extLst>
            </p:cNvPr>
            <p:cNvCxnSpPr>
              <a:stCxn id="87" idx="2"/>
              <a:endCxn id="88" idx="6"/>
            </p:cNvCxnSpPr>
            <p:nvPr/>
          </p:nvCxnSpPr>
          <p:spPr bwMode="auto">
            <a:xfrm rot="10800000">
              <a:off x="7303025" y="2662268"/>
              <a:ext cx="85086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1A9A94-243A-D1CD-EAD5-DAE157445BF3}"/>
                </a:ext>
              </a:extLst>
            </p:cNvPr>
            <p:cNvCxnSpPr>
              <a:stCxn id="85" idx="5"/>
              <a:endCxn id="87" idx="1"/>
            </p:cNvCxnSpPr>
            <p:nvPr/>
          </p:nvCxnSpPr>
          <p:spPr bwMode="auto">
            <a:xfrm rot="16200000" flipH="1">
              <a:off x="7300965" y="1587393"/>
              <a:ext cx="866326" cy="97565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695670E-AB4F-F804-2AF4-D68208BA83A4}"/>
                </a:ext>
              </a:extLst>
            </p:cNvPr>
            <p:cNvCxnSpPr>
              <a:stCxn id="86" idx="4"/>
              <a:endCxn id="87" idx="0"/>
            </p:cNvCxnSpPr>
            <p:nvPr/>
          </p:nvCxnSpPr>
          <p:spPr bwMode="auto">
            <a:xfrm rot="5400000">
              <a:off x="8004643" y="2075220"/>
              <a:ext cx="740937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C2D966-ED9E-1C7E-8939-83396C348A2A}"/>
                </a:ext>
              </a:extLst>
            </p:cNvPr>
            <p:cNvCxnSpPr>
              <a:stCxn id="86" idx="3"/>
              <a:endCxn id="88" idx="7"/>
            </p:cNvCxnSpPr>
            <p:nvPr/>
          </p:nvCxnSpPr>
          <p:spPr bwMode="auto">
            <a:xfrm rot="5400000">
              <a:off x="7298132" y="1584556"/>
              <a:ext cx="866326" cy="98132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166C80-5FCD-4827-DEAD-A7FB70A0C353}"/>
                </a:ext>
              </a:extLst>
            </p:cNvPr>
            <p:cNvCxnSpPr>
              <a:stCxn id="49" idx="2"/>
              <a:endCxn id="34" idx="6"/>
            </p:cNvCxnSpPr>
            <p:nvPr/>
          </p:nvCxnSpPr>
          <p:spPr bwMode="auto">
            <a:xfrm rot="10800000" flipV="1">
              <a:off x="2016337" y="3938959"/>
              <a:ext cx="1707398" cy="68394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31D1E2-98BB-552F-F18D-F78B371A2DA7}"/>
                </a:ext>
              </a:extLst>
            </p:cNvPr>
            <p:cNvCxnSpPr>
              <a:stCxn id="49" idx="2"/>
              <a:endCxn id="33" idx="6"/>
            </p:cNvCxnSpPr>
            <p:nvPr/>
          </p:nvCxnSpPr>
          <p:spPr bwMode="auto">
            <a:xfrm rot="10800000">
              <a:off x="2872873" y="3676782"/>
              <a:ext cx="850862" cy="26217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182C3B0-7B21-7D09-4ED5-31A50472C8EC}"/>
                </a:ext>
              </a:extLst>
            </p:cNvPr>
            <p:cNvCxnSpPr>
              <a:stCxn id="31" idx="6"/>
              <a:endCxn id="50" idx="2"/>
            </p:cNvCxnSpPr>
            <p:nvPr/>
          </p:nvCxnSpPr>
          <p:spPr bwMode="auto">
            <a:xfrm>
              <a:off x="2016337" y="2052422"/>
              <a:ext cx="1707398" cy="33626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D72A60-901C-070C-2F27-18350240209A}"/>
                </a:ext>
              </a:extLst>
            </p:cNvPr>
            <p:cNvCxnSpPr>
              <a:stCxn id="32" idx="6"/>
              <a:endCxn id="50" idx="2"/>
            </p:cNvCxnSpPr>
            <p:nvPr/>
          </p:nvCxnSpPr>
          <p:spPr bwMode="auto">
            <a:xfrm flipV="1">
              <a:off x="2872873" y="2388692"/>
              <a:ext cx="850862" cy="31917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C4B05B3-B992-C7F1-7CED-08252CE37C10}"/>
                </a:ext>
              </a:extLst>
            </p:cNvPr>
            <p:cNvCxnSpPr>
              <a:stCxn id="88" idx="1"/>
              <a:endCxn id="46" idx="6"/>
            </p:cNvCxnSpPr>
            <p:nvPr/>
          </p:nvCxnSpPr>
          <p:spPr bwMode="auto">
            <a:xfrm rot="16200000" flipV="1">
              <a:off x="5960296" y="1534356"/>
              <a:ext cx="507258" cy="144079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CACD444-2038-C736-8DD7-F9C218BC5C4D}"/>
                </a:ext>
              </a:extLst>
            </p:cNvPr>
            <p:cNvCxnSpPr>
              <a:stCxn id="85" idx="2"/>
              <a:endCxn id="46" idx="6"/>
            </p:cNvCxnSpPr>
            <p:nvPr/>
          </p:nvCxnSpPr>
          <p:spPr bwMode="auto">
            <a:xfrm rot="10800000" flipV="1">
              <a:off x="5493528" y="1488168"/>
              <a:ext cx="1378394" cy="5129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D850EB0-766D-936F-882D-4D70C463B2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56750" y="4736891"/>
              <a:ext cx="436777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DD2BB9-95D9-7604-1613-9AB37070BCD9}"/>
                </a:ext>
              </a:extLst>
            </p:cNvPr>
            <p:cNvCxnSpPr>
              <a:stCxn id="49" idx="6"/>
              <a:endCxn id="48" idx="2"/>
            </p:cNvCxnSpPr>
            <p:nvPr/>
          </p:nvCxnSpPr>
          <p:spPr bwMode="auto">
            <a:xfrm>
              <a:off x="4166183" y="3938959"/>
              <a:ext cx="907586" cy="1652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5841B8A-0F11-9E0F-9A49-AAC6580682F9}"/>
                </a:ext>
              </a:extLst>
            </p:cNvPr>
            <p:cNvCxnSpPr>
              <a:stCxn id="101" idx="0"/>
              <a:endCxn id="48" idx="4"/>
            </p:cNvCxnSpPr>
            <p:nvPr/>
          </p:nvCxnSpPr>
          <p:spPr bwMode="auto">
            <a:xfrm rot="5400000" flipH="1" flipV="1">
              <a:off x="5075617" y="4523187"/>
              <a:ext cx="416063" cy="1134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97DA3F-0CEE-4891-CFCD-FC2032B597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85182" y="5409434"/>
              <a:ext cx="436774" cy="43316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A976763-DD54-18DF-8248-E2C1C9ADF3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0527" y="3887665"/>
              <a:ext cx="436774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9991EC4-6AB3-2CB8-7884-B3CB8AEE44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87026" y="4736891"/>
              <a:ext cx="436777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96B05C4-0280-E54C-24C5-1D77A2AF11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99198" y="5614616"/>
              <a:ext cx="442448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B526350-03BF-D125-867A-491F0BBA49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20872" y="4736891"/>
              <a:ext cx="436774" cy="433163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53AA16-6EB3-E5E4-1BAA-CD6D28BD3DB9}"/>
                </a:ext>
              </a:extLst>
            </p:cNvPr>
            <p:cNvCxnSpPr>
              <a:stCxn id="105" idx="4"/>
              <a:endCxn id="108" idx="0"/>
            </p:cNvCxnSpPr>
            <p:nvPr/>
          </p:nvCxnSpPr>
          <p:spPr bwMode="auto">
            <a:xfrm rot="16200000" flipH="1">
              <a:off x="6661055" y="4361523"/>
              <a:ext cx="416063" cy="33467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35F324-C5AA-2628-1336-9B60F540722C}"/>
                </a:ext>
              </a:extLst>
            </p:cNvPr>
            <p:cNvCxnSpPr>
              <a:stCxn id="105" idx="4"/>
              <a:endCxn id="106" idx="0"/>
            </p:cNvCxnSpPr>
            <p:nvPr/>
          </p:nvCxnSpPr>
          <p:spPr bwMode="auto">
            <a:xfrm rot="5400000">
              <a:off x="6246967" y="4282112"/>
              <a:ext cx="416063" cy="49349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E27C221-4F03-3F28-1134-728E57CBD262}"/>
                </a:ext>
              </a:extLst>
            </p:cNvPr>
            <p:cNvCxnSpPr>
              <a:stCxn id="106" idx="4"/>
              <a:endCxn id="107" idx="7"/>
            </p:cNvCxnSpPr>
            <p:nvPr/>
          </p:nvCxnSpPr>
          <p:spPr bwMode="auto">
            <a:xfrm rot="5400000">
              <a:off x="5790124" y="5259181"/>
              <a:ext cx="507258" cy="329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097CA23-E48E-95A3-C4A8-89A77F7AAC10}"/>
                </a:ext>
              </a:extLst>
            </p:cNvPr>
            <p:cNvCxnSpPr>
              <a:stCxn id="106" idx="6"/>
              <a:endCxn id="108" idx="2"/>
            </p:cNvCxnSpPr>
            <p:nvPr/>
          </p:nvCxnSpPr>
          <p:spPr bwMode="auto">
            <a:xfrm>
              <a:off x="6423803" y="4953472"/>
              <a:ext cx="397069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439E831-1DC0-A403-9EB5-787352B2AE59}"/>
                </a:ext>
              </a:extLst>
            </p:cNvPr>
            <p:cNvCxnSpPr>
              <a:stCxn id="101" idx="6"/>
              <a:endCxn id="106" idx="2"/>
            </p:cNvCxnSpPr>
            <p:nvPr/>
          </p:nvCxnSpPr>
          <p:spPr bwMode="auto">
            <a:xfrm flipV="1">
              <a:off x="5493528" y="4953472"/>
              <a:ext cx="493498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12EB427-9591-13A1-9E2D-27F31FAB61F4}"/>
                </a:ext>
              </a:extLst>
            </p:cNvPr>
            <p:cNvCxnSpPr>
              <a:stCxn id="107" idx="1"/>
              <a:endCxn id="101" idx="4"/>
            </p:cNvCxnSpPr>
            <p:nvPr/>
          </p:nvCxnSpPr>
          <p:spPr bwMode="auto">
            <a:xfrm rot="16200000" flipV="1">
              <a:off x="5168992" y="5279038"/>
              <a:ext cx="507258" cy="28929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0A6E0A2-F8AF-ADA8-076D-1185EDC90321}"/>
                </a:ext>
              </a:extLst>
            </p:cNvPr>
            <p:cNvCxnSpPr>
              <a:stCxn id="47" idx="5"/>
              <a:endCxn id="105" idx="0"/>
            </p:cNvCxnSpPr>
            <p:nvPr/>
          </p:nvCxnSpPr>
          <p:spPr bwMode="auto">
            <a:xfrm rot="16200000" flipH="1">
              <a:off x="6141485" y="3327401"/>
              <a:ext cx="644047" cy="4764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>
            <a:extLst>
              <a:ext uri="{FF2B5EF4-FFF2-40B4-BE49-F238E27FC236}">
                <a16:creationId xmlns:a16="http://schemas.microsoft.com/office/drawing/2014/main" id="{ED00348F-55DE-B613-F9E7-5FFA56BB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803275"/>
            <a:ext cx="4925707" cy="8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>Stochastic SIR model</a:t>
            </a:r>
          </a:p>
        </p:txBody>
      </p:sp>
      <p:sp>
        <p:nvSpPr>
          <p:cNvPr id="36866" name="AutoShape 4">
            <a:extLst>
              <a:ext uri="{FF2B5EF4-FFF2-40B4-BE49-F238E27FC236}">
                <a16:creationId xmlns:a16="http://schemas.microsoft.com/office/drawing/2014/main" id="{CB8393B5-E80A-7017-3E2F-CBD70EA7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1860551"/>
            <a:ext cx="900112" cy="900113"/>
          </a:xfrm>
          <a:prstGeom prst="roundRect">
            <a:avLst>
              <a:gd name="adj" fmla="val 176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S</a:t>
            </a:r>
            <a:endParaRPr lang="en-GB" altLang="en-US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6867" name="AutoShape 5">
            <a:extLst>
              <a:ext uri="{FF2B5EF4-FFF2-40B4-BE49-F238E27FC236}">
                <a16:creationId xmlns:a16="http://schemas.microsoft.com/office/drawing/2014/main" id="{CCBB58D5-F182-8A4D-4446-C7D67CCB2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1860551"/>
            <a:ext cx="900112" cy="900113"/>
          </a:xfrm>
          <a:prstGeom prst="roundRect">
            <a:avLst>
              <a:gd name="adj" fmla="val 176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I</a:t>
            </a:r>
          </a:p>
        </p:txBody>
      </p:sp>
      <p:graphicFrame>
        <p:nvGraphicFramePr>
          <p:cNvPr id="36868" name="Object 12">
            <a:extLst>
              <a:ext uri="{FF2B5EF4-FFF2-40B4-BE49-F238E27FC236}">
                <a16:creationId xmlns:a16="http://schemas.microsoft.com/office/drawing/2014/main" id="{7D08F667-3435-9EA0-17B0-2306D0427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276600"/>
          <a:ext cx="80279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36868" name="Object 12">
                        <a:extLst>
                          <a:ext uri="{FF2B5EF4-FFF2-40B4-BE49-F238E27FC236}">
                            <a16:creationId xmlns:a16="http://schemas.microsoft.com/office/drawing/2014/main" id="{7D08F667-3435-9EA0-17B0-2306D0427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276600"/>
                        <a:ext cx="80279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13">
            <a:extLst>
              <a:ext uri="{FF2B5EF4-FFF2-40B4-BE49-F238E27FC236}">
                <a16:creationId xmlns:a16="http://schemas.microsoft.com/office/drawing/2014/main" id="{6E3C22D7-3341-4B42-2A39-8C3AF878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3074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ea typeface="MS Gothic" panose="020B0609070205080204" pitchFamily="49" charset="-128"/>
            </a:endParaRPr>
          </a:p>
        </p:txBody>
      </p:sp>
      <p:cxnSp>
        <p:nvCxnSpPr>
          <p:cNvPr id="36870" name="AutoShape 14">
            <a:extLst>
              <a:ext uri="{FF2B5EF4-FFF2-40B4-BE49-F238E27FC236}">
                <a16:creationId xmlns:a16="http://schemas.microsoft.com/office/drawing/2014/main" id="{6BF97955-F7BF-7796-2ABF-410C5548171B}"/>
              </a:ext>
            </a:extLst>
          </p:cNvPr>
          <p:cNvCxnSpPr>
            <a:cxnSpLocks noChangeShapeType="1"/>
            <a:stCxn id="36866" idx="3"/>
            <a:endCxn id="36867" idx="1"/>
          </p:cNvCxnSpPr>
          <p:nvPr/>
        </p:nvCxnSpPr>
        <p:spPr bwMode="auto">
          <a:xfrm>
            <a:off x="2787650" y="2311400"/>
            <a:ext cx="1011238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AutoShape 18">
            <a:extLst>
              <a:ext uri="{FF2B5EF4-FFF2-40B4-BE49-F238E27FC236}">
                <a16:creationId xmlns:a16="http://schemas.microsoft.com/office/drawing/2014/main" id="{45CA6310-66CA-D4AE-0655-A77CB6A16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1860551"/>
            <a:ext cx="900113" cy="900113"/>
          </a:xfrm>
          <a:prstGeom prst="roundRect">
            <a:avLst>
              <a:gd name="adj" fmla="val 176"/>
            </a:avLst>
          </a:prstGeom>
          <a:solidFill>
            <a:srgbClr val="01FF2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R</a:t>
            </a:r>
          </a:p>
        </p:txBody>
      </p:sp>
      <p:cxnSp>
        <p:nvCxnSpPr>
          <p:cNvPr id="36872" name="AutoShape 19">
            <a:extLst>
              <a:ext uri="{FF2B5EF4-FFF2-40B4-BE49-F238E27FC236}">
                <a16:creationId xmlns:a16="http://schemas.microsoft.com/office/drawing/2014/main" id="{3B6FD213-6C4C-7E79-579B-9F6C178EB42F}"/>
              </a:ext>
            </a:extLst>
          </p:cNvPr>
          <p:cNvCxnSpPr>
            <a:cxnSpLocks noChangeShapeType="1"/>
            <a:endCxn id="36871" idx="1"/>
          </p:cNvCxnSpPr>
          <p:nvPr/>
        </p:nvCxnSpPr>
        <p:spPr bwMode="auto">
          <a:xfrm>
            <a:off x="4722814" y="2311400"/>
            <a:ext cx="1011237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Rectangle 21">
            <a:extLst>
              <a:ext uri="{FF2B5EF4-FFF2-40B4-BE49-F238E27FC236}">
                <a16:creationId xmlns:a16="http://schemas.microsoft.com/office/drawing/2014/main" id="{CD304A9C-1F88-06FE-3377-C214625D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1" y="1984375"/>
            <a:ext cx="27781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Three state 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Two Events</a:t>
            </a:r>
            <a:endParaRPr lang="en-US" altLang="en-US" sz="2400"/>
          </a:p>
        </p:txBody>
      </p:sp>
      <p:graphicFrame>
        <p:nvGraphicFramePr>
          <p:cNvPr id="36874" name="Object 23">
            <a:extLst>
              <a:ext uri="{FF2B5EF4-FFF2-40B4-BE49-F238E27FC236}">
                <a16:creationId xmlns:a16="http://schemas.microsoft.com/office/drawing/2014/main" id="{5249BC4C-D922-D349-9FE3-1D4220812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9950" y="996950"/>
          <a:ext cx="3143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36874" name="Object 23">
                        <a:extLst>
                          <a:ext uri="{FF2B5EF4-FFF2-40B4-BE49-F238E27FC236}">
                            <a16:creationId xmlns:a16="http://schemas.microsoft.com/office/drawing/2014/main" id="{5249BC4C-D922-D349-9FE3-1D4220812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996950"/>
                        <a:ext cx="31432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24">
            <a:extLst>
              <a:ext uri="{FF2B5EF4-FFF2-40B4-BE49-F238E27FC236}">
                <a16:creationId xmlns:a16="http://schemas.microsoft.com/office/drawing/2014/main" id="{90B779E1-214D-A1AC-8D58-0B345325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9" y="3276600"/>
            <a:ext cx="180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Transmission</a:t>
            </a:r>
            <a:endParaRPr lang="en-US" altLang="en-US" sz="2400"/>
          </a:p>
        </p:txBody>
      </p:sp>
      <p:grpSp>
        <p:nvGrpSpPr>
          <p:cNvPr id="110618" name="Group 26">
            <a:extLst>
              <a:ext uri="{FF2B5EF4-FFF2-40B4-BE49-F238E27FC236}">
                <a16:creationId xmlns:a16="http://schemas.microsoft.com/office/drawing/2014/main" id="{1A56848E-FFC5-ED63-DAF5-32FEC9FF81BF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5065714"/>
            <a:ext cx="7970838" cy="1792287"/>
            <a:chOff x="212" y="3191"/>
            <a:chExt cx="5021" cy="1129"/>
          </a:xfrm>
        </p:grpSpPr>
        <p:graphicFrame>
          <p:nvGraphicFramePr>
            <p:cNvPr id="36877" name="Object 20">
              <a:extLst>
                <a:ext uri="{FF2B5EF4-FFF2-40B4-BE49-F238E27FC236}">
                  <a16:creationId xmlns:a16="http://schemas.microsoft.com/office/drawing/2014/main" id="{B29A0BBC-B0F1-13E5-77C4-A569D6F980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" y="3191"/>
            <a:ext cx="5021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36877" name="Object 20">
                          <a:extLst>
                            <a:ext uri="{FF2B5EF4-FFF2-40B4-BE49-F238E27FC236}">
                              <a16:creationId xmlns:a16="http://schemas.microsoft.com/office/drawing/2014/main" id="{B29A0BBC-B0F1-13E5-77C4-A569D6F980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3191"/>
                          <a:ext cx="5021" cy="1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Rectangle 25">
              <a:extLst>
                <a:ext uri="{FF2B5EF4-FFF2-40B4-BE49-F238E27FC236}">
                  <a16:creationId xmlns:a16="http://schemas.microsoft.com/office/drawing/2014/main" id="{259E1A00-F1E5-039E-194C-D6AEC36F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3191"/>
              <a:ext cx="8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/>
                <a:t>Recovery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>
            <a:extLst>
              <a:ext uri="{FF2B5EF4-FFF2-40B4-BE49-F238E27FC236}">
                <a16:creationId xmlns:a16="http://schemas.microsoft.com/office/drawing/2014/main" id="{1F41CE90-9849-53B8-D693-DE5807F0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803275"/>
            <a:ext cx="4925707" cy="8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>Stochastic SIR model</a:t>
            </a:r>
          </a:p>
        </p:txBody>
      </p:sp>
      <p:sp>
        <p:nvSpPr>
          <p:cNvPr id="38914" name="AutoShape 4">
            <a:extLst>
              <a:ext uri="{FF2B5EF4-FFF2-40B4-BE49-F238E27FC236}">
                <a16:creationId xmlns:a16="http://schemas.microsoft.com/office/drawing/2014/main" id="{6B5FC39E-8BD8-CB7C-B776-422F680F0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960438"/>
            <a:ext cx="900113" cy="900112"/>
          </a:xfrm>
          <a:prstGeom prst="roundRect">
            <a:avLst>
              <a:gd name="adj" fmla="val 176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S</a:t>
            </a:r>
            <a:endParaRPr lang="en-GB" altLang="en-US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8915" name="AutoShape 5">
            <a:extLst>
              <a:ext uri="{FF2B5EF4-FFF2-40B4-BE49-F238E27FC236}">
                <a16:creationId xmlns:a16="http://schemas.microsoft.com/office/drawing/2014/main" id="{AFE88731-DBC7-AC92-EFC4-3E2A80FB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960438"/>
            <a:ext cx="900113" cy="900112"/>
          </a:xfrm>
          <a:prstGeom prst="roundRect">
            <a:avLst>
              <a:gd name="adj" fmla="val 176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I</a:t>
            </a:r>
          </a:p>
        </p:txBody>
      </p:sp>
      <p:cxnSp>
        <p:nvCxnSpPr>
          <p:cNvPr id="38916" name="AutoShape 8">
            <a:extLst>
              <a:ext uri="{FF2B5EF4-FFF2-40B4-BE49-F238E27FC236}">
                <a16:creationId xmlns:a16="http://schemas.microsoft.com/office/drawing/2014/main" id="{459408C7-FCB1-429A-0022-8860548732D9}"/>
              </a:ext>
            </a:extLst>
          </p:cNvPr>
          <p:cNvCxnSpPr>
            <a:cxnSpLocks noChangeShapeType="1"/>
            <a:stCxn id="38914" idx="3"/>
            <a:endCxn id="38915" idx="1"/>
          </p:cNvCxnSpPr>
          <p:nvPr/>
        </p:nvCxnSpPr>
        <p:spPr bwMode="auto">
          <a:xfrm>
            <a:off x="7935914" y="1411288"/>
            <a:ext cx="446087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7" name="AutoShape 12">
            <a:extLst>
              <a:ext uri="{FF2B5EF4-FFF2-40B4-BE49-F238E27FC236}">
                <a16:creationId xmlns:a16="http://schemas.microsoft.com/office/drawing/2014/main" id="{E520CA58-08C7-C370-91D4-41F513B3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713" y="960438"/>
            <a:ext cx="900112" cy="900112"/>
          </a:xfrm>
          <a:prstGeom prst="roundRect">
            <a:avLst>
              <a:gd name="adj" fmla="val 176"/>
            </a:avLst>
          </a:prstGeom>
          <a:solidFill>
            <a:srgbClr val="01FF2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R</a:t>
            </a:r>
          </a:p>
        </p:txBody>
      </p:sp>
      <p:cxnSp>
        <p:nvCxnSpPr>
          <p:cNvPr id="38918" name="AutoShape 13">
            <a:extLst>
              <a:ext uri="{FF2B5EF4-FFF2-40B4-BE49-F238E27FC236}">
                <a16:creationId xmlns:a16="http://schemas.microsoft.com/office/drawing/2014/main" id="{FD5A5981-F3BA-CD04-6197-70D129CAF1F0}"/>
              </a:ext>
            </a:extLst>
          </p:cNvPr>
          <p:cNvCxnSpPr>
            <a:cxnSpLocks noChangeShapeType="1"/>
            <a:stCxn id="38915" idx="3"/>
            <a:endCxn id="38917" idx="1"/>
          </p:cNvCxnSpPr>
          <p:nvPr/>
        </p:nvCxnSpPr>
        <p:spPr bwMode="auto">
          <a:xfrm>
            <a:off x="9282113" y="1411288"/>
            <a:ext cx="3556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Text Box 18">
            <a:extLst>
              <a:ext uri="{FF2B5EF4-FFF2-40B4-BE49-F238E27FC236}">
                <a16:creationId xmlns:a16="http://schemas.microsoft.com/office/drawing/2014/main" id="{6699BC00-2B99-C047-7105-A9EAC5257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638426"/>
            <a:ext cx="8002587" cy="353943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N &lt;- 1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initial_state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 	&lt;-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data.frame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(S=rep(99,N),I=rep(1,N),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R=rep(0,N)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compartments    &lt;- c("S","I",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"R"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transitions    	&lt;- c("S -&gt; beta*S*I/(S+I+R) -&gt; I",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"I -&gt; I/TI -&gt; R"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        		&lt;- seq(from = 1, to =30, by = 1)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American Typewriter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model  &lt;-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mparse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(transitions = transitions, compartments = compartments,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gdata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= c(beta=1.0,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TI=5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), u0 =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initial_state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American Typewriter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out &lt;- run(model = model, threads 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plot(out)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>
            <a:extLst>
              <a:ext uri="{FF2B5EF4-FFF2-40B4-BE49-F238E27FC236}">
                <a16:creationId xmlns:a16="http://schemas.microsoft.com/office/drawing/2014/main" id="{820609AB-89ED-5DB4-7BA6-5E021614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938213"/>
            <a:ext cx="59055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>
            <a:extLst>
              <a:ext uri="{FF2B5EF4-FFF2-40B4-BE49-F238E27FC236}">
                <a16:creationId xmlns:a16="http://schemas.microsoft.com/office/drawing/2014/main" id="{5E0CF875-F52D-A5B5-3C0D-A512C0E71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4" y="1484314"/>
            <a:ext cx="511333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3">
            <a:extLst>
              <a:ext uri="{FF2B5EF4-FFF2-40B4-BE49-F238E27FC236}">
                <a16:creationId xmlns:a16="http://schemas.microsoft.com/office/drawing/2014/main" id="{FEFA2F35-23DB-EE71-055E-C59CB364C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803275"/>
            <a:ext cx="8351389" cy="8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>Invasion in the stochastic SIR model</a:t>
            </a:r>
          </a:p>
        </p:txBody>
      </p:sp>
      <p:sp>
        <p:nvSpPr>
          <p:cNvPr id="43011" name="Rectangle 18">
            <a:extLst>
              <a:ext uri="{FF2B5EF4-FFF2-40B4-BE49-F238E27FC236}">
                <a16:creationId xmlns:a16="http://schemas.microsoft.com/office/drawing/2014/main" id="{81B42B71-1FEF-A205-08EC-43752F06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9" y="2119314"/>
            <a:ext cx="3367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Variable </a:t>
            </a:r>
            <a:r>
              <a:rPr lang="en-GB" altLang="en-US" sz="2400" b="1"/>
              <a:t>timing</a:t>
            </a:r>
            <a:r>
              <a:rPr lang="en-GB" altLang="en-US" sz="2400"/>
              <a:t> and </a:t>
            </a:r>
            <a:r>
              <a:rPr lang="en-GB" altLang="en-US" sz="2400" b="1"/>
              <a:t>size</a:t>
            </a:r>
            <a:r>
              <a:rPr lang="en-GB" altLang="en-US" sz="2400"/>
              <a:t> of epidemic</a:t>
            </a:r>
            <a:endParaRPr lang="en-US" altLang="en-US" sz="2400"/>
          </a:p>
        </p:txBody>
      </p:sp>
      <p:sp>
        <p:nvSpPr>
          <p:cNvPr id="43012" name="Rectangle 19">
            <a:extLst>
              <a:ext uri="{FF2B5EF4-FFF2-40B4-BE49-F238E27FC236}">
                <a16:creationId xmlns:a16="http://schemas.microsoft.com/office/drawing/2014/main" id="{263A8A6D-9029-5DD2-3EC2-1F6CCEBD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41639"/>
            <a:ext cx="320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Some epidemics fail to take off</a:t>
            </a:r>
            <a:endParaRPr lang="en-US" altLang="en-US" sz="2400"/>
          </a:p>
        </p:txBody>
      </p:sp>
      <p:graphicFrame>
        <p:nvGraphicFramePr>
          <p:cNvPr id="112665" name="Object 25">
            <a:extLst>
              <a:ext uri="{FF2B5EF4-FFF2-40B4-BE49-F238E27FC236}">
                <a16:creationId xmlns:a16="http://schemas.microsoft.com/office/drawing/2014/main" id="{4547BAF8-95AA-F824-A06B-0B21BD07F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4016376"/>
          <a:ext cx="24225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112665" name="Object 25">
                        <a:extLst>
                          <a:ext uri="{FF2B5EF4-FFF2-40B4-BE49-F238E27FC236}">
                            <a16:creationId xmlns:a16="http://schemas.microsoft.com/office/drawing/2014/main" id="{4547BAF8-95AA-F824-A06B-0B21BD07F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4016376"/>
                        <a:ext cx="24225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4F4A88E-BF69-4B98-E3D9-2DEBA23AC64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706563"/>
            <a:ext cx="8688388" cy="5604238"/>
            <a:chOff x="0" y="1707009"/>
            <a:chExt cx="8688288" cy="5604552"/>
          </a:xfrm>
        </p:grpSpPr>
        <p:sp>
          <p:nvSpPr>
            <p:cNvPr id="43015" name="Text Box 18">
              <a:extLst>
                <a:ext uri="{FF2B5EF4-FFF2-40B4-BE49-F238E27FC236}">
                  <a16:creationId xmlns:a16="http://schemas.microsoft.com/office/drawing/2014/main" id="{AABAD504-ED83-1FA7-9623-33A669341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988048"/>
              <a:ext cx="5004048" cy="13235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600">
                  <a:latin typeface="American Typewriter" charset="0"/>
                  <a:cs typeface="Courier New" panose="02070309020205020404" pitchFamily="49" charset="0"/>
                </a:rPr>
                <a:t>Rtraj = (</a:t>
              </a:r>
              <a:r>
                <a:rPr lang="en-US" altLang="en-US" sz="1600">
                  <a:solidFill>
                    <a:srgbClr val="FF0000"/>
                  </a:solidFill>
                  <a:latin typeface="American Typewriter" charset="0"/>
                  <a:cs typeface="Courier New" panose="02070309020205020404" pitchFamily="49" charset="0"/>
                </a:rPr>
                <a:t>trajectory(out,compartments='R')</a:t>
              </a:r>
              <a:r>
                <a:rPr lang="en-US" altLang="en-US" sz="1600">
                  <a:latin typeface="American Typewriter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600">
                  <a:latin typeface="American Typewriter" charset="0"/>
                  <a:cs typeface="Courier New" panose="02070309020205020404" pitchFamily="49" charset="0"/>
                </a:rPr>
                <a:t>final_size = Rtraj$R[Rtraj$time==30]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600">
                  <a:latin typeface="American Typewriter" charset="0"/>
                  <a:cs typeface="Courier New" panose="02070309020205020404" pitchFamily="49" charset="0"/>
                </a:rPr>
                <a:t>hist(final_size,col='black',xlab='Infected',main='')</a:t>
              </a:r>
            </a:p>
          </p:txBody>
        </p:sp>
        <p:pic>
          <p:nvPicPr>
            <p:cNvPr id="43016" name="Picture 5">
              <a:extLst>
                <a:ext uri="{FF2B5EF4-FFF2-40B4-BE49-F238E27FC236}">
                  <a16:creationId xmlns:a16="http://schemas.microsoft.com/office/drawing/2014/main" id="{49CC8A1A-8202-A5DE-D9A7-402AC7314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707009"/>
              <a:ext cx="1884040" cy="188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>
            <a:extLst>
              <a:ext uri="{FF2B5EF4-FFF2-40B4-BE49-F238E27FC236}">
                <a16:creationId xmlns:a16="http://schemas.microsoft.com/office/drawing/2014/main" id="{C802D891-0F74-ED15-0982-3C6265CE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803275"/>
            <a:ext cx="4714111" cy="8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>Modelling Recovery</a:t>
            </a:r>
          </a:p>
        </p:txBody>
      </p:sp>
      <p:graphicFrame>
        <p:nvGraphicFramePr>
          <p:cNvPr id="45058" name="Object 10">
            <a:extLst>
              <a:ext uri="{FF2B5EF4-FFF2-40B4-BE49-F238E27FC236}">
                <a16:creationId xmlns:a16="http://schemas.microsoft.com/office/drawing/2014/main" id="{4522C7A5-9D73-E0EB-BDC7-04269C312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1673225"/>
          <a:ext cx="8026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45058" name="Object 10">
                        <a:extLst>
                          <a:ext uri="{FF2B5EF4-FFF2-40B4-BE49-F238E27FC236}">
                            <a16:creationId xmlns:a16="http://schemas.microsoft.com/office/drawing/2014/main" id="{4522C7A5-9D73-E0EB-BDC7-04269C312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1673225"/>
                        <a:ext cx="8026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11">
            <a:extLst>
              <a:ext uri="{FF2B5EF4-FFF2-40B4-BE49-F238E27FC236}">
                <a16:creationId xmlns:a16="http://schemas.microsoft.com/office/drawing/2014/main" id="{EEF8299F-7C0A-09D6-C490-C32965B5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3810000"/>
            <a:ext cx="84391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ym typeface="Symbol" panose="05050102010706020507" pitchFamily="18" charset="2"/>
              </a:rPr>
              <a:t>For individuals the probability of recovery is constant per unit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ym typeface="Symbol" panose="05050102010706020507" pitchFamily="18" charset="2"/>
              </a:rPr>
              <a:t>The time to recovery for an individual is therefore exponentially distributed: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grpSp>
        <p:nvGrpSpPr>
          <p:cNvPr id="114700" name="Group 12">
            <a:extLst>
              <a:ext uri="{FF2B5EF4-FFF2-40B4-BE49-F238E27FC236}">
                <a16:creationId xmlns:a16="http://schemas.microsoft.com/office/drawing/2014/main" id="{0E6D0FAD-95F8-B7CC-1570-7221858A5CD2}"/>
              </a:ext>
            </a:extLst>
          </p:cNvPr>
          <p:cNvGrpSpPr>
            <a:grpSpLocks/>
          </p:cNvGrpSpPr>
          <p:nvPr/>
        </p:nvGrpSpPr>
        <p:grpSpPr bwMode="auto">
          <a:xfrm>
            <a:off x="6102351" y="5362575"/>
            <a:ext cx="3649663" cy="1092200"/>
            <a:chOff x="3285" y="3344"/>
            <a:chExt cx="2299" cy="688"/>
          </a:xfrm>
        </p:grpSpPr>
        <p:graphicFrame>
          <p:nvGraphicFramePr>
            <p:cNvPr id="45061" name="Object 13">
              <a:extLst>
                <a:ext uri="{FF2B5EF4-FFF2-40B4-BE49-F238E27FC236}">
                  <a16:creationId xmlns:a16="http://schemas.microsoft.com/office/drawing/2014/main" id="{EEA303E5-27D8-3E26-D9A9-0F9A4AF41D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5" y="3344"/>
            <a:ext cx="2299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45061" name="Object 13">
                          <a:extLst>
                            <a:ext uri="{FF2B5EF4-FFF2-40B4-BE49-F238E27FC236}">
                              <a16:creationId xmlns:a16="http://schemas.microsoft.com/office/drawing/2014/main" id="{EEA303E5-27D8-3E26-D9A9-0F9A4AF41D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3344"/>
                          <a:ext cx="2299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2" name="Rectangle 14">
              <a:extLst>
                <a:ext uri="{FF2B5EF4-FFF2-40B4-BE49-F238E27FC236}">
                  <a16:creationId xmlns:a16="http://schemas.microsoft.com/office/drawing/2014/main" id="{6A0EF91D-A407-ABC1-BB67-614CFE0A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3344"/>
              <a:ext cx="2299" cy="6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954DC5B-5A8A-F771-0F71-22001BB7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803275"/>
            <a:ext cx="6036781" cy="8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>Measles incubation times</a:t>
            </a:r>
          </a:p>
        </p:txBody>
      </p:sp>
      <p:pic>
        <p:nvPicPr>
          <p:cNvPr id="47106" name="Picture 6" descr="MeaslesIncubation">
            <a:extLst>
              <a:ext uri="{FF2B5EF4-FFF2-40B4-BE49-F238E27FC236}">
                <a16:creationId xmlns:a16="http://schemas.microsoft.com/office/drawing/2014/main" id="{3CEC7A75-2B29-129B-9D78-7AFAC4D33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673225"/>
            <a:ext cx="62484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7">
            <a:extLst>
              <a:ext uri="{FF2B5EF4-FFF2-40B4-BE49-F238E27FC236}">
                <a16:creationId xmlns:a16="http://schemas.microsoft.com/office/drawing/2014/main" id="{7858429F-4C04-1632-4DC5-25D65C7E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122989"/>
            <a:ext cx="5448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ym typeface="Symbol" panose="05050102010706020507" pitchFamily="18" charset="2"/>
              </a:rPr>
              <a:t>Keeling and Grenfell Proc Roy Soc B (2002)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doi: 10.1098/rspb.2001.1898</a:t>
            </a:r>
          </a:p>
        </p:txBody>
      </p:sp>
      <p:sp>
        <p:nvSpPr>
          <p:cNvPr id="47108" name="Text Box 8">
            <a:extLst>
              <a:ext uri="{FF2B5EF4-FFF2-40B4-BE49-F238E27FC236}">
                <a16:creationId xmlns:a16="http://schemas.microsoft.com/office/drawing/2014/main" id="{6B59B3AB-A00E-DD71-0777-BBAC6ACE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2425701"/>
            <a:ext cx="14462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Empirical</a:t>
            </a:r>
          </a:p>
        </p:txBody>
      </p:sp>
      <p:sp>
        <p:nvSpPr>
          <p:cNvPr id="47109" name="Text Box 9">
            <a:extLst>
              <a:ext uri="{FF2B5EF4-FFF2-40B4-BE49-F238E27FC236}">
                <a16:creationId xmlns:a16="http://schemas.microsoft.com/office/drawing/2014/main" id="{E6636926-B02D-2110-D23B-813C69C7C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2425701"/>
            <a:ext cx="17859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47110" name="Text Box 10">
            <a:extLst>
              <a:ext uri="{FF2B5EF4-FFF2-40B4-BE49-F238E27FC236}">
                <a16:creationId xmlns:a16="http://schemas.microsoft.com/office/drawing/2014/main" id="{380F2C93-623C-F3C5-E410-87FDA7F86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610101"/>
            <a:ext cx="12779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Gamma</a:t>
            </a:r>
          </a:p>
        </p:txBody>
      </p:sp>
      <p:sp>
        <p:nvSpPr>
          <p:cNvPr id="47111" name="Text Box 11">
            <a:extLst>
              <a:ext uri="{FF2B5EF4-FFF2-40B4-BE49-F238E27FC236}">
                <a16:creationId xmlns:a16="http://schemas.microsoft.com/office/drawing/2014/main" id="{7A23184F-9D3E-6BA6-6E4A-A311E2FC3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763" y="4611689"/>
            <a:ext cx="939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Fixed</a:t>
            </a:r>
          </a:p>
        </p:txBody>
      </p:sp>
      <p:sp>
        <p:nvSpPr>
          <p:cNvPr id="47112" name="Rectangle 12">
            <a:extLst>
              <a:ext uri="{FF2B5EF4-FFF2-40B4-BE49-F238E27FC236}">
                <a16:creationId xmlns:a16="http://schemas.microsoft.com/office/drawing/2014/main" id="{36324338-742F-EAD6-DB7E-B332A43C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066800"/>
            <a:ext cx="1498600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5C5C5"/>
                </a:solidFill>
                <a:latin typeface="Arial" panose="020B0604020202020204" pitchFamily="34" charset="0"/>
              </a:rPr>
              <a:t>Latent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878787"/>
                </a:solidFill>
                <a:latin typeface="Arial" panose="020B0604020202020204" pitchFamily="34" charset="0"/>
              </a:rPr>
              <a:t>Infectious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113" name="Rectangle 13">
            <a:extLst>
              <a:ext uri="{FF2B5EF4-FFF2-40B4-BE49-F238E27FC236}">
                <a16:creationId xmlns:a16="http://schemas.microsoft.com/office/drawing/2014/main" id="{45CD3682-2DBA-E96C-954E-7D94469F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6115051"/>
            <a:ext cx="3151188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/>
              <a:t>Empirical Distributions can be less or more dispersed…</a:t>
            </a:r>
            <a:endParaRPr lang="en-GB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6C35410D-8949-64F3-F479-38A53564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66800"/>
            <a:ext cx="6324600" cy="4876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67968" rIns="90000" bIns="46800" anchor="ctr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gothic"/>
              <a:cs typeface="msgothic"/>
            </a:endParaRPr>
          </a:p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msgothic"/>
              <a:cs typeface="msgothic"/>
            </a:endParaRPr>
          </a:p>
        </p:txBody>
      </p:sp>
      <p:sp>
        <p:nvSpPr>
          <p:cNvPr id="49154" name="Text Box 4">
            <a:extLst>
              <a:ext uri="{FF2B5EF4-FFF2-40B4-BE49-F238E27FC236}">
                <a16:creationId xmlns:a16="http://schemas.microsoft.com/office/drawing/2014/main" id="{0E8724D6-E496-CC01-8A39-1960B2FE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436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60876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gothic"/>
                <a:cs typeface="msgothic"/>
              </a:rPr>
              <a:t>Gamma Distributions are a convenient description for 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ea typeface="msgothic"/>
                <a:cs typeface="msgothic"/>
              </a:rPr>
              <a:t>less dispersed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gothic"/>
                <a:cs typeface="msgothic"/>
              </a:rPr>
              <a:t> infectious period distributions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ea typeface="msgothic"/>
              <a:cs typeface="msgothic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ea typeface="msgothic"/>
              <a:cs typeface="msgothic"/>
            </a:endParaRPr>
          </a:p>
        </p:txBody>
      </p:sp>
      <p:sp>
        <p:nvSpPr>
          <p:cNvPr id="49155" name="Rectangle 32">
            <a:extLst>
              <a:ext uri="{FF2B5EF4-FFF2-40B4-BE49-F238E27FC236}">
                <a16:creationId xmlns:a16="http://schemas.microsoft.com/office/drawing/2014/main" id="{70096946-60A0-C743-42AD-FB64745E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Shape parameter k controls dispersion of distribution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5">
            <a:extLst>
              <a:ext uri="{FF2B5EF4-FFF2-40B4-BE49-F238E27FC236}">
                <a16:creationId xmlns:a16="http://schemas.microsoft.com/office/drawing/2014/main" id="{7686512D-5AB8-7F86-18C2-00FE3739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4651376"/>
            <a:ext cx="34036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51202" name="Group 42">
            <a:extLst>
              <a:ext uri="{FF2B5EF4-FFF2-40B4-BE49-F238E27FC236}">
                <a16:creationId xmlns:a16="http://schemas.microsoft.com/office/drawing/2014/main" id="{F87CDEF4-B2DD-FB8E-3768-CF17F6B490AE}"/>
              </a:ext>
            </a:extLst>
          </p:cNvPr>
          <p:cNvGrpSpPr>
            <a:grpSpLocks/>
          </p:cNvGrpSpPr>
          <p:nvPr/>
        </p:nvGrpSpPr>
        <p:grpSpPr bwMode="auto">
          <a:xfrm>
            <a:off x="2009776" y="2770189"/>
            <a:ext cx="7980363" cy="1036637"/>
            <a:chOff x="306" y="1745"/>
            <a:chExt cx="5027" cy="653"/>
          </a:xfrm>
        </p:grpSpPr>
        <p:sp>
          <p:nvSpPr>
            <p:cNvPr id="51212" name="Text Box 16">
              <a:extLst>
                <a:ext uri="{FF2B5EF4-FFF2-40B4-BE49-F238E27FC236}">
                  <a16:creationId xmlns:a16="http://schemas.microsoft.com/office/drawing/2014/main" id="{01939A9B-1072-1536-9FAF-D12D2EEE4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745"/>
              <a:ext cx="6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4484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87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Arial" panose="020B0604020202020204" pitchFamily="34" charset="0"/>
                  <a:ea typeface="msgothic"/>
                  <a:cs typeface="msgothic"/>
                </a:rPr>
                <a:t>n/(TI) I</a:t>
              </a:r>
              <a:r>
                <a:rPr lang="en-GB" altLang="en-US" sz="1800" baseline="-33000">
                  <a:solidFill>
                    <a:srgbClr val="000000"/>
                  </a:solidFill>
                  <a:latin typeface="Arial" panose="020B0604020202020204" pitchFamily="34" charset="0"/>
                  <a:ea typeface="msgothic"/>
                  <a:cs typeface="msgothic"/>
                </a:rPr>
                <a:t>n</a:t>
              </a:r>
            </a:p>
          </p:txBody>
        </p:sp>
        <p:grpSp>
          <p:nvGrpSpPr>
            <p:cNvPr id="51213" name="Group 17">
              <a:extLst>
                <a:ext uri="{FF2B5EF4-FFF2-40B4-BE49-F238E27FC236}">
                  <a16:creationId xmlns:a16="http://schemas.microsoft.com/office/drawing/2014/main" id="{E8998E88-043C-FB80-440F-919A663AB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" y="1779"/>
              <a:ext cx="1211" cy="606"/>
              <a:chOff x="551" y="3203"/>
              <a:chExt cx="1149" cy="551"/>
            </a:xfrm>
          </p:grpSpPr>
          <p:grpSp>
            <p:nvGrpSpPr>
              <p:cNvPr id="51227" name="Group 18">
                <a:extLst>
                  <a:ext uri="{FF2B5EF4-FFF2-40B4-BE49-F238E27FC236}">
                    <a16:creationId xmlns:a16="http://schemas.microsoft.com/office/drawing/2014/main" id="{EF5336D6-F827-4F4D-9070-AFD47CE64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" y="3203"/>
                <a:ext cx="582" cy="551"/>
                <a:chOff x="551" y="3203"/>
                <a:chExt cx="582" cy="551"/>
              </a:xfrm>
            </p:grpSpPr>
            <p:sp>
              <p:nvSpPr>
                <p:cNvPr id="51229" name="AutoShape 19">
                  <a:extLst>
                    <a:ext uri="{FF2B5EF4-FFF2-40B4-BE49-F238E27FC236}">
                      <a16:creationId xmlns:a16="http://schemas.microsoft.com/office/drawing/2014/main" id="{F34FCBEC-2BCB-473F-04A9-AB2E23EAA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" y="3203"/>
                  <a:ext cx="583" cy="552"/>
                </a:xfrm>
                <a:prstGeom prst="roundRect">
                  <a:avLst>
                    <a:gd name="adj" fmla="val 181"/>
                  </a:avLst>
                </a:prstGeom>
                <a:solidFill>
                  <a:srgbClr val="FFFFCC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52735" dir="2700000" algn="ctr" rotWithShape="0">
                    <a:srgbClr val="4C1900"/>
                  </a:outerShdw>
                </a:effectLst>
              </p:spPr>
              <p:txBody>
                <a:bodyPr lIns="90000" tIns="45000" rIns="90000" bIns="45000" anchor="ctr" anchorCtr="1"/>
                <a:lstStyle>
                  <a:lvl1pPr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>
                    <a:lnSpc>
                      <a:spcPct val="139000"/>
                    </a:lnSpc>
                    <a:spcBef>
                      <a:spcPct val="0"/>
                    </a:spcBef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en-US" sz="4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I</a:t>
                  </a:r>
                  <a:r>
                    <a:rPr lang="en-GB" altLang="en-US" sz="4000" baseline="-33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1</a:t>
                  </a:r>
                </a:p>
              </p:txBody>
            </p:sp>
          </p:grpSp>
          <p:sp>
            <p:nvSpPr>
              <p:cNvPr id="51228" name="Line 20">
                <a:extLst>
                  <a:ext uri="{FF2B5EF4-FFF2-40B4-BE49-F238E27FC236}">
                    <a16:creationId xmlns:a16="http://schemas.microsoft.com/office/drawing/2014/main" id="{6E36D5C4-6C99-7B4C-04DB-E4A94FA8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4" y="3529"/>
                <a:ext cx="567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1214" name="Group 21">
              <a:extLst>
                <a:ext uri="{FF2B5EF4-FFF2-40B4-BE49-F238E27FC236}">
                  <a16:creationId xmlns:a16="http://schemas.microsoft.com/office/drawing/2014/main" id="{D2015820-ABE4-2F60-C394-0C34C941F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4" y="1779"/>
              <a:ext cx="1211" cy="606"/>
              <a:chOff x="1701" y="3203"/>
              <a:chExt cx="1150" cy="551"/>
            </a:xfrm>
          </p:grpSpPr>
          <p:grpSp>
            <p:nvGrpSpPr>
              <p:cNvPr id="51224" name="Group 22">
                <a:extLst>
                  <a:ext uri="{FF2B5EF4-FFF2-40B4-BE49-F238E27FC236}">
                    <a16:creationId xmlns:a16="http://schemas.microsoft.com/office/drawing/2014/main" id="{42E50CD3-776C-B48E-E442-DC6145BF2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1" y="3203"/>
                <a:ext cx="582" cy="551"/>
                <a:chOff x="1701" y="3203"/>
                <a:chExt cx="582" cy="551"/>
              </a:xfrm>
            </p:grpSpPr>
            <p:sp>
              <p:nvSpPr>
                <p:cNvPr id="51226" name="AutoShape 23">
                  <a:extLst>
                    <a:ext uri="{FF2B5EF4-FFF2-40B4-BE49-F238E27FC236}">
                      <a16:creationId xmlns:a16="http://schemas.microsoft.com/office/drawing/2014/main" id="{5F54DB02-6C0D-C935-67A4-7A47F6F7F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1" y="3203"/>
                  <a:ext cx="583" cy="552"/>
                </a:xfrm>
                <a:prstGeom prst="roundRect">
                  <a:avLst>
                    <a:gd name="adj" fmla="val 181"/>
                  </a:avLst>
                </a:prstGeom>
                <a:solidFill>
                  <a:srgbClr val="FFFFCC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52735" dir="2700000" algn="ctr" rotWithShape="0">
                    <a:srgbClr val="4C1900"/>
                  </a:outerShdw>
                </a:effectLst>
              </p:spPr>
              <p:txBody>
                <a:bodyPr lIns="90000" tIns="45000" rIns="90000" bIns="45000" anchor="ctr" anchorCtr="1"/>
                <a:lstStyle>
                  <a:lvl1pPr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>
                    <a:lnSpc>
                      <a:spcPct val="139000"/>
                    </a:lnSpc>
                    <a:spcBef>
                      <a:spcPct val="0"/>
                    </a:spcBef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en-US" sz="4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I</a:t>
                  </a:r>
                  <a:r>
                    <a:rPr lang="en-GB" altLang="en-US" sz="4000" baseline="-33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2</a:t>
                  </a:r>
                </a:p>
              </p:txBody>
            </p:sp>
          </p:grpSp>
          <p:sp>
            <p:nvSpPr>
              <p:cNvPr id="51225" name="Line 24">
                <a:extLst>
                  <a:ext uri="{FF2B5EF4-FFF2-40B4-BE49-F238E27FC236}">
                    <a16:creationId xmlns:a16="http://schemas.microsoft.com/office/drawing/2014/main" id="{F4428A1F-EDBA-EC8E-FE45-4DCE1215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5" y="3529"/>
                <a:ext cx="567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1215" name="Group 25">
              <a:extLst>
                <a:ext uri="{FF2B5EF4-FFF2-40B4-BE49-F238E27FC236}">
                  <a16:creationId xmlns:a16="http://schemas.microsoft.com/office/drawing/2014/main" id="{E02193C3-EC78-2379-8C2B-0F73F2FED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1792"/>
              <a:ext cx="1211" cy="606"/>
              <a:chOff x="2835" y="3218"/>
              <a:chExt cx="1150" cy="551"/>
            </a:xfrm>
          </p:grpSpPr>
          <p:grpSp>
            <p:nvGrpSpPr>
              <p:cNvPr id="51221" name="Group 26">
                <a:extLst>
                  <a:ext uri="{FF2B5EF4-FFF2-40B4-BE49-F238E27FC236}">
                    <a16:creationId xmlns:a16="http://schemas.microsoft.com/office/drawing/2014/main" id="{30EAB7B6-A240-239F-C187-70BA50D338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5" y="3218"/>
                <a:ext cx="582" cy="551"/>
                <a:chOff x="2835" y="3218"/>
                <a:chExt cx="582" cy="551"/>
              </a:xfrm>
            </p:grpSpPr>
            <p:sp>
              <p:nvSpPr>
                <p:cNvPr id="51223" name="AutoShape 27">
                  <a:extLst>
                    <a:ext uri="{FF2B5EF4-FFF2-40B4-BE49-F238E27FC236}">
                      <a16:creationId xmlns:a16="http://schemas.microsoft.com/office/drawing/2014/main" id="{86A51937-F5C1-CB8C-8E3F-52B36DB98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3218"/>
                  <a:ext cx="583" cy="552"/>
                </a:xfrm>
                <a:prstGeom prst="roundRect">
                  <a:avLst>
                    <a:gd name="adj" fmla="val 181"/>
                  </a:avLst>
                </a:prstGeom>
                <a:solidFill>
                  <a:srgbClr val="FFFFCC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52735" dir="2700000" algn="ctr" rotWithShape="0">
                    <a:srgbClr val="4C1900"/>
                  </a:outerShdw>
                </a:effectLst>
              </p:spPr>
              <p:txBody>
                <a:bodyPr lIns="90000" tIns="45000" rIns="90000" bIns="45000" anchor="ctr" anchorCtr="1"/>
                <a:lstStyle>
                  <a:lvl1pPr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>
                    <a:lnSpc>
                      <a:spcPct val="139000"/>
                    </a:lnSpc>
                    <a:spcBef>
                      <a:spcPct val="0"/>
                    </a:spcBef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en-US" sz="4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I</a:t>
                  </a:r>
                  <a:r>
                    <a:rPr lang="en-GB" altLang="en-US" sz="4000" baseline="-33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3</a:t>
                  </a:r>
                </a:p>
              </p:txBody>
            </p:sp>
          </p:grpSp>
          <p:sp>
            <p:nvSpPr>
              <p:cNvPr id="51222" name="Line 28">
                <a:extLst>
                  <a:ext uri="{FF2B5EF4-FFF2-40B4-BE49-F238E27FC236}">
                    <a16:creationId xmlns:a16="http://schemas.microsoft.com/office/drawing/2014/main" id="{FC1A3DEB-3AAC-BC70-8150-6B25C9261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" y="3543"/>
                <a:ext cx="567" cy="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1216" name="Group 29">
              <a:extLst>
                <a:ext uri="{FF2B5EF4-FFF2-40B4-BE49-F238E27FC236}">
                  <a16:creationId xmlns:a16="http://schemas.microsoft.com/office/drawing/2014/main" id="{E303AD9A-7F84-9ECC-DC18-5416387067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792"/>
              <a:ext cx="1211" cy="606"/>
              <a:chOff x="4520" y="3218"/>
              <a:chExt cx="1149" cy="551"/>
            </a:xfrm>
          </p:grpSpPr>
          <p:grpSp>
            <p:nvGrpSpPr>
              <p:cNvPr id="51218" name="Group 30">
                <a:extLst>
                  <a:ext uri="{FF2B5EF4-FFF2-40B4-BE49-F238E27FC236}">
                    <a16:creationId xmlns:a16="http://schemas.microsoft.com/office/drawing/2014/main" id="{0C732659-D979-6E38-8358-9EA1028D9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0" y="3218"/>
                <a:ext cx="582" cy="551"/>
                <a:chOff x="4520" y="3218"/>
                <a:chExt cx="582" cy="551"/>
              </a:xfrm>
            </p:grpSpPr>
            <p:sp>
              <p:nvSpPr>
                <p:cNvPr id="51220" name="AutoShape 31">
                  <a:extLst>
                    <a:ext uri="{FF2B5EF4-FFF2-40B4-BE49-F238E27FC236}">
                      <a16:creationId xmlns:a16="http://schemas.microsoft.com/office/drawing/2014/main" id="{6C978CD7-1B7A-2B52-D088-3D052C1F5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0" y="3218"/>
                  <a:ext cx="583" cy="552"/>
                </a:xfrm>
                <a:prstGeom prst="roundRect">
                  <a:avLst>
                    <a:gd name="adj" fmla="val 181"/>
                  </a:avLst>
                </a:prstGeom>
                <a:solidFill>
                  <a:srgbClr val="FFFFCC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52735" dir="2700000" algn="ctr" rotWithShape="0">
                    <a:srgbClr val="4C1900"/>
                  </a:outerShdw>
                </a:effectLst>
              </p:spPr>
              <p:txBody>
                <a:bodyPr lIns="90000" tIns="45000" rIns="90000" bIns="45000" anchor="ctr" anchorCtr="1"/>
                <a:lstStyle>
                  <a:lvl1pPr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tabLst>
                      <a:tab pos="723900" algn="l"/>
                    </a:tabLs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defTabSz="449263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tabLst>
                      <a:tab pos="723900" algn="l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>
                    <a:lnSpc>
                      <a:spcPct val="139000"/>
                    </a:lnSpc>
                    <a:spcBef>
                      <a:spcPct val="0"/>
                    </a:spcBef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en-US" sz="4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I</a:t>
                  </a:r>
                  <a:r>
                    <a:rPr lang="en-GB" altLang="en-US" sz="4000" baseline="-33000">
                      <a:solidFill>
                        <a:srgbClr val="000000"/>
                      </a:solidFill>
                      <a:latin typeface="Arial Black" panose="020B0A04020102020204" pitchFamily="34" charset="0"/>
                      <a:ea typeface="msgothic"/>
                      <a:cs typeface="msgothic"/>
                    </a:rPr>
                    <a:t>n</a:t>
                  </a:r>
                </a:p>
              </p:txBody>
            </p:sp>
          </p:grpSp>
          <p:sp>
            <p:nvSpPr>
              <p:cNvPr id="51219" name="Line 32">
                <a:extLst>
                  <a:ext uri="{FF2B5EF4-FFF2-40B4-BE49-F238E27FC236}">
                    <a16:creationId xmlns:a16="http://schemas.microsoft.com/office/drawing/2014/main" id="{471F37BB-4E36-6950-8C4C-462DB3272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3543"/>
                <a:ext cx="567" cy="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1217" name="Text Box 33">
              <a:extLst>
                <a:ext uri="{FF2B5EF4-FFF2-40B4-BE49-F238E27FC236}">
                  <a16:creationId xmlns:a16="http://schemas.microsoft.com/office/drawing/2014/main" id="{44191171-5107-DFC2-BEAD-F37C53D83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1779"/>
              <a:ext cx="810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39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4000">
                  <a:solidFill>
                    <a:srgbClr val="000000"/>
                  </a:solidFill>
                  <a:latin typeface="Arial Black" panose="020B0A04020102020204" pitchFamily="34" charset="0"/>
                  <a:ea typeface="msgothic"/>
                  <a:cs typeface="msgothic"/>
                </a:rPr>
                <a:t>...</a:t>
              </a:r>
            </a:p>
          </p:txBody>
        </p:sp>
      </p:grpSp>
      <p:sp>
        <p:nvSpPr>
          <p:cNvPr id="51203" name="Text Box 34">
            <a:extLst>
              <a:ext uri="{FF2B5EF4-FFF2-40B4-BE49-F238E27FC236}">
                <a16:creationId xmlns:a16="http://schemas.microsoft.com/office/drawing/2014/main" id="{676B035E-9EC7-E3FE-7230-034277BD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386013"/>
            <a:ext cx="9059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51204" name="Group 35">
            <a:extLst>
              <a:ext uri="{FF2B5EF4-FFF2-40B4-BE49-F238E27FC236}">
                <a16:creationId xmlns:a16="http://schemas.microsoft.com/office/drawing/2014/main" id="{12B504C8-0722-B656-D532-12AFDC5DACA7}"/>
              </a:ext>
            </a:extLst>
          </p:cNvPr>
          <p:cNvGrpSpPr>
            <a:grpSpLocks/>
          </p:cNvGrpSpPr>
          <p:nvPr/>
        </p:nvGrpSpPr>
        <p:grpSpPr bwMode="auto">
          <a:xfrm>
            <a:off x="1879601" y="2630488"/>
            <a:ext cx="8531225" cy="1878012"/>
            <a:chOff x="438" y="2976"/>
            <a:chExt cx="5684" cy="1359"/>
          </a:xfrm>
        </p:grpSpPr>
        <p:sp>
          <p:nvSpPr>
            <p:cNvPr id="51209" name="AutoShape 36">
              <a:extLst>
                <a:ext uri="{FF2B5EF4-FFF2-40B4-BE49-F238E27FC236}">
                  <a16:creationId xmlns:a16="http://schemas.microsoft.com/office/drawing/2014/main" id="{C86B0B32-D662-7467-FD27-8B6C063A1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2976"/>
              <a:ext cx="5443" cy="1134"/>
            </a:xfrm>
            <a:prstGeom prst="roundRect">
              <a:avLst>
                <a:gd name="adj" fmla="val 88"/>
              </a:avLst>
            </a:prstGeom>
            <a:solidFill>
              <a:srgbClr val="99CCFF">
                <a:alpha val="50195"/>
              </a:srgbClr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51210" name="Group 37">
              <a:extLst>
                <a:ext uri="{FF2B5EF4-FFF2-40B4-BE49-F238E27FC236}">
                  <a16:creationId xmlns:a16="http://schemas.microsoft.com/office/drawing/2014/main" id="{D1A5D8C4-E20D-8379-2D7D-6A024AEE9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0" y="3784"/>
              <a:ext cx="582" cy="551"/>
              <a:chOff x="5540" y="3784"/>
              <a:chExt cx="582" cy="551"/>
            </a:xfrm>
          </p:grpSpPr>
          <p:sp>
            <p:nvSpPr>
              <p:cNvPr id="51211" name="AutoShape 38">
                <a:extLst>
                  <a:ext uri="{FF2B5EF4-FFF2-40B4-BE49-F238E27FC236}">
                    <a16:creationId xmlns:a16="http://schemas.microsoft.com/office/drawing/2014/main" id="{CA1EB601-6BD5-32EE-580A-D8906440B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0" y="3784"/>
                <a:ext cx="583" cy="555"/>
              </a:xfrm>
              <a:prstGeom prst="roundRect">
                <a:avLst>
                  <a:gd name="adj" fmla="val 181"/>
                </a:avLst>
              </a:pr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52735" dir="2700000" algn="ctr" rotWithShape="0">
                  <a:srgbClr val="4C1900"/>
                </a:outerShdw>
              </a:effectLst>
            </p:spPr>
            <p:txBody>
              <a:bodyPr lIns="90000" tIns="45000" rIns="90000" bIns="45000" anchor="ctr" anchorCtr="1"/>
              <a:lstStyle>
                <a:lvl1pPr defTabSz="449263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49263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49263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49263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49263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>
                  <a:lnSpc>
                    <a:spcPct val="139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I</a:t>
                </a:r>
                <a:r>
                  <a:rPr lang="en-GB" altLang="en-US" sz="2400" baseline="-250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TOT</a:t>
                </a:r>
                <a:endParaRPr lang="en-GB" altLang="en-US" sz="4000">
                  <a:solidFill>
                    <a:srgbClr val="000000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51205" name="Text Box 40">
            <a:extLst>
              <a:ext uri="{FF2B5EF4-FFF2-40B4-BE49-F238E27FC236}">
                <a16:creationId xmlns:a16="http://schemas.microsoft.com/office/drawing/2014/main" id="{F94D7E88-788F-33C0-E216-EAFDE6315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1238251"/>
            <a:ext cx="836295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74484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87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rgbClr val="000000"/>
                </a:solidFill>
                <a:latin typeface="Arial" panose="020B0604020202020204" pitchFamily="34" charset="0"/>
                <a:ea typeface="msgothic"/>
                <a:cs typeface="msgothic"/>
              </a:rPr>
              <a:t>Method of stages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gothic"/>
                <a:cs typeface="msgothic"/>
              </a:rPr>
              <a:t> can be used to incorporate gamma distributions into the standard Markov chain framework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  <a:ea typeface="msgothic"/>
              <a:cs typeface="msgothic"/>
            </a:endParaRPr>
          </a:p>
        </p:txBody>
      </p:sp>
      <p:grpSp>
        <p:nvGrpSpPr>
          <p:cNvPr id="117803" name="Group 43">
            <a:extLst>
              <a:ext uri="{FF2B5EF4-FFF2-40B4-BE49-F238E27FC236}">
                <a16:creationId xmlns:a16="http://schemas.microsoft.com/office/drawing/2014/main" id="{4F0A6DD5-AC91-C3BD-ABC9-2520158D7C8C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4724400"/>
            <a:ext cx="7785100" cy="1600200"/>
            <a:chOff x="355" y="2976"/>
            <a:chExt cx="4904" cy="1008"/>
          </a:xfrm>
        </p:grpSpPr>
        <p:sp>
          <p:nvSpPr>
            <p:cNvPr id="51207" name="Text Box 39">
              <a:extLst>
                <a:ext uri="{FF2B5EF4-FFF2-40B4-BE49-F238E27FC236}">
                  <a16:creationId xmlns:a16="http://schemas.microsoft.com/office/drawing/2014/main" id="{8A81A03D-8F34-B9C9-D4BD-9CA18B7E1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3456"/>
              <a:ext cx="479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74484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87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Arial" panose="020B0604020202020204" pitchFamily="34" charset="0"/>
                  <a:ea typeface="msgothic"/>
                  <a:cs typeface="msgothic"/>
                </a:rPr>
                <a:t>Discrete infectious period distributions correspond to limit as n -&gt; </a:t>
              </a:r>
              <a:r>
                <a:rPr lang="en-GB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∞</a:t>
              </a:r>
              <a:endParaRPr lang="en-GB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08" name="Rectangle 41">
              <a:extLst>
                <a:ext uri="{FF2B5EF4-FFF2-40B4-BE49-F238E27FC236}">
                  <a16:creationId xmlns:a16="http://schemas.microsoft.com/office/drawing/2014/main" id="{27B14691-19B5-7806-E22A-5832ED0E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976"/>
              <a:ext cx="49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Number of stages (n) analogous to shape parameter (k)</a:t>
              </a: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7">
            <a:extLst>
              <a:ext uri="{FF2B5EF4-FFF2-40B4-BE49-F238E27FC236}">
                <a16:creationId xmlns:a16="http://schemas.microsoft.com/office/drawing/2014/main" id="{171CD106-C42C-87B9-0DC8-9539BB7C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6" y="1768476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18">
            <a:extLst>
              <a:ext uri="{FF2B5EF4-FFF2-40B4-BE49-F238E27FC236}">
                <a16:creationId xmlns:a16="http://schemas.microsoft.com/office/drawing/2014/main" id="{5F37306F-4809-EDE8-41CB-50475CE8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9" y="2668589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9">
            <a:extLst>
              <a:ext uri="{FF2B5EF4-FFF2-40B4-BE49-F238E27FC236}">
                <a16:creationId xmlns:a16="http://schemas.microsoft.com/office/drawing/2014/main" id="{94A6C8FC-E2D8-CB96-D671-DEA0EAED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9" y="1685926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0">
            <a:extLst>
              <a:ext uri="{FF2B5EF4-FFF2-40B4-BE49-F238E27FC236}">
                <a16:creationId xmlns:a16="http://schemas.microsoft.com/office/drawing/2014/main" id="{6DB3363E-B20F-1B86-8528-10F19911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568701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1">
            <a:extLst>
              <a:ext uri="{FF2B5EF4-FFF2-40B4-BE49-F238E27FC236}">
                <a16:creationId xmlns:a16="http://schemas.microsoft.com/office/drawing/2014/main" id="{5E5A4E6C-1C99-29F3-8EF0-D980AE8A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9" y="3486151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2">
            <a:extLst>
              <a:ext uri="{FF2B5EF4-FFF2-40B4-BE49-F238E27FC236}">
                <a16:creationId xmlns:a16="http://schemas.microsoft.com/office/drawing/2014/main" id="{C5C48202-081A-2222-29FB-09B7DD7C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9" y="2586039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3">
            <a:extLst>
              <a:ext uri="{FF2B5EF4-FFF2-40B4-BE49-F238E27FC236}">
                <a16:creationId xmlns:a16="http://schemas.microsoft.com/office/drawing/2014/main" id="{5898462C-F72E-8A20-C237-3D78CC63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4" y="2765426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24">
            <a:extLst>
              <a:ext uri="{FF2B5EF4-FFF2-40B4-BE49-F238E27FC236}">
                <a16:creationId xmlns:a16="http://schemas.microsoft.com/office/drawing/2014/main" id="{DB4F2A1D-D937-94E6-15E7-832A4E41D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1" y="5465764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Line 25">
            <a:extLst>
              <a:ext uri="{FF2B5EF4-FFF2-40B4-BE49-F238E27FC236}">
                <a16:creationId xmlns:a16="http://schemas.microsoft.com/office/drawing/2014/main" id="{039F9774-DDA7-5594-C199-CCA49E086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826125"/>
            <a:ext cx="1619250" cy="1588"/>
          </a:xfrm>
          <a:prstGeom prst="line">
            <a:avLst/>
          </a:prstGeom>
          <a:noFill/>
          <a:ln w="108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4" name="Line 26">
            <a:extLst>
              <a:ext uri="{FF2B5EF4-FFF2-40B4-BE49-F238E27FC236}">
                <a16:creationId xmlns:a16="http://schemas.microsoft.com/office/drawing/2014/main" id="{52C2A26B-0B43-557A-CC1D-08691CF8B5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2413" y="4564064"/>
            <a:ext cx="539750" cy="903287"/>
          </a:xfrm>
          <a:prstGeom prst="line">
            <a:avLst/>
          </a:prstGeom>
          <a:noFill/>
          <a:ln w="108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Text Box 27">
            <a:extLst>
              <a:ext uri="{FF2B5EF4-FFF2-40B4-BE49-F238E27FC236}">
                <a16:creationId xmlns:a16="http://schemas.microsoft.com/office/drawing/2014/main" id="{B9493303-D20B-2EF1-1853-0897C7C8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4" y="4565650"/>
            <a:ext cx="2022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>
                <a:latin typeface="Arial" panose="020B0604020202020204" pitchFamily="34" charset="0"/>
                <a:ea typeface="MS Gothic" panose="020B0609070205080204" pitchFamily="49" charset="-128"/>
              </a:rPr>
              <a:t>Transmission</a:t>
            </a:r>
          </a:p>
        </p:txBody>
      </p:sp>
      <p:pic>
        <p:nvPicPr>
          <p:cNvPr id="17436" name="Picture 28">
            <a:extLst>
              <a:ext uri="{FF2B5EF4-FFF2-40B4-BE49-F238E27FC236}">
                <a16:creationId xmlns:a16="http://schemas.microsoft.com/office/drawing/2014/main" id="{5B0EED8D-B1C1-27ED-9BCB-D4071A2C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3255964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37" name="Group 29">
            <a:extLst>
              <a:ext uri="{FF2B5EF4-FFF2-40B4-BE49-F238E27FC236}">
                <a16:creationId xmlns:a16="http://schemas.microsoft.com/office/drawing/2014/main" id="{7EFBD00E-115D-70FC-5AF2-7F6157776E0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465763"/>
            <a:ext cx="2698750" cy="1052512"/>
            <a:chOff x="1020" y="3515"/>
            <a:chExt cx="1700" cy="663"/>
          </a:xfrm>
        </p:grpSpPr>
        <p:sp>
          <p:nvSpPr>
            <p:cNvPr id="16419" name="Text Box 30">
              <a:extLst>
                <a:ext uri="{FF2B5EF4-FFF2-40B4-BE49-F238E27FC236}">
                  <a16:creationId xmlns:a16="http://schemas.microsoft.com/office/drawing/2014/main" id="{2AE79E31-37D5-0154-EE41-D66D639CD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855"/>
              <a:ext cx="10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latin typeface="Arial" panose="020B0604020202020204" pitchFamily="34" charset="0"/>
                  <a:ea typeface="MS Gothic" panose="020B0609070205080204" pitchFamily="49" charset="-128"/>
                </a:rPr>
                <a:t>Recovery</a:t>
              </a:r>
            </a:p>
          </p:txBody>
        </p:sp>
        <p:pic>
          <p:nvPicPr>
            <p:cNvPr id="16420" name="Picture 31">
              <a:extLst>
                <a:ext uri="{FF2B5EF4-FFF2-40B4-BE49-F238E27FC236}">
                  <a16:creationId xmlns:a16="http://schemas.microsoft.com/office/drawing/2014/main" id="{5D549C1B-27F4-C8F9-2E80-1B4B90238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" y="3515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41" name="Group 33">
            <a:extLst>
              <a:ext uri="{FF2B5EF4-FFF2-40B4-BE49-F238E27FC236}">
                <a16:creationId xmlns:a16="http://schemas.microsoft.com/office/drawing/2014/main" id="{60953210-834B-FAF2-47DB-D443085372CA}"/>
              </a:ext>
            </a:extLst>
          </p:cNvPr>
          <p:cNvGrpSpPr>
            <a:grpSpLocks/>
          </p:cNvGrpSpPr>
          <p:nvPr/>
        </p:nvGrpSpPr>
        <p:grpSpPr bwMode="auto">
          <a:xfrm>
            <a:off x="8974139" y="2462214"/>
            <a:ext cx="973137" cy="898525"/>
            <a:chOff x="5055" y="1361"/>
            <a:chExt cx="613" cy="566"/>
          </a:xfrm>
        </p:grpSpPr>
        <p:pic>
          <p:nvPicPr>
            <p:cNvPr id="16417" name="Picture 34">
              <a:extLst>
                <a:ext uri="{FF2B5EF4-FFF2-40B4-BE49-F238E27FC236}">
                  <a16:creationId xmlns:a16="http://schemas.microsoft.com/office/drawing/2014/main" id="{AD96E873-FD7C-253B-0124-DD2286771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" y="1413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8" name="Line 35">
              <a:extLst>
                <a:ext uri="{FF2B5EF4-FFF2-40B4-BE49-F238E27FC236}">
                  <a16:creationId xmlns:a16="http://schemas.microsoft.com/office/drawing/2014/main" id="{4525A208-DD83-3FD6-68DB-8D7A9D4C8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1361"/>
              <a:ext cx="113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44" name="Freeform 36">
            <a:extLst>
              <a:ext uri="{FF2B5EF4-FFF2-40B4-BE49-F238E27FC236}">
                <a16:creationId xmlns:a16="http://schemas.microsoft.com/office/drawing/2014/main" id="{63758B52-C7DD-5291-21E6-37FB34A825D6}"/>
              </a:ext>
            </a:extLst>
          </p:cNvPr>
          <p:cNvSpPr>
            <a:spLocks/>
          </p:cNvSpPr>
          <p:nvPr/>
        </p:nvSpPr>
        <p:spPr bwMode="auto">
          <a:xfrm>
            <a:off x="9982201" y="2874963"/>
            <a:ext cx="180975" cy="360362"/>
          </a:xfrm>
          <a:custGeom>
            <a:avLst/>
            <a:gdLst>
              <a:gd name="T0" fmla="*/ 0 w 501"/>
              <a:gd name="T1" fmla="*/ 0 h 1001"/>
              <a:gd name="T2" fmla="*/ 2147483646 w 501"/>
              <a:gd name="T3" fmla="*/ 2147483646 h 10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1" h="1001">
                <a:moveTo>
                  <a:pt x="0" y="0"/>
                </a:moveTo>
                <a:lnTo>
                  <a:pt x="500" y="10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7445" name="Group 37">
            <a:extLst>
              <a:ext uri="{FF2B5EF4-FFF2-40B4-BE49-F238E27FC236}">
                <a16:creationId xmlns:a16="http://schemas.microsoft.com/office/drawing/2014/main" id="{B1D4CD5E-B89B-A0C7-2034-0CBFFF82ACF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789364"/>
            <a:ext cx="1258888" cy="898525"/>
            <a:chOff x="4649" y="2041"/>
            <a:chExt cx="793" cy="566"/>
          </a:xfrm>
        </p:grpSpPr>
        <p:pic>
          <p:nvPicPr>
            <p:cNvPr id="16415" name="Picture 38">
              <a:extLst>
                <a:ext uri="{FF2B5EF4-FFF2-40B4-BE49-F238E27FC236}">
                  <a16:creationId xmlns:a16="http://schemas.microsoft.com/office/drawing/2014/main" id="{F8D05F5A-FA59-A572-876D-0763A6973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2094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6" name="Line 39">
              <a:extLst>
                <a:ext uri="{FF2B5EF4-FFF2-40B4-BE49-F238E27FC236}">
                  <a16:creationId xmlns:a16="http://schemas.microsoft.com/office/drawing/2014/main" id="{785348DE-7910-EABF-8E40-F76644A17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9" y="2041"/>
              <a:ext cx="115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448" name="Group 40">
            <a:extLst>
              <a:ext uri="{FF2B5EF4-FFF2-40B4-BE49-F238E27FC236}">
                <a16:creationId xmlns:a16="http://schemas.microsoft.com/office/drawing/2014/main" id="{1A94C4CB-EAA0-2B79-4A05-63A8947FD09A}"/>
              </a:ext>
            </a:extLst>
          </p:cNvPr>
          <p:cNvGrpSpPr>
            <a:grpSpLocks/>
          </p:cNvGrpSpPr>
          <p:nvPr/>
        </p:nvGrpSpPr>
        <p:grpSpPr bwMode="auto">
          <a:xfrm>
            <a:off x="6934201" y="3560764"/>
            <a:ext cx="1693863" cy="814387"/>
            <a:chOff x="3921" y="1928"/>
            <a:chExt cx="1067" cy="513"/>
          </a:xfrm>
        </p:grpSpPr>
        <p:pic>
          <p:nvPicPr>
            <p:cNvPr id="16413" name="Picture 41">
              <a:extLst>
                <a:ext uri="{FF2B5EF4-FFF2-40B4-BE49-F238E27FC236}">
                  <a16:creationId xmlns:a16="http://schemas.microsoft.com/office/drawing/2014/main" id="{78A1457F-CD2B-6E30-FE6B-6E68CECAC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" y="1928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4" name="Line 42">
              <a:extLst>
                <a:ext uri="{FF2B5EF4-FFF2-40B4-BE49-F238E27FC236}">
                  <a16:creationId xmlns:a16="http://schemas.microsoft.com/office/drawing/2014/main" id="{F595F5B9-A3AA-C185-19A2-C9085B595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4" y="2040"/>
              <a:ext cx="456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451" name="Group 43">
            <a:extLst>
              <a:ext uri="{FF2B5EF4-FFF2-40B4-BE49-F238E27FC236}">
                <a16:creationId xmlns:a16="http://schemas.microsoft.com/office/drawing/2014/main" id="{A457CD8C-7492-3176-8AF4-7EA6F811DD68}"/>
              </a:ext>
            </a:extLst>
          </p:cNvPr>
          <p:cNvGrpSpPr>
            <a:grpSpLocks/>
          </p:cNvGrpSpPr>
          <p:nvPr/>
        </p:nvGrpSpPr>
        <p:grpSpPr bwMode="auto">
          <a:xfrm>
            <a:off x="5268914" y="3027363"/>
            <a:ext cx="2878137" cy="512762"/>
            <a:chOff x="2721" y="1717"/>
            <a:chExt cx="1813" cy="323"/>
          </a:xfrm>
        </p:grpSpPr>
        <p:sp>
          <p:nvSpPr>
            <p:cNvPr id="16411" name="Line 44">
              <a:extLst>
                <a:ext uri="{FF2B5EF4-FFF2-40B4-BE49-F238E27FC236}">
                  <a16:creationId xmlns:a16="http://schemas.microsoft.com/office/drawing/2014/main" id="{AABBC18F-FE9E-0606-0D85-E3DB5C1E5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" y="2041"/>
              <a:ext cx="1589" cy="1"/>
            </a:xfrm>
            <a:prstGeom prst="line">
              <a:avLst/>
            </a:prstGeom>
            <a:noFill/>
            <a:ln w="1080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12" name="Text Box 45">
              <a:extLst>
                <a:ext uri="{FF2B5EF4-FFF2-40B4-BE49-F238E27FC236}">
                  <a16:creationId xmlns:a16="http://schemas.microsoft.com/office/drawing/2014/main" id="{DB15B4E6-1FEF-40BC-BCAA-033D5A382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1717"/>
              <a:ext cx="149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latin typeface="Arial" panose="020B0604020202020204" pitchFamily="34" charset="0"/>
                  <a:ea typeface="MS Gothic" panose="020B0609070205080204" pitchFamily="49" charset="-128"/>
                </a:rPr>
                <a:t>Transmission</a:t>
              </a:r>
            </a:p>
          </p:txBody>
        </p:sp>
      </p:grpSp>
      <p:grpSp>
        <p:nvGrpSpPr>
          <p:cNvPr id="17454" name="Group 46">
            <a:extLst>
              <a:ext uri="{FF2B5EF4-FFF2-40B4-BE49-F238E27FC236}">
                <a16:creationId xmlns:a16="http://schemas.microsoft.com/office/drawing/2014/main" id="{37F43286-8F24-5596-B81B-1CF3BE4DA997}"/>
              </a:ext>
            </a:extLst>
          </p:cNvPr>
          <p:cNvGrpSpPr>
            <a:grpSpLocks/>
          </p:cNvGrpSpPr>
          <p:nvPr/>
        </p:nvGrpSpPr>
        <p:grpSpPr bwMode="auto">
          <a:xfrm>
            <a:off x="7608889" y="2005014"/>
            <a:ext cx="1258887" cy="814387"/>
            <a:chOff x="4195" y="1073"/>
            <a:chExt cx="793" cy="513"/>
          </a:xfrm>
        </p:grpSpPr>
        <p:pic>
          <p:nvPicPr>
            <p:cNvPr id="16409" name="Picture 47">
              <a:extLst>
                <a:ext uri="{FF2B5EF4-FFF2-40B4-BE49-F238E27FC236}">
                  <a16:creationId xmlns:a16="http://schemas.microsoft.com/office/drawing/2014/main" id="{13D36D28-55A7-14E0-3BFA-D01C3772D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" y="1073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0" name="Line 48">
              <a:extLst>
                <a:ext uri="{FF2B5EF4-FFF2-40B4-BE49-F238E27FC236}">
                  <a16:creationId xmlns:a16="http://schemas.microsoft.com/office/drawing/2014/main" id="{CFCB9140-208D-40FD-6992-1B96B2EEF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247"/>
              <a:ext cx="2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457" name="Group 49">
            <a:extLst>
              <a:ext uri="{FF2B5EF4-FFF2-40B4-BE49-F238E27FC236}">
                <a16:creationId xmlns:a16="http://schemas.microsoft.com/office/drawing/2014/main" id="{36590B10-1156-98CC-0BE5-E35BEAACFBE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655763"/>
            <a:ext cx="4033838" cy="874712"/>
            <a:chOff x="3581" y="922"/>
            <a:chExt cx="2541" cy="551"/>
          </a:xfrm>
        </p:grpSpPr>
        <p:pic>
          <p:nvPicPr>
            <p:cNvPr id="16407" name="Picture 50">
              <a:extLst>
                <a:ext uri="{FF2B5EF4-FFF2-40B4-BE49-F238E27FC236}">
                  <a16:creationId xmlns:a16="http://schemas.microsoft.com/office/drawing/2014/main" id="{E460811A-A3B3-12E1-E565-B6E008844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" y="960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Text Box 51">
              <a:extLst>
                <a:ext uri="{FF2B5EF4-FFF2-40B4-BE49-F238E27FC236}">
                  <a16:creationId xmlns:a16="http://schemas.microsoft.com/office/drawing/2014/main" id="{5CE4FE2B-2ED6-316C-507A-AD5AED752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22"/>
              <a:ext cx="10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latin typeface="Arial" panose="020B0604020202020204" pitchFamily="34" charset="0"/>
                  <a:ea typeface="MS Gothic" panose="020B0609070205080204" pitchFamily="49" charset="-128"/>
                </a:rPr>
                <a:t>Recovery</a:t>
              </a:r>
            </a:p>
          </p:txBody>
        </p:sp>
      </p:grpSp>
      <p:sp>
        <p:nvSpPr>
          <p:cNvPr id="17460" name="Text Box 52">
            <a:extLst>
              <a:ext uri="{FF2B5EF4-FFF2-40B4-BE49-F238E27FC236}">
                <a16:creationId xmlns:a16="http://schemas.microsoft.com/office/drawing/2014/main" id="{B55478A7-EBFC-8554-FEED-A5851726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6" y="5080000"/>
            <a:ext cx="4379913" cy="1430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>
                <a:ea typeface="MS Gothic" panose="020B0609070205080204" pitchFamily="49" charset="-128"/>
              </a:rPr>
              <a:t>Recovery is at a constant rate, so fractions of a infective duck can lead to transmission.</a:t>
            </a:r>
            <a:endParaRPr lang="en-GB" altLang="en-US" sz="1600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6406" name="Title 1">
            <a:extLst>
              <a:ext uri="{FF2B5EF4-FFF2-40B4-BE49-F238E27FC236}">
                <a16:creationId xmlns:a16="http://schemas.microsoft.com/office/drawing/2014/main" id="{3C93DCDB-9405-B1F4-035C-C6C13E506BBD}"/>
              </a:ext>
            </a:extLst>
          </p:cNvPr>
          <p:cNvSpPr>
            <a:spLocks/>
          </p:cNvSpPr>
          <p:nvPr/>
        </p:nvSpPr>
        <p:spPr bwMode="auto">
          <a:xfrm>
            <a:off x="1752600" y="8620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400" b="1"/>
              <a:t>The importance of being discrete…</a:t>
            </a:r>
            <a:endParaRPr lang="en-US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2">
            <a:extLst>
              <a:ext uri="{FF2B5EF4-FFF2-40B4-BE49-F238E27FC236}">
                <a16:creationId xmlns:a16="http://schemas.microsoft.com/office/drawing/2014/main" id="{CBE28D64-305D-E2F7-61F6-6205561A4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990600"/>
            <a:ext cx="4227311" cy="8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>Method of Stages</a:t>
            </a:r>
          </a:p>
        </p:txBody>
      </p:sp>
      <p:graphicFrame>
        <p:nvGraphicFramePr>
          <p:cNvPr id="53250" name="Object 33">
            <a:extLst>
              <a:ext uri="{FF2B5EF4-FFF2-40B4-BE49-F238E27FC236}">
                <a16:creationId xmlns:a16="http://schemas.microsoft.com/office/drawing/2014/main" id="{AD969BFF-8285-AA9B-7672-CEDC2683A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95550"/>
          <a:ext cx="6096000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53250" name="Object 33">
                        <a:extLst>
                          <a:ext uri="{FF2B5EF4-FFF2-40B4-BE49-F238E27FC236}">
                            <a16:creationId xmlns:a16="http://schemas.microsoft.com/office/drawing/2014/main" id="{AD969BFF-8285-AA9B-7672-CEDC2683A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95550"/>
                        <a:ext cx="6096000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4">
            <a:extLst>
              <a:ext uri="{FF2B5EF4-FFF2-40B4-BE49-F238E27FC236}">
                <a16:creationId xmlns:a16="http://schemas.microsoft.com/office/drawing/2014/main" id="{A3E66224-A73D-81E9-3985-CF8A58AD4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1" y="3733800"/>
          <a:ext cx="9572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53251" name="Object 34">
                        <a:extLst>
                          <a:ext uri="{FF2B5EF4-FFF2-40B4-BE49-F238E27FC236}">
                            <a16:creationId xmlns:a16="http://schemas.microsoft.com/office/drawing/2014/main" id="{A3E66224-A73D-81E9-3985-CF8A58AD4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1" y="3733800"/>
                        <a:ext cx="9572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35">
            <a:extLst>
              <a:ext uri="{FF2B5EF4-FFF2-40B4-BE49-F238E27FC236}">
                <a16:creationId xmlns:a16="http://schemas.microsoft.com/office/drawing/2014/main" id="{9CB56AF5-12B6-0011-3203-85426B5C4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1" y="5486400"/>
          <a:ext cx="9572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53252" name="Object 35">
                        <a:extLst>
                          <a:ext uri="{FF2B5EF4-FFF2-40B4-BE49-F238E27FC236}">
                            <a16:creationId xmlns:a16="http://schemas.microsoft.com/office/drawing/2014/main" id="{9CB56AF5-12B6-0011-3203-85426B5C4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1" y="5486400"/>
                        <a:ext cx="9572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36">
            <a:extLst>
              <a:ext uri="{FF2B5EF4-FFF2-40B4-BE49-F238E27FC236}">
                <a16:creationId xmlns:a16="http://schemas.microsoft.com/office/drawing/2014/main" id="{EED1F486-789E-BE5C-4F1A-A2AC5026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63739"/>
            <a:ext cx="6737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Split I compartment up into n sub-compartments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3254" name="Object 37">
            <a:extLst>
              <a:ext uri="{FF2B5EF4-FFF2-40B4-BE49-F238E27FC236}">
                <a16:creationId xmlns:a16="http://schemas.microsoft.com/office/drawing/2014/main" id="{26F3742E-157B-6BC8-4657-878BC3E0A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990600"/>
          <a:ext cx="17716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53254" name="Object 37">
                        <a:extLst>
                          <a:ext uri="{FF2B5EF4-FFF2-40B4-BE49-F238E27FC236}">
                            <a16:creationId xmlns:a16="http://schemas.microsoft.com/office/drawing/2014/main" id="{26F3742E-157B-6BC8-4657-878BC3E0A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990600"/>
                        <a:ext cx="177165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38">
            <a:extLst>
              <a:ext uri="{FF2B5EF4-FFF2-40B4-BE49-F238E27FC236}">
                <a16:creationId xmlns:a16="http://schemas.microsoft.com/office/drawing/2014/main" id="{29BD44C2-AEDC-8D07-70FF-76E08128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990600"/>
            <a:ext cx="1771650" cy="1201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C9FE80FD-7EDD-6E5E-AC7B-F679943D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17564"/>
            <a:ext cx="292258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sym typeface="Symbol" panose="05050102010706020507" pitchFamily="18" charset="2"/>
              </a:rPr>
              <a:t>ϒ-</a:t>
            </a:r>
            <a:r>
              <a:rPr lang="en-GB" altLang="en-US" sz="4400"/>
              <a:t>SIR model</a:t>
            </a:r>
          </a:p>
        </p:txBody>
      </p:sp>
      <p:sp>
        <p:nvSpPr>
          <p:cNvPr id="55298" name="Text Box 62">
            <a:extLst>
              <a:ext uri="{FF2B5EF4-FFF2-40B4-BE49-F238E27FC236}">
                <a16:creationId xmlns:a16="http://schemas.microsoft.com/office/drawing/2014/main" id="{0316CC65-201B-B99A-46D9-D796E397D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365626"/>
            <a:ext cx="7515225" cy="224676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N &lt;- 1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stages &lt;- 5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American Typewriter" charset="0"/>
              </a:rPr>
              <a:t>initial_state</a:t>
            </a:r>
            <a:r>
              <a:rPr lang="en-US" altLang="en-US" sz="1400" dirty="0">
                <a:latin typeface="American Typewriter" charset="0"/>
              </a:rPr>
              <a:t>  		&lt;- </a:t>
            </a:r>
            <a:r>
              <a:rPr lang="en-US" altLang="en-US" sz="1400" dirty="0" err="1">
                <a:latin typeface="American Typewriter" charset="0"/>
              </a:rPr>
              <a:t>mkGammaInitialState</a:t>
            </a:r>
            <a:r>
              <a:rPr lang="en-US" altLang="en-US" sz="1400" dirty="0">
                <a:latin typeface="American Typewriter" charset="0"/>
              </a:rPr>
              <a:t>(99,1,0,stages,N)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compartments    	&lt;- names(</a:t>
            </a:r>
            <a:r>
              <a:rPr lang="en-US" altLang="en-US" sz="1400" dirty="0" err="1">
                <a:latin typeface="American Typewriter" charset="0"/>
              </a:rPr>
              <a:t>initial_state</a:t>
            </a:r>
            <a:r>
              <a:rPr lang="en-US" altLang="en-US" sz="1400" dirty="0">
                <a:latin typeface="American Typewriter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transitions    		&lt;- </a:t>
            </a:r>
            <a:r>
              <a:rPr lang="en-US" altLang="en-US" sz="1400" dirty="0" err="1">
                <a:latin typeface="American Typewriter" charset="0"/>
              </a:rPr>
              <a:t>mkGammatransitions</a:t>
            </a:r>
            <a:r>
              <a:rPr lang="en-US" altLang="en-US" sz="1400" dirty="0">
                <a:latin typeface="American Typewriter" charset="0"/>
              </a:rPr>
              <a:t>(stages)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American Typewriter" charset="0"/>
              </a:rPr>
              <a:t>tspan</a:t>
            </a:r>
            <a:r>
              <a:rPr lang="en-US" altLang="en-US" sz="1400" dirty="0">
                <a:latin typeface="American Typewriter" charset="0"/>
              </a:rPr>
              <a:t>         		&lt;- seq(from = 1, to = 30, by 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model  &lt;- </a:t>
            </a:r>
            <a:r>
              <a:rPr lang="en-US" altLang="en-US" sz="1400" dirty="0" err="1">
                <a:latin typeface="American Typewriter" charset="0"/>
              </a:rPr>
              <a:t>mparse</a:t>
            </a:r>
            <a:r>
              <a:rPr lang="en-US" altLang="en-US" sz="1400" dirty="0">
                <a:latin typeface="American Typewriter" charset="0"/>
              </a:rPr>
              <a:t>(transitions = transitions, compartments = compartments, </a:t>
            </a:r>
            <a:r>
              <a:rPr lang="en-US" altLang="en-US" sz="1400" dirty="0" err="1">
                <a:latin typeface="American Typewriter" charset="0"/>
              </a:rPr>
              <a:t>gdata</a:t>
            </a:r>
            <a:r>
              <a:rPr lang="en-US" altLang="en-US" sz="1400" dirty="0">
                <a:latin typeface="American Typewriter" charset="0"/>
              </a:rPr>
              <a:t> = c(beta=1.0,TI=5,n=stages), u0 = </a:t>
            </a:r>
            <a:r>
              <a:rPr lang="en-US" altLang="en-US" sz="1400" dirty="0" err="1">
                <a:latin typeface="American Typewriter" charset="0"/>
              </a:rPr>
              <a:t>initial_state</a:t>
            </a:r>
            <a:r>
              <a:rPr lang="en-US" altLang="en-US" sz="1400" dirty="0">
                <a:latin typeface="American Typewriter" charset="0"/>
              </a:rPr>
              <a:t>, </a:t>
            </a:r>
            <a:r>
              <a:rPr lang="en-US" altLang="en-US" sz="1400" dirty="0" err="1">
                <a:latin typeface="American Typewriter" charset="0"/>
              </a:rPr>
              <a:t>tspan</a:t>
            </a:r>
            <a:r>
              <a:rPr lang="en-US" altLang="en-US" sz="1400" dirty="0">
                <a:latin typeface="American Typewriter" charset="0"/>
              </a:rPr>
              <a:t> = </a:t>
            </a:r>
            <a:r>
              <a:rPr lang="en-US" altLang="en-US" sz="1400" dirty="0" err="1">
                <a:latin typeface="American Typewriter" charset="0"/>
              </a:rPr>
              <a:t>tspan</a:t>
            </a:r>
            <a:r>
              <a:rPr lang="en-US" altLang="en-US" sz="1400" dirty="0">
                <a:latin typeface="American Typewriter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plot(run(model = model, threads = 1))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ADD7997D-2390-17D2-E9E9-733B6F5A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6" y="1052513"/>
            <a:ext cx="36941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5">
            <a:extLst>
              <a:ext uri="{FF2B5EF4-FFF2-40B4-BE49-F238E27FC236}">
                <a16:creationId xmlns:a16="http://schemas.microsoft.com/office/drawing/2014/main" id="{2AEB2FB3-4CE2-B3A0-C7AF-1BDD9DBD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949451"/>
            <a:ext cx="7543800" cy="403187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American Typewriter" charset="0"/>
              </a:rPr>
              <a:t>mkGammaInitialState</a:t>
            </a:r>
            <a:r>
              <a:rPr lang="en-US" altLang="en-US" sz="1600" dirty="0">
                <a:latin typeface="American Typewriter" charset="0"/>
              </a:rPr>
              <a:t> &lt;- function(</a:t>
            </a:r>
            <a:r>
              <a:rPr lang="en-US" altLang="en-US" sz="1600" dirty="0" err="1">
                <a:latin typeface="American Typewriter" charset="0"/>
              </a:rPr>
              <a:t>S,I,R,stages,n</a:t>
            </a:r>
            <a:r>
              <a:rPr lang="en-US" altLang="en-US" sz="1600" dirty="0">
                <a:latin typeface="American Typewriter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</a:t>
            </a:r>
            <a:r>
              <a:rPr lang="en-US" altLang="en-US" sz="1600" dirty="0" err="1">
                <a:latin typeface="American Typewriter" charset="0"/>
              </a:rPr>
              <a:t>labelStates</a:t>
            </a:r>
            <a:r>
              <a:rPr lang="en-US" altLang="en-US" sz="1600" dirty="0">
                <a:latin typeface="American Typewriter" charset="0"/>
              </a:rPr>
              <a:t> &lt;- "S"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for(i in 1:stages) { </a:t>
            </a:r>
            <a:r>
              <a:rPr lang="en-US" altLang="en-US" sz="1600" dirty="0" err="1">
                <a:latin typeface="American Typewriter" charset="0"/>
              </a:rPr>
              <a:t>labelStates</a:t>
            </a:r>
            <a:r>
              <a:rPr lang="en-US" altLang="en-US" sz="1600" dirty="0">
                <a:latin typeface="American Typewriter" charset="0"/>
              </a:rPr>
              <a:t> &lt;- c(</a:t>
            </a:r>
            <a:r>
              <a:rPr lang="en-US" altLang="en-US" sz="1600" dirty="0" err="1">
                <a:latin typeface="American Typewriter" charset="0"/>
              </a:rPr>
              <a:t>labelStates,sprintf</a:t>
            </a:r>
            <a:r>
              <a:rPr lang="en-US" altLang="en-US" sz="1600" dirty="0">
                <a:latin typeface="American Typewriter" charset="0"/>
              </a:rPr>
              <a:t>("</a:t>
            </a:r>
            <a:r>
              <a:rPr lang="en-US" altLang="en-US" sz="1600" dirty="0" err="1">
                <a:latin typeface="American Typewriter" charset="0"/>
              </a:rPr>
              <a:t>I%d</a:t>
            </a:r>
            <a:r>
              <a:rPr lang="en-US" altLang="en-US" sz="1600" dirty="0">
                <a:latin typeface="American Typewriter" charset="0"/>
              </a:rPr>
              <a:t>",i))}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</a:t>
            </a:r>
            <a:r>
              <a:rPr lang="en-US" altLang="en-US" sz="1600" dirty="0" err="1">
                <a:latin typeface="American Typewriter" charset="0"/>
              </a:rPr>
              <a:t>labelStates</a:t>
            </a:r>
            <a:r>
              <a:rPr lang="en-US" altLang="en-US" sz="1600" dirty="0">
                <a:latin typeface="American Typewriter" charset="0"/>
              </a:rPr>
              <a:t> &lt;- c(</a:t>
            </a:r>
            <a:r>
              <a:rPr lang="en-US" altLang="en-US" sz="1600" dirty="0" err="1">
                <a:latin typeface="American Typewriter" charset="0"/>
              </a:rPr>
              <a:t>labelStates</a:t>
            </a:r>
            <a:r>
              <a:rPr lang="en-US" altLang="en-US" sz="1600" dirty="0">
                <a:latin typeface="American Typewriter" charset="0"/>
              </a:rPr>
              <a:t>,"R","</a:t>
            </a:r>
            <a:r>
              <a:rPr lang="en-US" altLang="en-US" sz="1600" dirty="0" err="1">
                <a:latin typeface="American Typewriter" charset="0"/>
              </a:rPr>
              <a:t>Itot</a:t>
            </a:r>
            <a:r>
              <a:rPr lang="en-US" altLang="en-US" sz="1600" dirty="0">
                <a:latin typeface="American Typewriter" charset="0"/>
              </a:rPr>
              <a:t>","N")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</a:t>
            </a:r>
            <a:r>
              <a:rPr lang="en-US" altLang="en-US" sz="1600" dirty="0" err="1">
                <a:latin typeface="American Typewriter" charset="0"/>
              </a:rPr>
              <a:t>initialState</a:t>
            </a:r>
            <a:r>
              <a:rPr lang="en-US" altLang="en-US" sz="1600" dirty="0">
                <a:latin typeface="American Typewriter" charset="0"/>
              </a:rPr>
              <a:t> = </a:t>
            </a:r>
            <a:r>
              <a:rPr lang="en-US" altLang="en-US" sz="1600" dirty="0" err="1">
                <a:latin typeface="American Typewriter" charset="0"/>
              </a:rPr>
              <a:t>data.frame</a:t>
            </a:r>
            <a:r>
              <a:rPr lang="en-US" altLang="en-US" sz="1600" dirty="0">
                <a:latin typeface="American Typewriter" charset="0"/>
              </a:rPr>
              <a:t>(S=rep(</a:t>
            </a:r>
            <a:r>
              <a:rPr lang="en-US" altLang="en-US" sz="1600" dirty="0" err="1">
                <a:latin typeface="American Typewriter" charset="0"/>
              </a:rPr>
              <a:t>S,n</a:t>
            </a:r>
            <a:r>
              <a:rPr lang="en-US" altLang="en-US" sz="1600" dirty="0">
                <a:latin typeface="American Typewriter" charset="0"/>
              </a:rPr>
              <a:t>),I1=rep(</a:t>
            </a:r>
            <a:r>
              <a:rPr lang="en-US" altLang="en-US" sz="1600" dirty="0" err="1">
                <a:latin typeface="American Typewriter" charset="0"/>
              </a:rPr>
              <a:t>I,n</a:t>
            </a:r>
            <a:r>
              <a:rPr lang="en-US" altLang="en-US" sz="1600" dirty="0">
                <a:latin typeface="American Typewriter" charset="0"/>
              </a:rPr>
              <a:t>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for(i in 2:stages){</a:t>
            </a:r>
            <a:r>
              <a:rPr lang="en-US" altLang="en-US" sz="1600" dirty="0" err="1">
                <a:latin typeface="American Typewriter" charset="0"/>
              </a:rPr>
              <a:t>initialState</a:t>
            </a:r>
            <a:r>
              <a:rPr lang="en-US" altLang="en-US" sz="1600" dirty="0">
                <a:latin typeface="American Typewriter" charset="0"/>
              </a:rPr>
              <a:t> &lt;- </a:t>
            </a:r>
            <a:r>
              <a:rPr lang="en-US" altLang="en-US" sz="1600" dirty="0" err="1">
                <a:latin typeface="American Typewriter" charset="0"/>
              </a:rPr>
              <a:t>cbind</a:t>
            </a:r>
            <a:r>
              <a:rPr lang="en-US" altLang="en-US" sz="1600" dirty="0">
                <a:latin typeface="American Typewriter" charset="0"/>
              </a:rPr>
              <a:t>(</a:t>
            </a:r>
            <a:r>
              <a:rPr lang="en-US" altLang="en-US" sz="1600" dirty="0" err="1">
                <a:latin typeface="American Typewriter" charset="0"/>
              </a:rPr>
              <a:t>initialState,rep</a:t>
            </a:r>
            <a:r>
              <a:rPr lang="en-US" altLang="en-US" sz="1600" dirty="0">
                <a:latin typeface="American Typewriter" charset="0"/>
              </a:rPr>
              <a:t>(0,n))}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merican Typewriter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</a:t>
            </a:r>
            <a:r>
              <a:rPr lang="en-US" altLang="en-US" sz="1600" dirty="0" err="1">
                <a:latin typeface="American Typewriter" charset="0"/>
              </a:rPr>
              <a:t>initialState</a:t>
            </a:r>
            <a:r>
              <a:rPr lang="en-US" altLang="en-US" sz="1600" dirty="0">
                <a:latin typeface="American Typewriter" charset="0"/>
              </a:rPr>
              <a:t> &lt;- </a:t>
            </a:r>
            <a:r>
              <a:rPr lang="en-US" altLang="en-US" sz="1600" dirty="0" err="1">
                <a:latin typeface="American Typewriter" charset="0"/>
              </a:rPr>
              <a:t>cbind</a:t>
            </a:r>
            <a:r>
              <a:rPr lang="en-US" altLang="en-US" sz="1600" dirty="0">
                <a:latin typeface="American Typewriter" charset="0"/>
              </a:rPr>
              <a:t>(</a:t>
            </a:r>
            <a:r>
              <a:rPr lang="en-US" altLang="en-US" sz="1600" dirty="0" err="1">
                <a:latin typeface="American Typewriter" charset="0"/>
              </a:rPr>
              <a:t>initialState,rep</a:t>
            </a:r>
            <a:r>
              <a:rPr lang="en-US" altLang="en-US" sz="1600" dirty="0">
                <a:latin typeface="American Typewriter" charset="0"/>
              </a:rPr>
              <a:t>(</a:t>
            </a:r>
            <a:r>
              <a:rPr lang="en-US" altLang="en-US" sz="1600" dirty="0" err="1">
                <a:latin typeface="American Typewriter" charset="0"/>
              </a:rPr>
              <a:t>R,n</a:t>
            </a:r>
            <a:r>
              <a:rPr lang="en-US" altLang="en-US" sz="1600" dirty="0">
                <a:latin typeface="American Typewriter" charset="0"/>
              </a:rPr>
              <a:t>),rep(</a:t>
            </a:r>
            <a:r>
              <a:rPr lang="en-US" altLang="en-US" sz="1600" dirty="0" err="1">
                <a:latin typeface="American Typewriter" charset="0"/>
              </a:rPr>
              <a:t>I,n</a:t>
            </a:r>
            <a:r>
              <a:rPr lang="en-US" altLang="en-US" sz="1600" dirty="0">
                <a:latin typeface="American Typewriter" charset="0"/>
              </a:rPr>
              <a:t>),rep(</a:t>
            </a:r>
            <a:r>
              <a:rPr lang="en-US" altLang="en-US" sz="1600" dirty="0" err="1">
                <a:latin typeface="American Typewriter" charset="0"/>
              </a:rPr>
              <a:t>S+I+R,n</a:t>
            </a:r>
            <a:r>
              <a:rPr lang="en-US" altLang="en-US" sz="1600" dirty="0">
                <a:latin typeface="American Typewriter" charset="0"/>
              </a:rPr>
              <a:t>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names(</a:t>
            </a:r>
            <a:r>
              <a:rPr lang="en-US" altLang="en-US" sz="1600" dirty="0" err="1">
                <a:latin typeface="American Typewriter" charset="0"/>
              </a:rPr>
              <a:t>initialState</a:t>
            </a:r>
            <a:r>
              <a:rPr lang="en-US" altLang="en-US" sz="1600" dirty="0">
                <a:latin typeface="American Typewriter" charset="0"/>
              </a:rPr>
              <a:t>) &lt;- </a:t>
            </a:r>
            <a:r>
              <a:rPr lang="en-US" altLang="en-US" sz="1600" dirty="0" err="1">
                <a:latin typeface="American Typewriter" charset="0"/>
              </a:rPr>
              <a:t>labelStates</a:t>
            </a:r>
            <a:endParaRPr lang="en-US" altLang="en-US" sz="1600" dirty="0">
              <a:latin typeface="American Typewriter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return(</a:t>
            </a:r>
            <a:r>
              <a:rPr lang="en-US" altLang="en-US" sz="1600" dirty="0" err="1">
                <a:latin typeface="American Typewriter" charset="0"/>
              </a:rPr>
              <a:t>initialState</a:t>
            </a:r>
            <a:r>
              <a:rPr lang="en-US" altLang="en-US" sz="1600" dirty="0">
                <a:latin typeface="American Typewriter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}</a:t>
            </a:r>
          </a:p>
        </p:txBody>
      </p:sp>
      <p:sp>
        <p:nvSpPr>
          <p:cNvPr id="57346" name="Rectangle 8">
            <a:extLst>
              <a:ext uri="{FF2B5EF4-FFF2-40B4-BE49-F238E27FC236}">
                <a16:creationId xmlns:a16="http://schemas.microsoft.com/office/drawing/2014/main" id="{DFFA150B-74D8-29C2-A1EB-FF88697D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079501"/>
            <a:ext cx="7061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sym typeface="Symbol" panose="05050102010706020507" pitchFamily="18" charset="2"/>
              </a:rPr>
              <a:t>ϒ-</a:t>
            </a:r>
            <a:r>
              <a:rPr lang="en-GB" altLang="en-US" sz="4400"/>
              <a:t>SIR model (Setup Functions)</a:t>
            </a:r>
          </a:p>
        </p:txBody>
      </p:sp>
      <p:sp>
        <p:nvSpPr>
          <p:cNvPr id="57347" name="AutoShape 11">
            <a:extLst>
              <a:ext uri="{FF2B5EF4-FFF2-40B4-BE49-F238E27FC236}">
                <a16:creationId xmlns:a16="http://schemas.microsoft.com/office/drawing/2014/main" id="{FF14DC0A-8036-8123-8CDE-18294F92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784226"/>
            <a:ext cx="498475" cy="460375"/>
          </a:xfrm>
          <a:prstGeom prst="roundRect">
            <a:avLst>
              <a:gd name="adj" fmla="val 176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>
                <a:ea typeface="MS Gothic" panose="020B0609070205080204" pitchFamily="49" charset="-128"/>
              </a:rPr>
              <a:t>S</a:t>
            </a:r>
            <a:endParaRPr lang="en-GB" altLang="en-US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7348" name="AutoShape 12">
            <a:extLst>
              <a:ext uri="{FF2B5EF4-FFF2-40B4-BE49-F238E27FC236}">
                <a16:creationId xmlns:a16="http://schemas.microsoft.com/office/drawing/2014/main" id="{E6B26301-B78F-44A4-4E94-B42BC135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9" y="784226"/>
            <a:ext cx="498475" cy="460375"/>
          </a:xfrm>
          <a:prstGeom prst="roundRect">
            <a:avLst>
              <a:gd name="adj" fmla="val 176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>
                <a:ea typeface="MS Gothic" panose="020B0609070205080204" pitchFamily="49" charset="-128"/>
              </a:rPr>
              <a:t>I</a:t>
            </a:r>
            <a:r>
              <a:rPr lang="en-GB" altLang="en-US" sz="2000" baseline="-25000">
                <a:ea typeface="MS Gothic" panose="020B0609070205080204" pitchFamily="49" charset="-128"/>
              </a:rPr>
              <a:t>1</a:t>
            </a:r>
            <a:endParaRPr lang="en-GB" altLang="en-US" sz="2000">
              <a:ea typeface="MS Gothic" panose="020B0609070205080204" pitchFamily="49" charset="-128"/>
            </a:endParaRPr>
          </a:p>
        </p:txBody>
      </p:sp>
      <p:sp>
        <p:nvSpPr>
          <p:cNvPr id="57349" name="AutoShape 13">
            <a:extLst>
              <a:ext uri="{FF2B5EF4-FFF2-40B4-BE49-F238E27FC236}">
                <a16:creationId xmlns:a16="http://schemas.microsoft.com/office/drawing/2014/main" id="{CBDBCB3F-9158-F5B8-7872-E28294A88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489" y="779463"/>
            <a:ext cx="498475" cy="468312"/>
          </a:xfrm>
          <a:prstGeom prst="roundRect">
            <a:avLst>
              <a:gd name="adj" fmla="val 176"/>
            </a:avLst>
          </a:prstGeom>
          <a:solidFill>
            <a:srgbClr val="01FF2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>
                <a:ea typeface="MS Gothic" panose="020B0609070205080204" pitchFamily="49" charset="-128"/>
              </a:rPr>
              <a:t>R</a:t>
            </a:r>
            <a:endParaRPr lang="en-GB" altLang="en-US" sz="4400">
              <a:ea typeface="MS Gothic" panose="020B0609070205080204" pitchFamily="49" charset="-128"/>
            </a:endParaRPr>
          </a:p>
        </p:txBody>
      </p:sp>
      <p:sp>
        <p:nvSpPr>
          <p:cNvPr id="57350" name="AutoShape 14">
            <a:extLst>
              <a:ext uri="{FF2B5EF4-FFF2-40B4-BE49-F238E27FC236}">
                <a16:creationId xmlns:a16="http://schemas.microsoft.com/office/drawing/2014/main" id="{B3FBA1B6-0EFC-049D-F3DB-5F6FB470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4" y="784226"/>
            <a:ext cx="498475" cy="460375"/>
          </a:xfrm>
          <a:prstGeom prst="roundRect">
            <a:avLst>
              <a:gd name="adj" fmla="val 176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>
                <a:ea typeface="MS Gothic" panose="020B0609070205080204" pitchFamily="49" charset="-128"/>
              </a:rPr>
              <a:t>I</a:t>
            </a:r>
            <a:r>
              <a:rPr lang="en-GB" altLang="en-US" sz="2000" baseline="-25000">
                <a:ea typeface="MS Gothic" panose="020B0609070205080204" pitchFamily="49" charset="-128"/>
              </a:rPr>
              <a:t>n</a:t>
            </a:r>
            <a:endParaRPr lang="en-GB" altLang="en-US">
              <a:ea typeface="MS Gothic" panose="020B0609070205080204" pitchFamily="49" charset="-128"/>
            </a:endParaRPr>
          </a:p>
        </p:txBody>
      </p:sp>
      <p:sp>
        <p:nvSpPr>
          <p:cNvPr id="57351" name="AutoShape 15">
            <a:extLst>
              <a:ext uri="{FF2B5EF4-FFF2-40B4-BE49-F238E27FC236}">
                <a16:creationId xmlns:a16="http://schemas.microsoft.com/office/drawing/2014/main" id="{E2395AB9-E4A8-8E66-D561-201C797F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9" y="784226"/>
            <a:ext cx="498475" cy="460375"/>
          </a:xfrm>
          <a:prstGeom prst="roundRect">
            <a:avLst>
              <a:gd name="adj" fmla="val 176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>
                <a:ea typeface="MS Gothic" panose="020B0609070205080204" pitchFamily="49" charset="-128"/>
              </a:rPr>
              <a:t>I</a:t>
            </a:r>
            <a:r>
              <a:rPr lang="en-GB" altLang="en-US" sz="2000" baseline="-25000">
                <a:ea typeface="MS Gothic" panose="020B0609070205080204" pitchFamily="49" charset="-128"/>
              </a:rPr>
              <a:t>n-1</a:t>
            </a:r>
            <a:endParaRPr lang="en-GB" altLang="en-US" sz="2000">
              <a:ea typeface="MS Gothic" panose="020B0609070205080204" pitchFamily="49" charset="-128"/>
            </a:endParaRPr>
          </a:p>
        </p:txBody>
      </p:sp>
      <p:sp>
        <p:nvSpPr>
          <p:cNvPr id="57352" name="AutoShape 17">
            <a:extLst>
              <a:ext uri="{FF2B5EF4-FFF2-40B4-BE49-F238E27FC236}">
                <a16:creationId xmlns:a16="http://schemas.microsoft.com/office/drawing/2014/main" id="{58AD4C5D-82AF-E792-77FE-07B53289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476" y="781051"/>
            <a:ext cx="498475" cy="468313"/>
          </a:xfrm>
          <a:prstGeom prst="roundRect">
            <a:avLst>
              <a:gd name="adj" fmla="val 176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>
                <a:ea typeface="MS Gothic" panose="020B0609070205080204" pitchFamily="49" charset="-128"/>
              </a:rPr>
              <a:t>N</a:t>
            </a:r>
            <a:endParaRPr lang="en-GB" altLang="en-US" sz="4400">
              <a:ea typeface="MS Gothic" panose="020B0609070205080204" pitchFamily="49" charset="-128"/>
            </a:endParaRPr>
          </a:p>
        </p:txBody>
      </p:sp>
      <p:sp>
        <p:nvSpPr>
          <p:cNvPr id="57353" name="AutoShape 18">
            <a:extLst>
              <a:ext uri="{FF2B5EF4-FFF2-40B4-BE49-F238E27FC236}">
                <a16:creationId xmlns:a16="http://schemas.microsoft.com/office/drawing/2014/main" id="{4A7408F2-B3D5-05DA-78AC-DBF38417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784226"/>
            <a:ext cx="566738" cy="460375"/>
          </a:xfrm>
          <a:prstGeom prst="roundRect">
            <a:avLst>
              <a:gd name="adj" fmla="val 176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>
                <a:ea typeface="MS Gothic" panose="020B0609070205080204" pitchFamily="49" charset="-128"/>
              </a:rPr>
              <a:t>I</a:t>
            </a:r>
            <a:r>
              <a:rPr lang="en-GB" altLang="en-US" sz="2000" baseline="-25000">
                <a:ea typeface="MS Gothic" panose="020B0609070205080204" pitchFamily="49" charset="-128"/>
              </a:rPr>
              <a:t>TOT</a:t>
            </a:r>
            <a:endParaRPr lang="en-GB" altLang="en-US">
              <a:ea typeface="MS Gothic" panose="020B0609070205080204" pitchFamily="49" charset="-128"/>
            </a:endParaRPr>
          </a:p>
        </p:txBody>
      </p:sp>
      <p:graphicFrame>
        <p:nvGraphicFramePr>
          <p:cNvPr id="57354" name="Object 19">
            <a:extLst>
              <a:ext uri="{FF2B5EF4-FFF2-40B4-BE49-F238E27FC236}">
                <a16:creationId xmlns:a16="http://schemas.microsoft.com/office/drawing/2014/main" id="{6455369D-AF57-F502-FB0F-3426F4BE7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9339" y="908050"/>
          <a:ext cx="688975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57354" name="Object 19">
                        <a:extLst>
                          <a:ext uri="{FF2B5EF4-FFF2-40B4-BE49-F238E27FC236}">
                            <a16:creationId xmlns:a16="http://schemas.microsoft.com/office/drawing/2014/main" id="{6455369D-AF57-F502-FB0F-3426F4BE7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9" y="908050"/>
                        <a:ext cx="688975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20">
            <a:extLst>
              <a:ext uri="{FF2B5EF4-FFF2-40B4-BE49-F238E27FC236}">
                <a16:creationId xmlns:a16="http://schemas.microsoft.com/office/drawing/2014/main" id="{F6BB9A43-E703-A8B2-E71A-561B07A6F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6137276"/>
            <a:ext cx="3887603" cy="584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S I1 I2 I3 I4 I5 R </a:t>
            </a:r>
            <a:r>
              <a:rPr lang="en-US" altLang="en-US" sz="1600" dirty="0" err="1">
                <a:latin typeface="American Typewriter" charset="0"/>
              </a:rPr>
              <a:t>Itot</a:t>
            </a:r>
            <a:r>
              <a:rPr lang="en-US" altLang="en-US" sz="1600" dirty="0">
                <a:latin typeface="American Typewriter" charset="0"/>
              </a:rPr>
              <a:t>  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1 99  1  0  0  0  0 0    1 100</a:t>
            </a:r>
            <a:endParaRPr lang="en-US" altLang="en-US" sz="1600" dirty="0"/>
          </a:p>
        </p:txBody>
      </p:sp>
      <p:sp>
        <p:nvSpPr>
          <p:cNvPr id="57356" name="Rectangle 21">
            <a:extLst>
              <a:ext uri="{FF2B5EF4-FFF2-40B4-BE49-F238E27FC236}">
                <a16:creationId xmlns:a16="http://schemas.microsoft.com/office/drawing/2014/main" id="{F989035B-2413-06DF-7E22-241C9D200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5761038"/>
            <a:ext cx="4257897" cy="338554"/>
          </a:xfrm>
          <a:prstGeom prst="rect">
            <a:avLst/>
          </a:prstGeom>
          <a:solidFill>
            <a:srgbClr val="C5C5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&gt; </a:t>
            </a:r>
            <a:r>
              <a:rPr lang="en-US" altLang="en-US" sz="1600" dirty="0" err="1">
                <a:latin typeface="American Typewriter" charset="0"/>
              </a:rPr>
              <a:t>mkGammaInitialState</a:t>
            </a:r>
            <a:r>
              <a:rPr lang="en-US" altLang="en-US" sz="1600" dirty="0">
                <a:latin typeface="American Typewriter" charset="0"/>
              </a:rPr>
              <a:t>(99,1,0,5,1)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2EA42-C8E8-1959-8843-58CAC3775FB6}"/>
              </a:ext>
            </a:extLst>
          </p:cNvPr>
          <p:cNvGrpSpPr>
            <a:grpSpLocks/>
          </p:cNvGrpSpPr>
          <p:nvPr/>
        </p:nvGrpSpPr>
        <p:grpSpPr bwMode="auto">
          <a:xfrm>
            <a:off x="7827964" y="6149976"/>
            <a:ext cx="2744787" cy="708025"/>
            <a:chOff x="6303187" y="6150114"/>
            <a:chExt cx="2744964" cy="707886"/>
          </a:xfrm>
        </p:grpSpPr>
        <p:sp>
          <p:nvSpPr>
            <p:cNvPr id="57358" name="AutoShape 17">
              <a:extLst>
                <a:ext uri="{FF2B5EF4-FFF2-40B4-BE49-F238E27FC236}">
                  <a16:creationId xmlns:a16="http://schemas.microsoft.com/office/drawing/2014/main" id="{392DA8A7-8759-D32B-5D71-E439C2C9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9676" y="6270695"/>
              <a:ext cx="498475" cy="468313"/>
            </a:xfrm>
            <a:prstGeom prst="roundRect">
              <a:avLst>
                <a:gd name="adj" fmla="val 176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>
                  <a:ea typeface="MS Gothic" panose="020B0609070205080204" pitchFamily="49" charset="-128"/>
                </a:rPr>
                <a:t>N</a:t>
              </a:r>
              <a:endParaRPr lang="en-GB" altLang="en-US" sz="4400">
                <a:ea typeface="MS Gothic" panose="020B0609070205080204" pitchFamily="49" charset="-128"/>
              </a:endParaRPr>
            </a:p>
          </p:txBody>
        </p:sp>
        <p:sp>
          <p:nvSpPr>
            <p:cNvPr id="57359" name="AutoShape 18">
              <a:extLst>
                <a:ext uri="{FF2B5EF4-FFF2-40B4-BE49-F238E27FC236}">
                  <a16:creationId xmlns:a16="http://schemas.microsoft.com/office/drawing/2014/main" id="{BA36E955-9370-DFA1-026C-CA5B6E1BF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926" y="6273870"/>
              <a:ext cx="566738" cy="460375"/>
            </a:xfrm>
            <a:prstGeom prst="roundRect">
              <a:avLst>
                <a:gd name="adj" fmla="val 176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000">
                  <a:ea typeface="MS Gothic" panose="020B0609070205080204" pitchFamily="49" charset="-128"/>
                </a:rPr>
                <a:t>I</a:t>
              </a:r>
              <a:r>
                <a:rPr lang="en-GB" altLang="en-US" sz="2000" baseline="-25000">
                  <a:ea typeface="MS Gothic" panose="020B0609070205080204" pitchFamily="49" charset="-128"/>
                </a:rPr>
                <a:t>TOT</a:t>
              </a:r>
              <a:endParaRPr lang="en-GB" altLang="en-US">
                <a:ea typeface="MS Gothic" panose="020B0609070205080204" pitchFamily="49" charset="-128"/>
              </a:endParaRPr>
            </a:p>
          </p:txBody>
        </p:sp>
        <p:sp>
          <p:nvSpPr>
            <p:cNvPr id="57360" name="Rectangle 1">
              <a:extLst>
                <a:ext uri="{FF2B5EF4-FFF2-40B4-BE49-F238E27FC236}">
                  <a16:creationId xmlns:a16="http://schemas.microsoft.com/office/drawing/2014/main" id="{279800A5-7B80-18D3-717A-431E0506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187" y="6150114"/>
              <a:ext cx="152477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Arial" panose="020B0604020202020204" pitchFamily="34" charset="0"/>
                </a:rPr>
                <a:t>How do we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Arial" panose="020B0604020202020204" pitchFamily="34" charset="0"/>
                </a:rPr>
                <a:t>update?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6">
            <a:extLst>
              <a:ext uri="{FF2B5EF4-FFF2-40B4-BE49-F238E27FC236}">
                <a16:creationId xmlns:a16="http://schemas.microsoft.com/office/drawing/2014/main" id="{BA80CA82-7D5C-36D3-2E37-225D429C6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720725"/>
            <a:ext cx="9142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More transitions…</a:t>
            </a:r>
          </a:p>
        </p:txBody>
      </p:sp>
      <p:sp>
        <p:nvSpPr>
          <p:cNvPr id="59394" name="Rectangle 5">
            <a:extLst>
              <a:ext uri="{FF2B5EF4-FFF2-40B4-BE49-F238E27FC236}">
                <a16:creationId xmlns:a16="http://schemas.microsoft.com/office/drawing/2014/main" id="{C032D9A5-D86E-4163-00F7-EE0A2DEB0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4" y="2049464"/>
            <a:ext cx="1912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“A -&gt; r -&gt; B”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DBD56-1123-3A28-4469-BA847E9E45BC}"/>
              </a:ext>
            </a:extLst>
          </p:cNvPr>
          <p:cNvSpPr/>
          <p:nvPr/>
        </p:nvSpPr>
        <p:spPr>
          <a:xfrm>
            <a:off x="1641476" y="1574801"/>
            <a:ext cx="582613" cy="576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90305-8EBD-2286-5FBF-EB65F8E25F27}"/>
              </a:ext>
            </a:extLst>
          </p:cNvPr>
          <p:cNvSpPr/>
          <p:nvPr/>
        </p:nvSpPr>
        <p:spPr>
          <a:xfrm>
            <a:off x="1641476" y="2555876"/>
            <a:ext cx="582613" cy="57626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06F5C5-678D-A14C-96ED-083A00DF05BD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1933575" y="2151063"/>
            <a:ext cx="0" cy="40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98" name="Rectangle 11">
            <a:extLst>
              <a:ext uri="{FF2B5EF4-FFF2-40B4-BE49-F238E27FC236}">
                <a16:creationId xmlns:a16="http://schemas.microsoft.com/office/drawing/2014/main" id="{BFDB8E7D-EAA3-5D0D-E7CC-3473438E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2105026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merican Typewriter" charset="0"/>
              </a:rPr>
              <a:t>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9399" name="Rectangle 12">
            <a:extLst>
              <a:ext uri="{FF2B5EF4-FFF2-40B4-BE49-F238E27FC236}">
                <a16:creationId xmlns:a16="http://schemas.microsoft.com/office/drawing/2014/main" id="{081FC562-2801-89C9-6425-D4F76E40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9" y="2039939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A -&gt; A 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B -&gt; B+1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FC529-B5E6-52F4-B545-87E696B5FAF1}"/>
              </a:ext>
            </a:extLst>
          </p:cNvPr>
          <p:cNvSpPr/>
          <p:nvPr/>
        </p:nvSpPr>
        <p:spPr>
          <a:xfrm>
            <a:off x="3371851" y="1570038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i="1" u="sng" dirty="0" err="1">
                <a:latin typeface="+mj-lt"/>
              </a:rPr>
              <a:t>SimInf</a:t>
            </a:r>
            <a:endParaRPr lang="en-US" i="1" u="sng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EFD0C-73DC-61B9-5D16-D97817866686}"/>
              </a:ext>
            </a:extLst>
          </p:cNvPr>
          <p:cNvSpPr/>
          <p:nvPr/>
        </p:nvSpPr>
        <p:spPr>
          <a:xfrm>
            <a:off x="5327650" y="1558925"/>
            <a:ext cx="711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i="1" u="sng" dirty="0">
                <a:latin typeface="+mj-lt"/>
              </a:rPr>
              <a:t>Effect</a:t>
            </a:r>
            <a:endParaRPr lang="en-US" i="1" u="sng" dirty="0"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F1AC73-14C2-BDC0-3C35-A17CD3731E74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3306765"/>
            <a:ext cx="5401334" cy="1576387"/>
            <a:chOff x="126662" y="3307486"/>
            <a:chExt cx="5401272" cy="1576094"/>
          </a:xfrm>
        </p:grpSpPr>
        <p:sp>
          <p:nvSpPr>
            <p:cNvPr id="59428" name="Rectangle 27">
              <a:extLst>
                <a:ext uri="{FF2B5EF4-FFF2-40B4-BE49-F238E27FC236}">
                  <a16:creationId xmlns:a16="http://schemas.microsoft.com/office/drawing/2014/main" id="{4D173B2A-E5C0-234E-0595-EF4803AF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537" y="3883700"/>
              <a:ext cx="2159541" cy="338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merican Typewriter" charset="0"/>
                </a:rPr>
                <a:t>“A -&gt; r -&gt; B+C” </a:t>
              </a:r>
              <a:endParaRPr lang="en-US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34965-E513-D2F6-B1F5-B349E8F72050}"/>
                </a:ext>
              </a:extLst>
            </p:cNvPr>
            <p:cNvSpPr/>
            <p:nvPr/>
          </p:nvSpPr>
          <p:spPr>
            <a:xfrm>
              <a:off x="126662" y="3326532"/>
              <a:ext cx="582606" cy="57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D726B4-2E7B-0770-3E45-3DE87206649C}"/>
                </a:ext>
              </a:extLst>
            </p:cNvPr>
            <p:cNvSpPr/>
            <p:nvPr/>
          </p:nvSpPr>
          <p:spPr>
            <a:xfrm>
              <a:off x="126662" y="4307425"/>
              <a:ext cx="582606" cy="57615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A4A64A-5DA2-9C89-713C-A55C1D124F07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>
              <a:off x="417172" y="3902688"/>
              <a:ext cx="0" cy="40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32" name="Rectangle 33">
              <a:extLst>
                <a:ext uri="{FF2B5EF4-FFF2-40B4-BE49-F238E27FC236}">
                  <a16:creationId xmlns:a16="http://schemas.microsoft.com/office/drawing/2014/main" id="{FB37D090-3279-F4B6-B9DA-AB7170E3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34" y="3856317"/>
              <a:ext cx="369008" cy="461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merican Typewriter" charset="0"/>
                </a:rPr>
                <a:t>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433" name="Rectangle 34">
              <a:extLst>
                <a:ext uri="{FF2B5EF4-FFF2-40B4-BE49-F238E27FC236}">
                  <a16:creationId xmlns:a16="http://schemas.microsoft.com/office/drawing/2014/main" id="{8BA3F0C2-276F-B999-3657-AB092D7B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405" y="3788007"/>
              <a:ext cx="1723529" cy="101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merican Typewriter" charset="0"/>
                </a:rPr>
                <a:t>A -&gt; A - 1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merican Typewriter" charset="0"/>
                </a:rPr>
                <a:t>B -&gt; B+1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merican Typewriter" charset="0"/>
                </a:rPr>
                <a:t>C -&gt; C+1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804B93-76BE-3E6F-6C04-A23FC60D3D41}"/>
                </a:ext>
              </a:extLst>
            </p:cNvPr>
            <p:cNvSpPr/>
            <p:nvPr/>
          </p:nvSpPr>
          <p:spPr>
            <a:xfrm>
              <a:off x="2025290" y="3318596"/>
              <a:ext cx="771356" cy="369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i="1" u="sng" dirty="0" err="1">
                  <a:latin typeface="+mj-lt"/>
                </a:rPr>
                <a:t>SimInf</a:t>
              </a:r>
              <a:endParaRPr lang="en-US" i="1" u="sng" dirty="0"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BD2485-D746-A65E-4108-FC68A183AE0D}"/>
                </a:ext>
              </a:extLst>
            </p:cNvPr>
            <p:cNvSpPr/>
            <p:nvPr/>
          </p:nvSpPr>
          <p:spPr>
            <a:xfrm>
              <a:off x="3981067" y="3307486"/>
              <a:ext cx="711790" cy="369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i="1" u="sng" dirty="0">
                  <a:latin typeface="+mj-lt"/>
                </a:rPr>
                <a:t>Effect</a:t>
              </a:r>
              <a:endParaRPr lang="en-US" i="1" u="sng" dirty="0"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CB63FF-5143-3A07-D881-4ADEB9F3D01D}"/>
                </a:ext>
              </a:extLst>
            </p:cNvPr>
            <p:cNvSpPr/>
            <p:nvPr/>
          </p:nvSpPr>
          <p:spPr>
            <a:xfrm>
              <a:off x="866428" y="4304251"/>
              <a:ext cx="581018" cy="57615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3DA516D-EE6B-D2A7-00AE-FFF13B755975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709268" y="3856659"/>
              <a:ext cx="447670" cy="4475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38" name="Rectangle 39">
              <a:extLst>
                <a:ext uri="{FF2B5EF4-FFF2-40B4-BE49-F238E27FC236}">
                  <a16:creationId xmlns:a16="http://schemas.microsoft.com/office/drawing/2014/main" id="{D080F360-7713-1086-0341-96D0A429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224" y="3694395"/>
              <a:ext cx="369008" cy="461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merican Typewriter" charset="0"/>
                </a:rPr>
                <a:t>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8DC871-4CD6-45C9-5158-5D015736F37E}"/>
              </a:ext>
            </a:extLst>
          </p:cNvPr>
          <p:cNvGrpSpPr>
            <a:grpSpLocks/>
          </p:cNvGrpSpPr>
          <p:nvPr/>
        </p:nvGrpSpPr>
        <p:grpSpPr bwMode="auto">
          <a:xfrm>
            <a:off x="1651001" y="5026025"/>
            <a:ext cx="5428345" cy="1600200"/>
            <a:chOff x="126662" y="5025592"/>
            <a:chExt cx="5429311" cy="1599902"/>
          </a:xfrm>
        </p:grpSpPr>
        <p:grpSp>
          <p:nvGrpSpPr>
            <p:cNvPr id="59416" name="Group 45">
              <a:extLst>
                <a:ext uri="{FF2B5EF4-FFF2-40B4-BE49-F238E27FC236}">
                  <a16:creationId xmlns:a16="http://schemas.microsoft.com/office/drawing/2014/main" id="{11EFB24E-EFF8-575F-EAA3-CDAD6802B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662" y="5174789"/>
              <a:ext cx="5429311" cy="1450705"/>
              <a:chOff x="126662" y="5174789"/>
              <a:chExt cx="5429311" cy="14507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C705E35-BB5A-381D-7527-B87E263D9295}"/>
                  </a:ext>
                </a:extLst>
              </p:cNvPr>
              <p:cNvSpPr/>
              <p:nvPr/>
            </p:nvSpPr>
            <p:spPr>
              <a:xfrm>
                <a:off x="126662" y="5177964"/>
                <a:ext cx="582717" cy="57615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4583B7C-717D-EA91-08BF-B8AC880F5E2A}"/>
                  </a:ext>
                </a:extLst>
              </p:cNvPr>
              <p:cNvSpPr/>
              <p:nvPr/>
            </p:nvSpPr>
            <p:spPr>
              <a:xfrm>
                <a:off x="866569" y="5174789"/>
                <a:ext cx="581128" cy="57615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C3E736-FBF1-3071-FACF-77FAB6A05198}"/>
                  </a:ext>
                </a:extLst>
              </p:cNvPr>
              <p:cNvSpPr/>
              <p:nvPr/>
            </p:nvSpPr>
            <p:spPr>
              <a:xfrm>
                <a:off x="126662" y="6049339"/>
                <a:ext cx="582717" cy="5761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F900B6C-E57E-481E-E211-036242F0740E}"/>
                  </a:ext>
                </a:extLst>
              </p:cNvPr>
              <p:cNvCxnSpPr>
                <a:cxnSpLocks/>
                <a:stCxn id="41" idx="2"/>
                <a:endCxn id="43" idx="0"/>
              </p:cNvCxnSpPr>
              <p:nvPr/>
            </p:nvCxnSpPr>
            <p:spPr>
              <a:xfrm>
                <a:off x="417227" y="5754119"/>
                <a:ext cx="0" cy="295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A7A3579-7299-249A-5960-7419816F2BA7}"/>
                  </a:ext>
                </a:extLst>
              </p:cNvPr>
              <p:cNvCxnSpPr>
                <a:cxnSpLocks/>
                <a:stCxn id="42" idx="2"/>
                <a:endCxn id="43" idx="3"/>
              </p:cNvCxnSpPr>
              <p:nvPr/>
            </p:nvCxnSpPr>
            <p:spPr>
              <a:xfrm flipH="1">
                <a:off x="709379" y="5750945"/>
                <a:ext cx="447755" cy="587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424" name="Rectangle 50">
                <a:extLst>
                  <a:ext uri="{FF2B5EF4-FFF2-40B4-BE49-F238E27FC236}">
                    <a16:creationId xmlns:a16="http://schemas.microsoft.com/office/drawing/2014/main" id="{047DAD28-3CDC-4390-C013-E6F0C61F5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623" y="5906442"/>
                <a:ext cx="369078" cy="461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merican Typewriter" charset="0"/>
                  </a:rPr>
                  <a:t>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9425" name="Rectangle 51">
                <a:extLst>
                  <a:ext uri="{FF2B5EF4-FFF2-40B4-BE49-F238E27FC236}">
                    <a16:creationId xmlns:a16="http://schemas.microsoft.com/office/drawing/2014/main" id="{9FC7C197-8092-D89F-FC45-53CB840C9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32" y="5660592"/>
                <a:ext cx="369078" cy="461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merican Typewriter" charset="0"/>
                  </a:rPr>
                  <a:t>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9426" name="Rectangle 52">
                <a:extLst>
                  <a:ext uri="{FF2B5EF4-FFF2-40B4-BE49-F238E27FC236}">
                    <a16:creationId xmlns:a16="http://schemas.microsoft.com/office/drawing/2014/main" id="{4E4DB303-C7A6-CEE1-5559-6440F886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249" y="5601806"/>
                <a:ext cx="2159950" cy="338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merican Typewriter" charset="0"/>
                  </a:rPr>
                  <a:t>“B+C -&gt; r -&gt; A” </a:t>
                </a:r>
                <a:endParaRPr lang="en-US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427" name="Rectangle 53">
                <a:extLst>
                  <a:ext uri="{FF2B5EF4-FFF2-40B4-BE49-F238E27FC236}">
                    <a16:creationId xmlns:a16="http://schemas.microsoft.com/office/drawing/2014/main" id="{5977E0DB-CF97-066F-A99A-38461AE01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117" y="5506113"/>
                <a:ext cx="1723856" cy="1015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merican Typewriter" charset="0"/>
                  </a:rPr>
                  <a:t>B -&gt; B - 1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merican Typewriter" charset="0"/>
                  </a:rPr>
                  <a:t>C -&gt; C - 1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merican Typewriter" charset="0"/>
                  </a:rPr>
                  <a:t>A -&gt; A +1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B3A78A-0CCA-3D30-B632-6F2A1313F18C}"/>
                </a:ext>
              </a:extLst>
            </p:cNvPr>
            <p:cNvSpPr/>
            <p:nvPr/>
          </p:nvSpPr>
          <p:spPr>
            <a:xfrm>
              <a:off x="2052643" y="5036703"/>
              <a:ext cx="771502" cy="369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i="1" u="sng" dirty="0" err="1">
                  <a:latin typeface="+mj-lt"/>
                </a:rPr>
                <a:t>SimInf</a:t>
              </a:r>
              <a:endParaRPr lang="en-US" i="1" u="sng" dirty="0">
                <a:latin typeface="+mj-l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40B244-1185-213C-6B42-ADE25BFBBCC6}"/>
                </a:ext>
              </a:extLst>
            </p:cNvPr>
            <p:cNvSpPr/>
            <p:nvPr/>
          </p:nvSpPr>
          <p:spPr>
            <a:xfrm>
              <a:off x="4008791" y="5025592"/>
              <a:ext cx="711925" cy="369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i="1" u="sng" dirty="0">
                  <a:latin typeface="+mj-lt"/>
                </a:rPr>
                <a:t>Effect</a:t>
              </a:r>
              <a:endParaRPr lang="en-US" i="1" u="sng" dirty="0"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C891AE-2ED3-471F-5D22-52F222A0320F}"/>
              </a:ext>
            </a:extLst>
          </p:cNvPr>
          <p:cNvGrpSpPr>
            <a:grpSpLocks/>
          </p:cNvGrpSpPr>
          <p:nvPr/>
        </p:nvGrpSpPr>
        <p:grpSpPr bwMode="auto">
          <a:xfrm>
            <a:off x="7597774" y="2325689"/>
            <a:ext cx="3237069" cy="1463675"/>
            <a:chOff x="6073802" y="2325095"/>
            <a:chExt cx="3236546" cy="146452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BBD0478-F71B-CBB5-303F-8049048BD0CE}"/>
                </a:ext>
              </a:extLst>
            </p:cNvPr>
            <p:cNvSpPr/>
            <p:nvPr/>
          </p:nvSpPr>
          <p:spPr>
            <a:xfrm>
              <a:off x="6073802" y="3213024"/>
              <a:ext cx="582519" cy="5765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0E4B1A8-73B3-90EE-10C5-CB03B6C41E3C}"/>
                </a:ext>
              </a:extLst>
            </p:cNvPr>
            <p:cNvCxnSpPr>
              <a:cxnSpLocks/>
            </p:cNvCxnSpPr>
            <p:nvPr/>
          </p:nvCxnSpPr>
          <p:spPr>
            <a:xfrm>
              <a:off x="6349982" y="2809564"/>
              <a:ext cx="0" cy="4034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13" name="Rectangle 63">
              <a:extLst>
                <a:ext uri="{FF2B5EF4-FFF2-40B4-BE49-F238E27FC236}">
                  <a16:creationId xmlns:a16="http://schemas.microsoft.com/office/drawing/2014/main" id="{18D3FFEA-0206-4C51-B3E6-F9D3644845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49634" y="2760261"/>
              <a:ext cx="2109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merican Typewriter" charset="0"/>
                </a:rPr>
                <a:t>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414" name="Rectangle 64">
              <a:extLst>
                <a:ext uri="{FF2B5EF4-FFF2-40B4-BE49-F238E27FC236}">
                  <a16:creationId xmlns:a16="http://schemas.microsoft.com/office/drawing/2014/main" id="{2C3E8B29-CBE4-94A8-C72D-1BC652F6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624" y="3270757"/>
              <a:ext cx="2338724" cy="400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merican Typewriter" charset="0"/>
                </a:rPr>
                <a:t>“@ -&gt; r -&gt; A” 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9415" name="Rectangle 24">
              <a:extLst>
                <a:ext uri="{FF2B5EF4-FFF2-40B4-BE49-F238E27FC236}">
                  <a16:creationId xmlns:a16="http://schemas.microsoft.com/office/drawing/2014/main" id="{D3619F22-C9BA-92A6-8662-CFCE81AE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762" y="2325095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latin typeface="Arial" panose="020B0604020202020204" pitchFamily="34" charset="0"/>
                </a:rPr>
                <a:t>Birth</a:t>
              </a:r>
              <a:endParaRPr lang="en-US" altLang="en-US" sz="2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A5D2E0-1427-7C91-2336-E9A461A74E5A}"/>
              </a:ext>
            </a:extLst>
          </p:cNvPr>
          <p:cNvGrpSpPr>
            <a:grpSpLocks/>
          </p:cNvGrpSpPr>
          <p:nvPr/>
        </p:nvGrpSpPr>
        <p:grpSpPr bwMode="auto">
          <a:xfrm>
            <a:off x="7610474" y="4008439"/>
            <a:ext cx="3236792" cy="1565029"/>
            <a:chOff x="6086322" y="4008500"/>
            <a:chExt cx="3237270" cy="156419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219D16-6E8E-078C-1C78-23B252C62014}"/>
                </a:ext>
              </a:extLst>
            </p:cNvPr>
            <p:cNvSpPr/>
            <p:nvPr/>
          </p:nvSpPr>
          <p:spPr>
            <a:xfrm>
              <a:off x="6086322" y="4582868"/>
              <a:ext cx="582699" cy="575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74523E-A1F3-6EBC-9A78-A5D65467F2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376878" y="5158823"/>
              <a:ext cx="0" cy="40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08" name="Rectangle 59">
              <a:extLst>
                <a:ext uri="{FF2B5EF4-FFF2-40B4-BE49-F238E27FC236}">
                  <a16:creationId xmlns:a16="http://schemas.microsoft.com/office/drawing/2014/main" id="{79ED1AC0-AADA-3840-BA3E-64F6C518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194" y="5111275"/>
              <a:ext cx="369066" cy="46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merican Typewriter" charset="0"/>
                </a:rPr>
                <a:t>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409" name="Rectangle 60">
              <a:extLst>
                <a:ext uri="{FF2B5EF4-FFF2-40B4-BE49-F238E27FC236}">
                  <a16:creationId xmlns:a16="http://schemas.microsoft.com/office/drawing/2014/main" id="{317B84AD-D5E0-4C08-534B-3E508666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4144" y="4639276"/>
              <a:ext cx="2339448" cy="399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merican Typewriter" charset="0"/>
                </a:rPr>
                <a:t>“A -&gt; r -&gt; @” 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410" name="Rectangle 25">
              <a:extLst>
                <a:ext uri="{FF2B5EF4-FFF2-40B4-BE49-F238E27FC236}">
                  <a16:creationId xmlns:a16="http://schemas.microsoft.com/office/drawing/2014/main" id="{104A3262-B399-A3AB-36AB-5BF998BA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832" y="4008500"/>
              <a:ext cx="10406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latin typeface="Arial" panose="020B0604020202020204" pitchFamily="34" charset="0"/>
                </a:rPr>
                <a:t>Death</a:t>
              </a:r>
              <a:endParaRPr lang="en-US" altLang="en-US" sz="24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3">
            <a:extLst>
              <a:ext uri="{FF2B5EF4-FFF2-40B4-BE49-F238E27FC236}">
                <a16:creationId xmlns:a16="http://schemas.microsoft.com/office/drawing/2014/main" id="{86613945-8911-D0FA-5F94-E8E268FE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1052513"/>
            <a:ext cx="7880350" cy="353943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American Typewriter" charset="0"/>
              </a:rPr>
              <a:t>mkGammatransitions</a:t>
            </a:r>
            <a:r>
              <a:rPr lang="en-US" altLang="en-US" sz="1600" dirty="0">
                <a:latin typeface="American Typewriter" charset="0"/>
              </a:rPr>
              <a:t> &lt;- function(n)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# Transmission event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transitions    	&lt;- c("S -&gt; beta*S*</a:t>
            </a:r>
            <a:r>
              <a:rPr lang="en-US" altLang="en-US" sz="1600" dirty="0" err="1">
                <a:latin typeface="American Typewriter" charset="0"/>
              </a:rPr>
              <a:t>Itot</a:t>
            </a:r>
            <a:r>
              <a:rPr lang="en-US" altLang="en-US" sz="1600" dirty="0">
                <a:latin typeface="American Typewriter" charset="0"/>
              </a:rPr>
              <a:t>/(N) -&gt; I1 + </a:t>
            </a:r>
            <a:r>
              <a:rPr lang="en-US" altLang="en-US" sz="1600" dirty="0" err="1">
                <a:latin typeface="American Typewriter" charset="0"/>
              </a:rPr>
              <a:t>Itot</a:t>
            </a:r>
            <a:r>
              <a:rPr lang="en-US" altLang="en-US" sz="1600" dirty="0">
                <a:latin typeface="American Typewriter" charset="0"/>
              </a:rPr>
              <a:t>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# Progression through gamma stages to recovery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for(i in 1:(n-1))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{ transitions &lt;- c(</a:t>
            </a:r>
            <a:r>
              <a:rPr lang="en-US" altLang="en-US" sz="1600" dirty="0" err="1">
                <a:latin typeface="American Typewriter" charset="0"/>
              </a:rPr>
              <a:t>transitions,sprintf</a:t>
            </a:r>
            <a:r>
              <a:rPr lang="en-US" altLang="en-US" sz="1600" dirty="0">
                <a:latin typeface="American Typewriter" charset="0"/>
              </a:rPr>
              <a:t>("</a:t>
            </a:r>
            <a:r>
              <a:rPr lang="en-US" altLang="en-US" sz="1600" dirty="0" err="1">
                <a:latin typeface="American Typewriter" charset="0"/>
              </a:rPr>
              <a:t>I%d</a:t>
            </a:r>
            <a:r>
              <a:rPr lang="en-US" altLang="en-US" sz="1600" dirty="0">
                <a:latin typeface="American Typewriter" charset="0"/>
              </a:rPr>
              <a:t> -&gt; n*</a:t>
            </a:r>
            <a:r>
              <a:rPr lang="en-US" altLang="en-US" sz="1600" dirty="0" err="1">
                <a:latin typeface="American Typewriter" charset="0"/>
              </a:rPr>
              <a:t>I%d</a:t>
            </a:r>
            <a:r>
              <a:rPr lang="en-US" altLang="en-US" sz="1600" dirty="0">
                <a:latin typeface="American Typewriter" charset="0"/>
              </a:rPr>
              <a:t>/TI -&gt; I%d",i,i,i+1))}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transitions &lt;- c(</a:t>
            </a:r>
            <a:r>
              <a:rPr lang="en-US" altLang="en-US" sz="1600" dirty="0" err="1">
                <a:latin typeface="American Typewriter" charset="0"/>
              </a:rPr>
              <a:t>transitions,sprintf</a:t>
            </a:r>
            <a:r>
              <a:rPr lang="en-US" altLang="en-US" sz="1600" dirty="0">
                <a:latin typeface="American Typewriter" charset="0"/>
              </a:rPr>
              <a:t>("</a:t>
            </a:r>
            <a:r>
              <a:rPr lang="en-US" altLang="en-US" sz="1600" dirty="0" err="1">
                <a:latin typeface="American Typewriter" charset="0"/>
              </a:rPr>
              <a:t>Itot</a:t>
            </a:r>
            <a:r>
              <a:rPr lang="en-US" altLang="en-US" sz="1600" dirty="0">
                <a:latin typeface="American Typewriter" charset="0"/>
              </a:rPr>
              <a:t> + </a:t>
            </a:r>
            <a:r>
              <a:rPr lang="en-US" altLang="en-US" sz="1600" dirty="0" err="1">
                <a:latin typeface="American Typewriter" charset="0"/>
              </a:rPr>
              <a:t>I%d</a:t>
            </a:r>
            <a:r>
              <a:rPr lang="en-US" altLang="en-US" sz="1600" dirty="0">
                <a:latin typeface="American Typewriter" charset="0"/>
              </a:rPr>
              <a:t> -&gt; n*</a:t>
            </a:r>
            <a:r>
              <a:rPr lang="en-US" altLang="en-US" sz="1600" dirty="0" err="1">
                <a:latin typeface="American Typewriter" charset="0"/>
              </a:rPr>
              <a:t>I%d</a:t>
            </a:r>
            <a:r>
              <a:rPr lang="en-US" altLang="en-US" sz="1600" dirty="0">
                <a:latin typeface="American Typewriter" charset="0"/>
              </a:rPr>
              <a:t>/TI -&gt; R",</a:t>
            </a:r>
            <a:r>
              <a:rPr lang="en-US" altLang="en-US" sz="1600" dirty="0" err="1">
                <a:latin typeface="American Typewriter" charset="0"/>
              </a:rPr>
              <a:t>n,n</a:t>
            </a:r>
            <a:r>
              <a:rPr lang="en-US" altLang="en-US" sz="1600" dirty="0">
                <a:latin typeface="American Typewriter" charset="0"/>
              </a:rPr>
              <a:t>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  return(transitions)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}</a:t>
            </a:r>
          </a:p>
        </p:txBody>
      </p:sp>
      <p:sp>
        <p:nvSpPr>
          <p:cNvPr id="61442" name="Rectangle 6">
            <a:extLst>
              <a:ext uri="{FF2B5EF4-FFF2-40B4-BE49-F238E27FC236}">
                <a16:creationId xmlns:a16="http://schemas.microsoft.com/office/drawing/2014/main" id="{1E6CF76D-A2F7-EA1C-6525-189B8643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5272088"/>
            <a:ext cx="8229600" cy="95410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[1] "S -&gt; beta*S*</a:t>
            </a:r>
            <a:r>
              <a:rPr lang="en-US" altLang="en-US" sz="1400" dirty="0" err="1">
                <a:latin typeface="American Typewriter" charset="0"/>
              </a:rPr>
              <a:t>Itot</a:t>
            </a:r>
            <a:r>
              <a:rPr lang="en-US" altLang="en-US" sz="1400" dirty="0">
                <a:latin typeface="American Typewriter" charset="0"/>
              </a:rPr>
              <a:t>/(N) -&gt; I1 + </a:t>
            </a:r>
            <a:r>
              <a:rPr lang="en-US" altLang="en-US" sz="1400" dirty="0" err="1">
                <a:latin typeface="American Typewriter" charset="0"/>
              </a:rPr>
              <a:t>Itot</a:t>
            </a:r>
            <a:r>
              <a:rPr lang="en-US" altLang="en-US" sz="1400" dirty="0">
                <a:latin typeface="American Typewriter" charset="0"/>
              </a:rPr>
              <a:t>" "I1 -&gt; n*I1/TI -&gt; I2"               "I2 -&gt; n*I2/TI -&gt; I3"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merican Typewriter" charset="0"/>
              </a:rPr>
              <a:t>[4] "I3 -&gt; n*I3/TI -&gt; I4"               "I4 -&gt; n*I4/TI -&gt; I5"               "</a:t>
            </a:r>
            <a:r>
              <a:rPr lang="en-US" altLang="en-US" sz="1400" dirty="0" err="1">
                <a:latin typeface="American Typewriter" charset="0"/>
              </a:rPr>
              <a:t>Itot</a:t>
            </a:r>
            <a:r>
              <a:rPr lang="en-US" altLang="en-US" sz="1400" dirty="0">
                <a:latin typeface="American Typewriter" charset="0"/>
              </a:rPr>
              <a:t> + I5 -&gt; n*I5/TI -&gt; R"</a:t>
            </a:r>
            <a:endParaRPr lang="en-US" altLang="en-US" sz="1400" dirty="0"/>
          </a:p>
        </p:txBody>
      </p:sp>
      <p:sp>
        <p:nvSpPr>
          <p:cNvPr id="61443" name="Rectangle 8">
            <a:extLst>
              <a:ext uri="{FF2B5EF4-FFF2-40B4-BE49-F238E27FC236}">
                <a16:creationId xmlns:a16="http://schemas.microsoft.com/office/drawing/2014/main" id="{7D415682-7875-F464-104E-3C5A74E9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4873625"/>
            <a:ext cx="3147015" cy="338554"/>
          </a:xfrm>
          <a:prstGeom prst="rect">
            <a:avLst/>
          </a:prstGeom>
          <a:solidFill>
            <a:srgbClr val="C5C5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</a:rPr>
              <a:t>&gt; </a:t>
            </a:r>
            <a:r>
              <a:rPr lang="en-US" altLang="en-US" sz="1600" dirty="0" err="1">
                <a:latin typeface="American Typewriter" charset="0"/>
              </a:rPr>
              <a:t>mkGammatransitions</a:t>
            </a:r>
            <a:r>
              <a:rPr lang="en-US" altLang="en-US" sz="1600" dirty="0">
                <a:latin typeface="American Typewriter" charset="0"/>
              </a:rPr>
              <a:t>(5)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5">
            <a:extLst>
              <a:ext uri="{FF2B5EF4-FFF2-40B4-BE49-F238E27FC236}">
                <a16:creationId xmlns:a16="http://schemas.microsoft.com/office/drawing/2014/main" id="{91AF80AE-7049-6880-B46F-8AD9253F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1409701"/>
            <a:ext cx="395922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0" name="Picture 2">
            <a:extLst>
              <a:ext uri="{FF2B5EF4-FFF2-40B4-BE49-F238E27FC236}">
                <a16:creationId xmlns:a16="http://schemas.microsoft.com/office/drawing/2014/main" id="{2E4A38DB-125A-643A-61E6-C7ACBC92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1541464"/>
            <a:ext cx="3773488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4">
            <a:extLst>
              <a:ext uri="{FF2B5EF4-FFF2-40B4-BE49-F238E27FC236}">
                <a16:creationId xmlns:a16="http://schemas.microsoft.com/office/drawing/2014/main" id="{3398A1B0-684D-CE57-77B5-CBD21439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0864"/>
            <a:ext cx="292258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sym typeface="Symbol" panose="05050102010706020507" pitchFamily="18" charset="2"/>
              </a:rPr>
              <a:t>ϒ-</a:t>
            </a:r>
            <a:r>
              <a:rPr lang="en-GB" altLang="en-US" sz="4400"/>
              <a:t>SIR model</a:t>
            </a:r>
          </a:p>
        </p:txBody>
      </p:sp>
      <p:sp>
        <p:nvSpPr>
          <p:cNvPr id="63492" name="Rectangle 15">
            <a:extLst>
              <a:ext uri="{FF2B5EF4-FFF2-40B4-BE49-F238E27FC236}">
                <a16:creationId xmlns:a16="http://schemas.microsoft.com/office/drawing/2014/main" id="{637828C1-018D-C92A-DF97-8D4B8387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1752600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n=1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3" name="Rectangle 16">
            <a:extLst>
              <a:ext uri="{FF2B5EF4-FFF2-40B4-BE49-F238E27FC236}">
                <a16:creationId xmlns:a16="http://schemas.microsoft.com/office/drawing/2014/main" id="{8E1F84C3-5060-107A-49B5-64F9959D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1752601"/>
            <a:ext cx="878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n=10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18" name="Text Box 18">
            <a:extLst>
              <a:ext uri="{FF2B5EF4-FFF2-40B4-BE49-F238E27FC236}">
                <a16:creationId xmlns:a16="http://schemas.microsoft.com/office/drawing/2014/main" id="{8624838A-DD1D-C429-A4CF-D250BF50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5521325"/>
            <a:ext cx="7046913" cy="971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Initial growth of epidemic </a:t>
            </a:r>
            <a:r>
              <a:rPr lang="en-US" altLang="en-US" sz="2800" b="1"/>
              <a:t>increases</a:t>
            </a:r>
            <a:r>
              <a:rPr lang="en-US" altLang="en-US" sz="2800"/>
              <a:t> with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Variability between replicates </a:t>
            </a:r>
            <a:r>
              <a:rPr lang="en-US" altLang="en-US" sz="2800" b="1"/>
              <a:t>decreases</a:t>
            </a:r>
            <a:r>
              <a:rPr lang="en-US" altLang="en-US" sz="2800"/>
              <a:t> with n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3">
            <a:extLst>
              <a:ext uri="{FF2B5EF4-FFF2-40B4-BE49-F238E27FC236}">
                <a16:creationId xmlns:a16="http://schemas.microsoft.com/office/drawing/2014/main" id="{4CC196A1-BA77-C439-FE7E-55A5DF2F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6" y="836613"/>
            <a:ext cx="91408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When does stochasticity matter?</a:t>
            </a:r>
          </a:p>
        </p:txBody>
      </p:sp>
      <p:grpSp>
        <p:nvGrpSpPr>
          <p:cNvPr id="65538" name="Group 4">
            <a:extLst>
              <a:ext uri="{FF2B5EF4-FFF2-40B4-BE49-F238E27FC236}">
                <a16:creationId xmlns:a16="http://schemas.microsoft.com/office/drawing/2014/main" id="{F7CB3E05-2FD4-A8DC-A643-2F0CFBAD640F}"/>
              </a:ext>
            </a:extLst>
          </p:cNvPr>
          <p:cNvGrpSpPr>
            <a:grpSpLocks/>
          </p:cNvGrpSpPr>
          <p:nvPr/>
        </p:nvGrpSpPr>
        <p:grpSpPr bwMode="auto">
          <a:xfrm>
            <a:off x="6529388" y="2135189"/>
            <a:ext cx="4138612" cy="2878137"/>
            <a:chOff x="3628" y="2948"/>
            <a:chExt cx="2607" cy="1813"/>
          </a:xfrm>
        </p:grpSpPr>
        <p:pic>
          <p:nvPicPr>
            <p:cNvPr id="65605" name="Picture 5">
              <a:extLst>
                <a:ext uri="{FF2B5EF4-FFF2-40B4-BE49-F238E27FC236}">
                  <a16:creationId xmlns:a16="http://schemas.microsoft.com/office/drawing/2014/main" id="{FF1290E8-6EAD-1C53-11CB-35102726E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2948"/>
              <a:ext cx="260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06" name="Text Box 6">
              <a:extLst>
                <a:ext uri="{FF2B5EF4-FFF2-40B4-BE49-F238E27FC236}">
                  <a16:creationId xmlns:a16="http://schemas.microsoft.com/office/drawing/2014/main" id="{A763881E-133F-A9A0-B0B4-86FB0BAF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" y="4091"/>
              <a:ext cx="6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60876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Arial" panose="020B0604020202020204" pitchFamily="34" charset="0"/>
                  <a:ea typeface="MS Gothic" panose="020B0609070205080204" pitchFamily="49" charset="-128"/>
                </a:rPr>
                <a:t>R</a:t>
              </a:r>
              <a:r>
                <a:rPr lang="en-GB" altLang="en-US" sz="1800" baseline="-33000">
                  <a:latin typeface="Arial" panose="020B0604020202020204" pitchFamily="34" charset="0"/>
                  <a:ea typeface="MS Gothic" panose="020B0609070205080204" pitchFamily="49" charset="-128"/>
                </a:rPr>
                <a:t>0</a:t>
              </a:r>
              <a:r>
                <a:rPr lang="en-GB" altLang="en-US" sz="1800">
                  <a:latin typeface="Arial" panose="020B0604020202020204" pitchFamily="34" charset="0"/>
                  <a:ea typeface="MS Gothic" panose="020B0609070205080204" pitchFamily="49" charset="-128"/>
                </a:rPr>
                <a:t> = 1.2</a:t>
              </a:r>
            </a:p>
          </p:txBody>
        </p:sp>
        <p:sp>
          <p:nvSpPr>
            <p:cNvPr id="65607" name="Text Box 7">
              <a:extLst>
                <a:ext uri="{FF2B5EF4-FFF2-40B4-BE49-F238E27FC236}">
                  <a16:creationId xmlns:a16="http://schemas.microsoft.com/office/drawing/2014/main" id="{6CFC5274-DBD5-B351-4434-160E121D3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" y="3816"/>
              <a:ext cx="6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60876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Arial" panose="020B0604020202020204" pitchFamily="34" charset="0"/>
                  <a:ea typeface="MS Gothic" panose="020B0609070205080204" pitchFamily="49" charset="-128"/>
                </a:rPr>
                <a:t>R</a:t>
              </a:r>
              <a:r>
                <a:rPr lang="en-GB" altLang="en-US" sz="1800" baseline="-33000">
                  <a:latin typeface="Arial" panose="020B0604020202020204" pitchFamily="34" charset="0"/>
                  <a:ea typeface="MS Gothic" panose="020B0609070205080204" pitchFamily="49" charset="-128"/>
                </a:rPr>
                <a:t>0</a:t>
              </a:r>
              <a:r>
                <a:rPr lang="en-GB" altLang="en-US" sz="1800">
                  <a:latin typeface="Arial" panose="020B0604020202020204" pitchFamily="34" charset="0"/>
                  <a:ea typeface="MS Gothic" panose="020B0609070205080204" pitchFamily="49" charset="-128"/>
                </a:rPr>
                <a:t> = 1.5</a:t>
              </a:r>
            </a:p>
          </p:txBody>
        </p:sp>
        <p:sp>
          <p:nvSpPr>
            <p:cNvPr id="65608" name="Text Box 8">
              <a:extLst>
                <a:ext uri="{FF2B5EF4-FFF2-40B4-BE49-F238E27FC236}">
                  <a16:creationId xmlns:a16="http://schemas.microsoft.com/office/drawing/2014/main" id="{347405FC-B8B5-FE99-7063-BCBEDA16B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3249"/>
              <a:ext cx="50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60876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Arial" panose="020B0604020202020204" pitchFamily="34" charset="0"/>
                  <a:ea typeface="MS Gothic" panose="020B0609070205080204" pitchFamily="49" charset="-128"/>
                </a:rPr>
                <a:t>R</a:t>
              </a:r>
              <a:r>
                <a:rPr lang="en-GB" altLang="en-US" sz="1800" baseline="-33000">
                  <a:latin typeface="Arial" panose="020B0604020202020204" pitchFamily="34" charset="0"/>
                  <a:ea typeface="MS Gothic" panose="020B0609070205080204" pitchFamily="49" charset="-128"/>
                </a:rPr>
                <a:t>0</a:t>
              </a:r>
              <a:r>
                <a:rPr lang="en-GB" altLang="en-US" sz="1800">
                  <a:latin typeface="Arial" panose="020B0604020202020204" pitchFamily="34" charset="0"/>
                  <a:ea typeface="MS Gothic" panose="020B0609070205080204" pitchFamily="49" charset="-128"/>
                </a:rPr>
                <a:t> = 2</a:t>
              </a:r>
            </a:p>
          </p:txBody>
        </p:sp>
      </p:grpSp>
      <p:grpSp>
        <p:nvGrpSpPr>
          <p:cNvPr id="150537" name="Group 9">
            <a:extLst>
              <a:ext uri="{FF2B5EF4-FFF2-40B4-BE49-F238E27FC236}">
                <a16:creationId xmlns:a16="http://schemas.microsoft.com/office/drawing/2014/main" id="{7036ECC8-7818-6940-A52C-A321AEDB79F2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1716089"/>
            <a:ext cx="8763000" cy="2878137"/>
            <a:chOff x="113" y="2494"/>
            <a:chExt cx="6176" cy="1813"/>
          </a:xfrm>
        </p:grpSpPr>
        <p:sp>
          <p:nvSpPr>
            <p:cNvPr id="65602" name="AutoShape 10">
              <a:extLst>
                <a:ext uri="{FF2B5EF4-FFF2-40B4-BE49-F238E27FC236}">
                  <a16:creationId xmlns:a16="http://schemas.microsoft.com/office/drawing/2014/main" id="{4487CA4B-1138-EAC9-2D19-A5FF38CDF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402"/>
              <a:ext cx="1131" cy="907"/>
            </a:xfrm>
            <a:prstGeom prst="roundRect">
              <a:avLst>
                <a:gd name="adj" fmla="val 106"/>
              </a:avLst>
            </a:prstGeom>
            <a:solidFill>
              <a:srgbClr val="00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65603" name="Object 11">
              <a:extLst>
                <a:ext uri="{FF2B5EF4-FFF2-40B4-BE49-F238E27FC236}">
                  <a16:creationId xmlns:a16="http://schemas.microsoft.com/office/drawing/2014/main" id="{C53173AB-E49D-3CBF-6EAE-06B00998B6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9" y="3402"/>
            <a:ext cx="1195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0" imgH="0" progId="">
                    <p:embed/>
                  </p:oleObj>
                </mc:Choice>
                <mc:Fallback>
                  <p:oleObj r:id="rId4" imgW="0" imgH="0" progId="">
                    <p:embed/>
                    <p:pic>
                      <p:nvPicPr>
                        <p:cNvPr id="65603" name="Object 11">
                          <a:extLst>
                            <a:ext uri="{FF2B5EF4-FFF2-40B4-BE49-F238E27FC236}">
                              <a16:creationId xmlns:a16="http://schemas.microsoft.com/office/drawing/2014/main" id="{C53173AB-E49D-3CBF-6EAE-06B00998B6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3402"/>
                          <a:ext cx="1195" cy="8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604" name="Text Box 12">
              <a:extLst>
                <a:ext uri="{FF2B5EF4-FFF2-40B4-BE49-F238E27FC236}">
                  <a16:creationId xmlns:a16="http://schemas.microsoft.com/office/drawing/2014/main" id="{FBFCD070-D289-FC67-15DC-D5BE98087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494"/>
              <a:ext cx="6177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 b="1">
                  <a:ea typeface="MS Gothic" panose="020B0609070205080204" pitchFamily="49" charset="-128"/>
                </a:rPr>
                <a:t>When numbers are small 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At the beginning and end of an epidemic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When transmission rates are low</a:t>
              </a:r>
            </a:p>
          </p:txBody>
        </p:sp>
      </p:grpSp>
      <p:grpSp>
        <p:nvGrpSpPr>
          <p:cNvPr id="150541" name="Group 13">
            <a:extLst>
              <a:ext uri="{FF2B5EF4-FFF2-40B4-BE49-F238E27FC236}">
                <a16:creationId xmlns:a16="http://schemas.microsoft.com/office/drawing/2014/main" id="{D9877CD5-C01D-5A88-EA30-FAE6542550E5}"/>
              </a:ext>
            </a:extLst>
          </p:cNvPr>
          <p:cNvGrpSpPr>
            <a:grpSpLocks/>
          </p:cNvGrpSpPr>
          <p:nvPr/>
        </p:nvGrpSpPr>
        <p:grpSpPr bwMode="auto">
          <a:xfrm>
            <a:off x="1952626" y="4983163"/>
            <a:ext cx="8404225" cy="1720850"/>
            <a:chOff x="270" y="3139"/>
            <a:chExt cx="5294" cy="1084"/>
          </a:xfrm>
        </p:grpSpPr>
        <p:grpSp>
          <p:nvGrpSpPr>
            <p:cNvPr id="65541" name="Group 29">
              <a:extLst>
                <a:ext uri="{FF2B5EF4-FFF2-40B4-BE49-F238E27FC236}">
                  <a16:creationId xmlns:a16="http://schemas.microsoft.com/office/drawing/2014/main" id="{1D5DA106-DDBA-D896-7015-C083C69AE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" y="3139"/>
              <a:ext cx="1741" cy="1084"/>
              <a:chOff x="649288" y="1271587"/>
              <a:chExt cx="7947047" cy="477619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BEEAB0-B62A-7251-C5C2-FC42A1F92C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75912" y="1835565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1B0551-23EB-1910-A249-59BC86BFB9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34065" y="2492070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5816802-316F-A037-CACE-E353B8BF55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34065" y="3465815"/>
                <a:ext cx="438206" cy="4273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5F05ED8-4148-AC14-C5DC-063313761B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75912" y="4404309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61F7DF-AD7E-BB6E-8FDA-94F98DFE61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9288" y="3016395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DB6AB7-0AC3-899D-97B5-443287B4F221}"/>
                  </a:ext>
                </a:extLst>
              </p:cNvPr>
              <p:cNvCxnSpPr>
                <a:stCxn id="31" idx="3"/>
                <a:endCxn id="35" idx="7"/>
              </p:cNvCxnSpPr>
              <p:nvPr/>
            </p:nvCxnSpPr>
            <p:spPr bwMode="auto">
              <a:xfrm rot="5400000">
                <a:off x="895501" y="2333764"/>
                <a:ext cx="872404" cy="6162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D667833-9F33-CD34-3412-87136E70B7AF}"/>
                  </a:ext>
                </a:extLst>
              </p:cNvPr>
              <p:cNvCxnSpPr>
                <a:stCxn id="31" idx="5"/>
                <a:endCxn id="32" idx="1"/>
              </p:cNvCxnSpPr>
              <p:nvPr/>
            </p:nvCxnSpPr>
            <p:spPr bwMode="auto">
              <a:xfrm rot="16200000" flipH="1">
                <a:off x="2050131" y="2110321"/>
                <a:ext cx="352486" cy="5431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053AC1-DC3B-2881-4F3D-4ACA34FD95A2}"/>
                  </a:ext>
                </a:extLst>
              </p:cNvPr>
              <p:cNvCxnSpPr>
                <a:stCxn id="34" idx="1"/>
                <a:endCxn id="35" idx="5"/>
              </p:cNvCxnSpPr>
              <p:nvPr/>
            </p:nvCxnSpPr>
            <p:spPr bwMode="auto">
              <a:xfrm rot="16200000" flipV="1">
                <a:off x="787551" y="3618136"/>
                <a:ext cx="1088303" cy="6162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19A64DD-3119-5E1D-69E7-762F3EF4D304}"/>
                  </a:ext>
                </a:extLst>
              </p:cNvPr>
              <p:cNvCxnSpPr>
                <a:stCxn id="33" idx="3"/>
                <a:endCxn id="34" idx="7"/>
              </p:cNvCxnSpPr>
              <p:nvPr/>
            </p:nvCxnSpPr>
            <p:spPr bwMode="auto">
              <a:xfrm rot="5400000">
                <a:off x="1906933" y="3879362"/>
                <a:ext cx="638883" cy="5431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9FCA642-F890-C85E-592D-846AEDF3BB92}"/>
                  </a:ext>
                </a:extLst>
              </p:cNvPr>
              <p:cNvCxnSpPr>
                <a:stCxn id="32" idx="4"/>
                <a:endCxn id="33" idx="0"/>
              </p:cNvCxnSpPr>
              <p:nvPr/>
            </p:nvCxnSpPr>
            <p:spPr bwMode="auto">
              <a:xfrm rot="16200000" flipH="1">
                <a:off x="2382192" y="3194842"/>
                <a:ext cx="54194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52AC0CB-F481-5B38-2152-794D1D77A91F}"/>
                  </a:ext>
                </a:extLst>
              </p:cNvPr>
              <p:cNvCxnSpPr>
                <a:stCxn id="31" idx="4"/>
                <a:endCxn id="34" idx="0"/>
              </p:cNvCxnSpPr>
              <p:nvPr/>
            </p:nvCxnSpPr>
            <p:spPr bwMode="auto">
              <a:xfrm rot="5400000">
                <a:off x="731027" y="3335755"/>
                <a:ext cx="2132543" cy="456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8014A1-092D-3C8D-841F-A7728AE8A5E3}"/>
                  </a:ext>
                </a:extLst>
              </p:cNvPr>
              <p:cNvCxnSpPr>
                <a:stCxn id="32" idx="3"/>
                <a:endCxn id="34" idx="0"/>
              </p:cNvCxnSpPr>
              <p:nvPr/>
            </p:nvCxnSpPr>
            <p:spPr bwMode="auto">
              <a:xfrm rot="5400000">
                <a:off x="1375429" y="3281768"/>
                <a:ext cx="1542128" cy="7029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52CD9A2-AD5F-AF59-2960-73CB2C1EAB6D}"/>
                  </a:ext>
                </a:extLst>
              </p:cNvPr>
              <p:cNvCxnSpPr>
                <a:stCxn id="33" idx="2"/>
                <a:endCxn id="35" idx="6"/>
              </p:cNvCxnSpPr>
              <p:nvPr/>
            </p:nvCxnSpPr>
            <p:spPr bwMode="auto">
              <a:xfrm rot="10800000">
                <a:off x="1087494" y="3232292"/>
                <a:ext cx="1346571" cy="4494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C937523-886D-A949-4D44-BAF949E9AE54}"/>
                  </a:ext>
                </a:extLst>
              </p:cNvPr>
              <p:cNvCxnSpPr>
                <a:stCxn id="32" idx="2"/>
                <a:endCxn id="35" idx="6"/>
              </p:cNvCxnSpPr>
              <p:nvPr/>
            </p:nvCxnSpPr>
            <p:spPr bwMode="auto">
              <a:xfrm rot="10800000" flipV="1">
                <a:off x="1087494" y="2707969"/>
                <a:ext cx="1346571" cy="5243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A2D957-E1EF-E712-4C75-1063D6501686}"/>
                  </a:ext>
                </a:extLst>
              </p:cNvPr>
              <p:cNvCxnSpPr>
                <a:stCxn id="31" idx="4"/>
                <a:endCxn id="33" idx="1"/>
              </p:cNvCxnSpPr>
              <p:nvPr/>
            </p:nvCxnSpPr>
            <p:spPr bwMode="auto">
              <a:xfrm rot="16200000" flipH="1">
                <a:off x="1516423" y="2545953"/>
                <a:ext cx="1260139" cy="7029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E299B39-9A15-48C3-A9A7-38A7CAE88A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58734" y="1787097"/>
                <a:ext cx="433643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43D952C-FF33-3579-B4AC-89512D0373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48419" y="2879805"/>
                <a:ext cx="438206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EECDA44-3866-3359-763D-EE4C4F50BE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72430" y="3888799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E9869EE-9702-60CD-A699-D9E157E5FA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25858" y="3721368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39D7134-AE67-57DB-C055-DA7A167A32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25858" y="2170428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71CE85-5A8A-EA0D-FE0E-F6633E525129}"/>
                  </a:ext>
                </a:extLst>
              </p:cNvPr>
              <p:cNvCxnSpPr>
                <a:stCxn id="46" idx="2"/>
                <a:endCxn id="50" idx="6"/>
              </p:cNvCxnSpPr>
              <p:nvPr/>
            </p:nvCxnSpPr>
            <p:spPr bwMode="auto">
              <a:xfrm rot="10800000" flipV="1">
                <a:off x="4164064" y="2002996"/>
                <a:ext cx="894670" cy="3833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519DDFB-3065-C9D4-0F0F-BB48B7933A3A}"/>
                  </a:ext>
                </a:extLst>
              </p:cNvPr>
              <p:cNvCxnSpPr>
                <a:stCxn id="46" idx="5"/>
                <a:endCxn id="47" idx="1"/>
              </p:cNvCxnSpPr>
              <p:nvPr/>
            </p:nvCxnSpPr>
            <p:spPr bwMode="auto">
              <a:xfrm rot="16200000" flipH="1">
                <a:off x="5276056" y="2305219"/>
                <a:ext cx="788687" cy="4838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990438-94EE-804F-77C0-C70024DD1192}"/>
                  </a:ext>
                </a:extLst>
              </p:cNvPr>
              <p:cNvCxnSpPr>
                <a:stCxn id="49" idx="0"/>
                <a:endCxn id="50" idx="4"/>
              </p:cNvCxnSpPr>
              <p:nvPr/>
            </p:nvCxnSpPr>
            <p:spPr bwMode="auto">
              <a:xfrm rot="16200000" flipV="1">
                <a:off x="3385387" y="3161797"/>
                <a:ext cx="1119145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6011D2D-8591-90E1-EF4E-D9DA367B9C2E}"/>
                  </a:ext>
                </a:extLst>
              </p:cNvPr>
              <p:cNvCxnSpPr>
                <a:stCxn id="46" idx="4"/>
                <a:endCxn id="48" idx="0"/>
              </p:cNvCxnSpPr>
              <p:nvPr/>
            </p:nvCxnSpPr>
            <p:spPr bwMode="auto">
              <a:xfrm rot="16200000" flipH="1">
                <a:off x="4447449" y="3044718"/>
                <a:ext cx="1669906" cy="1825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4D3FC28-A29E-09C4-C0D4-079B0B68C498}"/>
                  </a:ext>
                </a:extLst>
              </p:cNvPr>
              <p:cNvCxnSpPr>
                <a:stCxn id="46" idx="3"/>
                <a:endCxn id="49" idx="7"/>
              </p:cNvCxnSpPr>
              <p:nvPr/>
            </p:nvCxnSpPr>
            <p:spPr bwMode="auto">
              <a:xfrm rot="5400000">
                <a:off x="3794072" y="2458890"/>
                <a:ext cx="1634655" cy="1022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A7D0E3F-209A-98C3-C7A5-F95B8E906620}"/>
                  </a:ext>
                </a:extLst>
              </p:cNvPr>
              <p:cNvCxnSpPr>
                <a:stCxn id="47" idx="2"/>
                <a:endCxn id="49" idx="7"/>
              </p:cNvCxnSpPr>
              <p:nvPr/>
            </p:nvCxnSpPr>
            <p:spPr bwMode="auto">
              <a:xfrm rot="10800000" flipV="1">
                <a:off x="4100159" y="3095705"/>
                <a:ext cx="1748260" cy="6917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8AEE4A5-E28A-388C-FFE9-E94036CAFAE6}"/>
                  </a:ext>
                </a:extLst>
              </p:cNvPr>
              <p:cNvCxnSpPr>
                <a:stCxn id="48" idx="1"/>
                <a:endCxn id="50" idx="5"/>
              </p:cNvCxnSpPr>
              <p:nvPr/>
            </p:nvCxnSpPr>
            <p:spPr bwMode="auto">
              <a:xfrm rot="16200000" flipV="1">
                <a:off x="3911072" y="2725218"/>
                <a:ext cx="1414353" cy="10361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0223124-F0E3-6CA8-F943-F53904E14633}"/>
                  </a:ext>
                </a:extLst>
              </p:cNvPr>
              <p:cNvCxnSpPr>
                <a:stCxn id="47" idx="2"/>
                <a:endCxn id="50" idx="5"/>
              </p:cNvCxnSpPr>
              <p:nvPr/>
            </p:nvCxnSpPr>
            <p:spPr bwMode="auto">
              <a:xfrm rot="10800000">
                <a:off x="4100159" y="2536131"/>
                <a:ext cx="1748260" cy="5595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95E5302-ABFB-494D-0D08-BD1BF0E2E0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70899" y="1271587"/>
                <a:ext cx="438206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6A58D59-C49E-A259-F89B-1F170FC1C0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58129" y="1271587"/>
                <a:ext cx="438206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AE26972-4214-B171-9384-FF0FEEE5A1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58129" y="2443605"/>
                <a:ext cx="433640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095B52C-F943-C284-19A1-991F66121F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70899" y="2443605"/>
                <a:ext cx="433640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F56F1E4-A985-28CC-4796-C9D7895B5026}"/>
                  </a:ext>
                </a:extLst>
              </p:cNvPr>
              <p:cNvCxnSpPr>
                <a:stCxn id="85" idx="4"/>
                <a:endCxn id="88" idx="0"/>
              </p:cNvCxnSpPr>
              <p:nvPr/>
            </p:nvCxnSpPr>
            <p:spPr bwMode="auto">
              <a:xfrm rot="5400000">
                <a:off x="6717609" y="2071211"/>
                <a:ext cx="740222" cy="45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3B74C4F-E5B4-288C-05F4-594B827D65C3}"/>
                  </a:ext>
                </a:extLst>
              </p:cNvPr>
              <p:cNvCxnSpPr>
                <a:stCxn id="85" idx="6"/>
                <a:endCxn id="86" idx="2"/>
              </p:cNvCxnSpPr>
              <p:nvPr/>
            </p:nvCxnSpPr>
            <p:spPr bwMode="auto">
              <a:xfrm>
                <a:off x="7309105" y="1487484"/>
                <a:ext cx="84902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B84B9B5-394E-03B2-609E-0D21B7BCB9A2}"/>
                  </a:ext>
                </a:extLst>
              </p:cNvPr>
              <p:cNvCxnSpPr>
                <a:stCxn id="87" idx="2"/>
                <a:endCxn id="88" idx="6"/>
              </p:cNvCxnSpPr>
              <p:nvPr/>
            </p:nvCxnSpPr>
            <p:spPr bwMode="auto">
              <a:xfrm rot="10800000">
                <a:off x="7304539" y="2659501"/>
                <a:ext cx="853590" cy="440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AC23F42-6AE5-2677-3729-9E5923217642}"/>
                  </a:ext>
                </a:extLst>
              </p:cNvPr>
              <p:cNvCxnSpPr>
                <a:stCxn id="85" idx="5"/>
                <a:endCxn id="87" idx="1"/>
              </p:cNvCxnSpPr>
              <p:nvPr/>
            </p:nvCxnSpPr>
            <p:spPr bwMode="auto">
              <a:xfrm rot="16200000" flipH="1">
                <a:off x="7299619" y="1587279"/>
                <a:ext cx="867997" cy="97683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A22A749-8E11-D64D-E6CD-E996F907FD57}"/>
                  </a:ext>
                </a:extLst>
              </p:cNvPr>
              <p:cNvCxnSpPr>
                <a:stCxn id="86" idx="4"/>
                <a:endCxn id="87" idx="0"/>
              </p:cNvCxnSpPr>
              <p:nvPr/>
            </p:nvCxnSpPr>
            <p:spPr bwMode="auto">
              <a:xfrm rot="5400000">
                <a:off x="8004838" y="2071211"/>
                <a:ext cx="740222" cy="45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BC279C-B184-26BC-6FE8-5C57C250B17F}"/>
                  </a:ext>
                </a:extLst>
              </p:cNvPr>
              <p:cNvCxnSpPr>
                <a:stCxn id="86" idx="3"/>
                <a:endCxn id="88" idx="7"/>
              </p:cNvCxnSpPr>
              <p:nvPr/>
            </p:nvCxnSpPr>
            <p:spPr bwMode="auto">
              <a:xfrm rot="5400000">
                <a:off x="7297336" y="1584996"/>
                <a:ext cx="867997" cy="981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D02F491-6E34-3DC5-7529-D3FAC8DD6981}"/>
                  </a:ext>
                </a:extLst>
              </p:cNvPr>
              <p:cNvCxnSpPr>
                <a:stCxn id="49" idx="2"/>
                <a:endCxn id="34" idx="6"/>
              </p:cNvCxnSpPr>
              <p:nvPr/>
            </p:nvCxnSpPr>
            <p:spPr bwMode="auto">
              <a:xfrm rot="10800000" flipV="1">
                <a:off x="2014118" y="3937265"/>
                <a:ext cx="1711740" cy="6829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7834EE7-389F-C764-9DBD-9C4A25664213}"/>
                  </a:ext>
                </a:extLst>
              </p:cNvPr>
              <p:cNvCxnSpPr>
                <a:stCxn id="49" idx="2"/>
                <a:endCxn id="33" idx="6"/>
              </p:cNvCxnSpPr>
              <p:nvPr/>
            </p:nvCxnSpPr>
            <p:spPr bwMode="auto">
              <a:xfrm rot="10800000">
                <a:off x="2872271" y="3681712"/>
                <a:ext cx="853587" cy="2555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D5870DC-4050-231F-77F3-E7FC41A0B743}"/>
                  </a:ext>
                </a:extLst>
              </p:cNvPr>
              <p:cNvCxnSpPr>
                <a:stCxn id="31" idx="6"/>
                <a:endCxn id="50" idx="2"/>
              </p:cNvCxnSpPr>
              <p:nvPr/>
            </p:nvCxnSpPr>
            <p:spPr bwMode="auto">
              <a:xfrm>
                <a:off x="2014118" y="2051462"/>
                <a:ext cx="1711740" cy="3348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B32AE7F-A7A5-F35C-B3F9-CB7591B94272}"/>
                  </a:ext>
                </a:extLst>
              </p:cNvPr>
              <p:cNvCxnSpPr>
                <a:stCxn id="32" idx="6"/>
                <a:endCxn id="50" idx="2"/>
              </p:cNvCxnSpPr>
              <p:nvPr/>
            </p:nvCxnSpPr>
            <p:spPr bwMode="auto">
              <a:xfrm flipV="1">
                <a:off x="2872271" y="2386324"/>
                <a:ext cx="853587" cy="3216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576B372-BA16-B719-5FBB-0DFD01B13C74}"/>
                  </a:ext>
                </a:extLst>
              </p:cNvPr>
              <p:cNvCxnSpPr>
                <a:stCxn id="88" idx="1"/>
                <a:endCxn id="46" idx="6"/>
              </p:cNvCxnSpPr>
              <p:nvPr/>
            </p:nvCxnSpPr>
            <p:spPr bwMode="auto">
              <a:xfrm rot="16200000" flipV="1">
                <a:off x="5960242" y="1535132"/>
                <a:ext cx="506698" cy="14424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627C58E-C679-8F9B-2D39-56DE54792E4A}"/>
                  </a:ext>
                </a:extLst>
              </p:cNvPr>
              <p:cNvCxnSpPr>
                <a:stCxn id="85" idx="2"/>
                <a:endCxn id="46" idx="6"/>
              </p:cNvCxnSpPr>
              <p:nvPr/>
            </p:nvCxnSpPr>
            <p:spPr bwMode="auto">
              <a:xfrm rot="10800000" flipV="1">
                <a:off x="5492377" y="1487484"/>
                <a:ext cx="1378523" cy="51551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F00C91A-A575-4D94-0D31-7DA479DC3C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58734" y="4739172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AF775FE-DACF-0BF8-B1BA-EDBB22FCA447}"/>
                  </a:ext>
                </a:extLst>
              </p:cNvPr>
              <p:cNvCxnSpPr>
                <a:stCxn id="49" idx="6"/>
                <a:endCxn id="48" idx="2"/>
              </p:cNvCxnSpPr>
              <p:nvPr/>
            </p:nvCxnSpPr>
            <p:spPr bwMode="auto">
              <a:xfrm>
                <a:off x="4164064" y="3937265"/>
                <a:ext cx="908366" cy="1674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AADE17E-E514-27AB-324C-8BC58AD5D1A0}"/>
                  </a:ext>
                </a:extLst>
              </p:cNvPr>
              <p:cNvCxnSpPr>
                <a:stCxn id="101" idx="0"/>
                <a:endCxn id="48" idx="4"/>
              </p:cNvCxnSpPr>
              <p:nvPr/>
            </p:nvCxnSpPr>
            <p:spPr bwMode="auto">
              <a:xfrm rot="5400000" flipH="1" flipV="1">
                <a:off x="5075398" y="4523034"/>
                <a:ext cx="418576" cy="1369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E9879AD-E710-E0B9-F7C3-5F95CCA2A4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83828" y="5408896"/>
                <a:ext cx="438206" cy="4317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60D3F6F-58FC-612A-391B-5290159CA9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482903" y="3888799"/>
                <a:ext cx="438206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BC8DC27-CEE6-5C46-2282-59816B387A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85359" y="4739172"/>
                <a:ext cx="438206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880BF79-CB9E-BBCC-F27F-240224FA4A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01506" y="5615983"/>
                <a:ext cx="442769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54441BF-5FEF-519E-6DE7-8040C01F7B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20687" y="4739172"/>
                <a:ext cx="438206" cy="431796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BA4396D-E009-058A-4D28-5D2BCA5F671B}"/>
                  </a:ext>
                </a:extLst>
              </p:cNvPr>
              <p:cNvCxnSpPr>
                <a:stCxn id="105" idx="4"/>
                <a:endCxn id="108" idx="0"/>
              </p:cNvCxnSpPr>
              <p:nvPr/>
            </p:nvCxnSpPr>
            <p:spPr bwMode="auto">
              <a:xfrm rot="16200000" flipH="1">
                <a:off x="6661611" y="4360990"/>
                <a:ext cx="418576" cy="33778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5DB1A1-7941-7BF6-9CC8-5E780D0FBF65}"/>
                  </a:ext>
                </a:extLst>
              </p:cNvPr>
              <p:cNvCxnSpPr>
                <a:stCxn id="105" idx="4"/>
                <a:endCxn id="106" idx="0"/>
              </p:cNvCxnSpPr>
              <p:nvPr/>
            </p:nvCxnSpPr>
            <p:spPr bwMode="auto">
              <a:xfrm rot="5400000">
                <a:off x="6243947" y="4281110"/>
                <a:ext cx="418576" cy="4975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9A756E-562C-F41D-B1E1-88FD3A17A535}"/>
                  </a:ext>
                </a:extLst>
              </p:cNvPr>
              <p:cNvCxnSpPr>
                <a:stCxn id="106" idx="4"/>
                <a:endCxn id="107" idx="7"/>
              </p:cNvCxnSpPr>
              <p:nvPr/>
            </p:nvCxnSpPr>
            <p:spPr bwMode="auto">
              <a:xfrm rot="5400000">
                <a:off x="5786782" y="5259992"/>
                <a:ext cx="506701" cy="32865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8E0079A-F5DB-9A41-32AB-7AC2E6447A39}"/>
                  </a:ext>
                </a:extLst>
              </p:cNvPr>
              <p:cNvCxnSpPr>
                <a:stCxn id="106" idx="6"/>
                <a:endCxn id="108" idx="2"/>
              </p:cNvCxnSpPr>
              <p:nvPr/>
            </p:nvCxnSpPr>
            <p:spPr bwMode="auto">
              <a:xfrm>
                <a:off x="6423564" y="4955071"/>
                <a:ext cx="39712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F59EDE3-69A8-EA04-264C-6E74B63C2C17}"/>
                  </a:ext>
                </a:extLst>
              </p:cNvPr>
              <p:cNvCxnSpPr>
                <a:stCxn id="101" idx="6"/>
                <a:endCxn id="106" idx="2"/>
              </p:cNvCxnSpPr>
              <p:nvPr/>
            </p:nvCxnSpPr>
            <p:spPr bwMode="auto">
              <a:xfrm flipV="1">
                <a:off x="5496940" y="4955071"/>
                <a:ext cx="488418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BAB75DF-AE70-62DC-91C6-F63D57AB8FD8}"/>
                  </a:ext>
                </a:extLst>
              </p:cNvPr>
              <p:cNvCxnSpPr>
                <a:stCxn id="107" idx="1"/>
                <a:endCxn id="101" idx="4"/>
              </p:cNvCxnSpPr>
              <p:nvPr/>
            </p:nvCxnSpPr>
            <p:spPr bwMode="auto">
              <a:xfrm rot="16200000" flipV="1">
                <a:off x="5168274" y="5280531"/>
                <a:ext cx="506701" cy="2875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7315E9D-8358-E18D-C180-B2A6044D5E14}"/>
                  </a:ext>
                </a:extLst>
              </p:cNvPr>
              <p:cNvCxnSpPr>
                <a:stCxn id="47" idx="5"/>
                <a:endCxn id="105" idx="0"/>
              </p:cNvCxnSpPr>
              <p:nvPr/>
            </p:nvCxnSpPr>
            <p:spPr bwMode="auto">
              <a:xfrm rot="16200000" flipH="1">
                <a:off x="6140719" y="3327512"/>
                <a:ext cx="643288" cy="4792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542" name="Rectangle 74">
              <a:extLst>
                <a:ext uri="{FF2B5EF4-FFF2-40B4-BE49-F238E27FC236}">
                  <a16:creationId xmlns:a16="http://schemas.microsoft.com/office/drawing/2014/main" id="{A386B74B-18D8-215F-83EB-8F49B8000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3179"/>
              <a:ext cx="2334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 b="1"/>
                <a:t>When correlations are large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/>
                <a:t>Clustering of infection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/>
                <a:t>Spatial and social networks</a:t>
              </a:r>
              <a:endParaRPr lang="en-GB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CFBBEB67-3F92-46C2-F0F9-41A962538DD8}"/>
              </a:ext>
            </a:extLst>
          </p:cNvPr>
          <p:cNvSpPr>
            <a:spLocks/>
          </p:cNvSpPr>
          <p:nvPr/>
        </p:nvSpPr>
        <p:spPr bwMode="auto">
          <a:xfrm>
            <a:off x="1752600" y="8620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In the large population limit…</a:t>
            </a:r>
          </a:p>
        </p:txBody>
      </p:sp>
      <p:grpSp>
        <p:nvGrpSpPr>
          <p:cNvPr id="18471" name="Group 39">
            <a:extLst>
              <a:ext uri="{FF2B5EF4-FFF2-40B4-BE49-F238E27FC236}">
                <a16:creationId xmlns:a16="http://schemas.microsoft.com/office/drawing/2014/main" id="{58546EF0-6839-5B99-397B-632C64587DA7}"/>
              </a:ext>
            </a:extLst>
          </p:cNvPr>
          <p:cNvGrpSpPr>
            <a:grpSpLocks/>
          </p:cNvGrpSpPr>
          <p:nvPr/>
        </p:nvGrpSpPr>
        <p:grpSpPr bwMode="auto">
          <a:xfrm>
            <a:off x="4567239" y="2689225"/>
            <a:ext cx="3368675" cy="2463800"/>
            <a:chOff x="1917" y="1694"/>
            <a:chExt cx="2122" cy="1552"/>
          </a:xfrm>
        </p:grpSpPr>
        <p:sp>
          <p:nvSpPr>
            <p:cNvPr id="18458" name="Text Box 5">
              <a:extLst>
                <a:ext uri="{FF2B5EF4-FFF2-40B4-BE49-F238E27FC236}">
                  <a16:creationId xmlns:a16="http://schemas.microsoft.com/office/drawing/2014/main" id="{E0125518-8AE5-FDEB-6E3E-917B66AA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2495"/>
              <a:ext cx="1954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Fractional change in numbers of infectives</a:t>
              </a:r>
            </a:p>
          </p:txBody>
        </p:sp>
        <p:sp>
          <p:nvSpPr>
            <p:cNvPr id="18459" name="Line 6">
              <a:extLst>
                <a:ext uri="{FF2B5EF4-FFF2-40B4-BE49-F238E27FC236}">
                  <a16:creationId xmlns:a16="http://schemas.microsoft.com/office/drawing/2014/main" id="{4EA573E9-4F8B-829C-721B-2B7754874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3" y="1694"/>
              <a:ext cx="435" cy="685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0" name="Oval 7">
              <a:extLst>
                <a:ext uri="{FF2B5EF4-FFF2-40B4-BE49-F238E27FC236}">
                  <a16:creationId xmlns:a16="http://schemas.microsoft.com/office/drawing/2014/main" id="{FEF93AFE-1FDA-2EB7-A2D7-7A06BD85B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326"/>
              <a:ext cx="2122" cy="920"/>
            </a:xfrm>
            <a:prstGeom prst="ellips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8470" name="Group 38">
            <a:extLst>
              <a:ext uri="{FF2B5EF4-FFF2-40B4-BE49-F238E27FC236}">
                <a16:creationId xmlns:a16="http://schemas.microsoft.com/office/drawing/2014/main" id="{9446FCCC-0D33-1D21-3240-2C7C23FCBCDD}"/>
              </a:ext>
            </a:extLst>
          </p:cNvPr>
          <p:cNvGrpSpPr>
            <a:grpSpLocks/>
          </p:cNvGrpSpPr>
          <p:nvPr/>
        </p:nvGrpSpPr>
        <p:grpSpPr bwMode="auto">
          <a:xfrm>
            <a:off x="7832726" y="2786064"/>
            <a:ext cx="2149475" cy="2022475"/>
            <a:chOff x="3974" y="1755"/>
            <a:chExt cx="1354" cy="1274"/>
          </a:xfrm>
        </p:grpSpPr>
        <p:sp>
          <p:nvSpPr>
            <p:cNvPr id="18455" name="Text Box 9">
              <a:extLst>
                <a:ext uri="{FF2B5EF4-FFF2-40B4-BE49-F238E27FC236}">
                  <a16:creationId xmlns:a16="http://schemas.microsoft.com/office/drawing/2014/main" id="{A9B410E5-3EEA-6CE8-402B-1EAFB6B7A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2322"/>
              <a:ext cx="1162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Average rate of recovery</a:t>
              </a:r>
            </a:p>
          </p:txBody>
        </p:sp>
        <p:sp>
          <p:nvSpPr>
            <p:cNvPr id="2" name="Line 10">
              <a:extLst>
                <a:ext uri="{FF2B5EF4-FFF2-40B4-BE49-F238E27FC236}">
                  <a16:creationId xmlns:a16="http://schemas.microsoft.com/office/drawing/2014/main" id="{6048BC02-6EE1-0B1E-403F-16E67C766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74" y="1755"/>
              <a:ext cx="340" cy="511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Oval 11">
              <a:extLst>
                <a:ext uri="{FF2B5EF4-FFF2-40B4-BE49-F238E27FC236}">
                  <a16:creationId xmlns:a16="http://schemas.microsoft.com/office/drawing/2014/main" id="{B900C3B2-61AA-00CD-C786-D1B2AD4E1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208"/>
              <a:ext cx="1289" cy="821"/>
            </a:xfrm>
            <a:prstGeom prst="ellips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18436" name="Picture 12">
            <a:extLst>
              <a:ext uri="{FF2B5EF4-FFF2-40B4-BE49-F238E27FC236}">
                <a16:creationId xmlns:a16="http://schemas.microsoft.com/office/drawing/2014/main" id="{CD20E026-31A1-FFF1-9241-3BE26957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1" y="1873251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3">
            <a:extLst>
              <a:ext uri="{FF2B5EF4-FFF2-40B4-BE49-F238E27FC236}">
                <a16:creationId xmlns:a16="http://schemas.microsoft.com/office/drawing/2014/main" id="{3515B841-81AF-8F88-22AB-E7CDEFB4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9" y="2330451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4">
            <a:extLst>
              <a:ext uri="{FF2B5EF4-FFF2-40B4-BE49-F238E27FC236}">
                <a16:creationId xmlns:a16="http://schemas.microsoft.com/office/drawing/2014/main" id="{F65E481F-214F-ECE1-56CA-D99651A8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6" y="2952751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5">
            <a:extLst>
              <a:ext uri="{FF2B5EF4-FFF2-40B4-BE49-F238E27FC236}">
                <a16:creationId xmlns:a16="http://schemas.microsoft.com/office/drawing/2014/main" id="{ABDE3E34-2312-2143-EDBA-6501A911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4" y="2870201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6">
            <a:extLst>
              <a:ext uri="{FF2B5EF4-FFF2-40B4-BE49-F238E27FC236}">
                <a16:creationId xmlns:a16="http://schemas.microsoft.com/office/drawing/2014/main" id="{84F2360F-B66F-0F04-77ED-443CC099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9" y="3228976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7">
            <a:extLst>
              <a:ext uri="{FF2B5EF4-FFF2-40B4-BE49-F238E27FC236}">
                <a16:creationId xmlns:a16="http://schemas.microsoft.com/office/drawing/2014/main" id="{0F102BF3-1EFD-30FE-4BD6-8C57FC50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6" y="2509839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8">
            <a:extLst>
              <a:ext uri="{FF2B5EF4-FFF2-40B4-BE49-F238E27FC236}">
                <a16:creationId xmlns:a16="http://schemas.microsoft.com/office/drawing/2014/main" id="{0B2F8640-E991-A425-628D-DED049C5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4" y="3049589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9">
            <a:extLst>
              <a:ext uri="{FF2B5EF4-FFF2-40B4-BE49-F238E27FC236}">
                <a16:creationId xmlns:a16="http://schemas.microsoft.com/office/drawing/2014/main" id="{73BF3489-DF72-B407-47BE-56EC5C54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9" y="3228976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0">
            <a:extLst>
              <a:ext uri="{FF2B5EF4-FFF2-40B4-BE49-F238E27FC236}">
                <a16:creationId xmlns:a16="http://schemas.microsoft.com/office/drawing/2014/main" id="{663250C3-0798-CDF7-384B-E610826C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1" y="2052639"/>
            <a:ext cx="974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53" name="Group 21">
            <a:extLst>
              <a:ext uri="{FF2B5EF4-FFF2-40B4-BE49-F238E27FC236}">
                <a16:creationId xmlns:a16="http://schemas.microsoft.com/office/drawing/2014/main" id="{B8556ED8-A1A9-56CE-25EF-768FEFD02B56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1970089"/>
            <a:ext cx="2159000" cy="814387"/>
            <a:chOff x="1134" y="1701"/>
            <a:chExt cx="1360" cy="513"/>
          </a:xfrm>
        </p:grpSpPr>
        <p:pic>
          <p:nvPicPr>
            <p:cNvPr id="3" name="Picture 22">
              <a:extLst>
                <a:ext uri="{FF2B5EF4-FFF2-40B4-BE49-F238E27FC236}">
                  <a16:creationId xmlns:a16="http://schemas.microsoft.com/office/drawing/2014/main" id="{F8A30F57-3F8F-9757-3B55-4673EEB81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" y="1701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4" name="Line 23">
              <a:extLst>
                <a:ext uri="{FF2B5EF4-FFF2-40B4-BE49-F238E27FC236}">
                  <a16:creationId xmlns:a16="http://schemas.microsoft.com/office/drawing/2014/main" id="{7A5B1186-D895-91C1-4BE4-D10327980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1701"/>
              <a:ext cx="1020" cy="1"/>
            </a:xfrm>
            <a:prstGeom prst="line">
              <a:avLst/>
            </a:prstGeom>
            <a:noFill/>
            <a:ln w="1080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18456" name="Object 24">
            <a:extLst>
              <a:ext uri="{FF2B5EF4-FFF2-40B4-BE49-F238E27FC236}">
                <a16:creationId xmlns:a16="http://schemas.microsoft.com/office/drawing/2014/main" id="{5C9B01E8-CF11-79CE-170A-8DD4C9241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1388" y="1662113"/>
          <a:ext cx="35052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18456" name="Object 24">
                        <a:extLst>
                          <a:ext uri="{FF2B5EF4-FFF2-40B4-BE49-F238E27FC236}">
                            <a16:creationId xmlns:a16="http://schemas.microsoft.com/office/drawing/2014/main" id="{5C9B01E8-CF11-79CE-170A-8DD4C9241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1662113"/>
                        <a:ext cx="3505200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2" name="Group 30">
            <a:extLst>
              <a:ext uri="{FF2B5EF4-FFF2-40B4-BE49-F238E27FC236}">
                <a16:creationId xmlns:a16="http://schemas.microsoft.com/office/drawing/2014/main" id="{BF22450B-70D0-31B4-A212-16B85C42F17C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556250"/>
            <a:ext cx="2698750" cy="920750"/>
            <a:chOff x="1020" y="4067"/>
            <a:chExt cx="1700" cy="580"/>
          </a:xfrm>
        </p:grpSpPr>
        <p:sp>
          <p:nvSpPr>
            <p:cNvPr id="18450" name="Line 31">
              <a:extLst>
                <a:ext uri="{FF2B5EF4-FFF2-40B4-BE49-F238E27FC236}">
                  <a16:creationId xmlns:a16="http://schemas.microsoft.com/office/drawing/2014/main" id="{7DB887DB-CBDE-A261-E2CB-82BEDABA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4293"/>
              <a:ext cx="1020" cy="1"/>
            </a:xfrm>
            <a:prstGeom prst="line">
              <a:avLst/>
            </a:prstGeom>
            <a:noFill/>
            <a:ln w="1080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Text Box 32">
              <a:extLst>
                <a:ext uri="{FF2B5EF4-FFF2-40B4-BE49-F238E27FC236}">
                  <a16:creationId xmlns:a16="http://schemas.microsoft.com/office/drawing/2014/main" id="{F0BF23FF-58EF-1F13-1A30-C2D119F62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4324"/>
              <a:ext cx="10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latin typeface="Arial" panose="020B0604020202020204" pitchFamily="34" charset="0"/>
                  <a:ea typeface="MS Gothic" panose="020B0609070205080204" pitchFamily="49" charset="-128"/>
                </a:rPr>
                <a:t>Recovery</a:t>
              </a:r>
            </a:p>
          </p:txBody>
        </p:sp>
        <p:pic>
          <p:nvPicPr>
            <p:cNvPr id="18452" name="Picture 33">
              <a:extLst>
                <a:ext uri="{FF2B5EF4-FFF2-40B4-BE49-F238E27FC236}">
                  <a16:creationId xmlns:a16="http://schemas.microsoft.com/office/drawing/2014/main" id="{D8C34023-8F6D-4C59-7FB2-D41806F04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" y="4067"/>
              <a:ext cx="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67" name="Picture 35">
            <a:extLst>
              <a:ext uri="{FF2B5EF4-FFF2-40B4-BE49-F238E27FC236}">
                <a16:creationId xmlns:a16="http://schemas.microsoft.com/office/drawing/2014/main" id="{B4F9AFD9-AABB-7BF6-767F-825F57DF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5594351"/>
            <a:ext cx="9159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69" name="Object 37">
            <a:extLst>
              <a:ext uri="{FF2B5EF4-FFF2-40B4-BE49-F238E27FC236}">
                <a16:creationId xmlns:a16="http://schemas.microsoft.com/office/drawing/2014/main" id="{6FDA15F5-E6D8-C9D9-74AE-FF5EDA14F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708651"/>
          <a:ext cx="46053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0" imgH="0" progId="Equation.3">
                  <p:embed/>
                </p:oleObj>
              </mc:Choice>
              <mc:Fallback>
                <p:oleObj name="Equation" r:id="rId8" imgW="0" imgH="0" progId="Equation.3">
                  <p:embed/>
                  <p:pic>
                    <p:nvPicPr>
                      <p:cNvPr id="18469" name="Object 37">
                        <a:extLst>
                          <a:ext uri="{FF2B5EF4-FFF2-40B4-BE49-F238E27FC236}">
                            <a16:creationId xmlns:a16="http://schemas.microsoft.com/office/drawing/2014/main" id="{6FDA15F5-E6D8-C9D9-74AE-FF5EDA14F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08651"/>
                        <a:ext cx="46053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773826B1-16DE-2A9A-7815-439F5C13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03275"/>
            <a:ext cx="7689926" cy="8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>A simple epidemic - the SI model</a:t>
            </a:r>
          </a:p>
        </p:txBody>
      </p:sp>
      <p:sp>
        <p:nvSpPr>
          <p:cNvPr id="20482" name="AutoShape 4">
            <a:extLst>
              <a:ext uri="{FF2B5EF4-FFF2-40B4-BE49-F238E27FC236}">
                <a16:creationId xmlns:a16="http://schemas.microsoft.com/office/drawing/2014/main" id="{2A44BDE0-C8B0-F8C1-4B9D-212436FE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2047876"/>
            <a:ext cx="900113" cy="900113"/>
          </a:xfrm>
          <a:prstGeom prst="roundRect">
            <a:avLst>
              <a:gd name="adj" fmla="val 176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S</a:t>
            </a:r>
            <a:endParaRPr lang="en-GB" altLang="en-US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0483" name="AutoShape 5">
            <a:extLst>
              <a:ext uri="{FF2B5EF4-FFF2-40B4-BE49-F238E27FC236}">
                <a16:creationId xmlns:a16="http://schemas.microsoft.com/office/drawing/2014/main" id="{A7E22D15-CB0D-EBE2-5803-2B7036D8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151" y="2047876"/>
            <a:ext cx="900113" cy="900113"/>
          </a:xfrm>
          <a:prstGeom prst="roundRect">
            <a:avLst>
              <a:gd name="adj" fmla="val 176"/>
            </a:avLst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I</a:t>
            </a:r>
          </a:p>
        </p:txBody>
      </p:sp>
      <p:sp>
        <p:nvSpPr>
          <p:cNvPr id="20484" name="Text Box 7">
            <a:extLst>
              <a:ext uri="{FF2B5EF4-FFF2-40B4-BE49-F238E27FC236}">
                <a16:creationId xmlns:a16="http://schemas.microsoft.com/office/drawing/2014/main" id="{33674C42-16CD-9D9B-1902-CC67180D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95476"/>
            <a:ext cx="494665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>
                <a:ea typeface="MS Gothic" panose="020B0609070205080204" pitchFamily="49" charset="-128"/>
              </a:rPr>
              <a:t>Two state variables, with no recovery </a:t>
            </a:r>
            <a:r>
              <a:rPr lang="en-GB" altLang="en-US" sz="2400" b="1">
                <a:ea typeface="MS Gothic" panose="020B0609070205080204" pitchFamily="49" charset="-128"/>
              </a:rPr>
              <a:t>only transmission</a:t>
            </a:r>
            <a:r>
              <a:rPr lang="en-GB" altLang="en-US" sz="2400">
                <a:ea typeface="MS Gothic" panose="020B0609070205080204" pitchFamily="49" charset="-128"/>
              </a:rPr>
              <a:t>.</a:t>
            </a:r>
            <a:endParaRPr lang="en-GB" altLang="en-US" sz="1600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grpSp>
        <p:nvGrpSpPr>
          <p:cNvPr id="61462" name="Group 22">
            <a:extLst>
              <a:ext uri="{FF2B5EF4-FFF2-40B4-BE49-F238E27FC236}">
                <a16:creationId xmlns:a16="http://schemas.microsoft.com/office/drawing/2014/main" id="{5B90517D-DFD9-1C28-EDD6-26BA4F2FBD7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525963"/>
            <a:ext cx="8942388" cy="2297112"/>
            <a:chOff x="144" y="2851"/>
            <a:chExt cx="5633" cy="1447"/>
          </a:xfrm>
        </p:grpSpPr>
        <p:sp>
          <p:nvSpPr>
            <p:cNvPr id="20490" name="Text Box 9">
              <a:extLst>
                <a:ext uri="{FF2B5EF4-FFF2-40B4-BE49-F238E27FC236}">
                  <a16:creationId xmlns:a16="http://schemas.microsoft.com/office/drawing/2014/main" id="{A3ACBD62-22CD-EE19-E1E1-F026CDE44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4039"/>
              <a:ext cx="204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Arial" panose="020B0604020202020204" pitchFamily="34" charset="0"/>
                  <a:ea typeface="MS Gothic" panose="020B0609070205080204" pitchFamily="49" charset="-128"/>
                </a:rPr>
                <a:t>(Equivalent to logistic model)</a:t>
              </a:r>
            </a:p>
          </p:txBody>
        </p:sp>
        <p:sp>
          <p:nvSpPr>
            <p:cNvPr id="20491" name="Text Box 10">
              <a:extLst>
                <a:ext uri="{FF2B5EF4-FFF2-40B4-BE49-F238E27FC236}">
                  <a16:creationId xmlns:a16="http://schemas.microsoft.com/office/drawing/2014/main" id="{C50B6768-9958-CF01-9B1B-922459620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51"/>
              <a:ext cx="4013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Classical deterministic formulation of the model would be:</a:t>
              </a:r>
              <a:endParaRPr lang="en-GB" altLang="en-US">
                <a:ea typeface="MS Gothic" panose="020B0609070205080204" pitchFamily="49" charset="-128"/>
              </a:endParaRPr>
            </a:p>
          </p:txBody>
        </p:sp>
        <p:graphicFrame>
          <p:nvGraphicFramePr>
            <p:cNvPr id="20492" name="Object 11">
              <a:extLst>
                <a:ext uri="{FF2B5EF4-FFF2-40B4-BE49-F238E27FC236}">
                  <a16:creationId xmlns:a16="http://schemas.microsoft.com/office/drawing/2014/main" id="{03CFBEBE-3E28-0AAB-2D59-A47EF0B44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201"/>
            <a:ext cx="1765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20492" name="Object 11">
                          <a:extLst>
                            <a:ext uri="{FF2B5EF4-FFF2-40B4-BE49-F238E27FC236}">
                              <a16:creationId xmlns:a16="http://schemas.microsoft.com/office/drawing/2014/main" id="{03CFBEBE-3E28-0AAB-2D59-A47EF0B44A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201"/>
                          <a:ext cx="1765" cy="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12">
              <a:extLst>
                <a:ext uri="{FF2B5EF4-FFF2-40B4-BE49-F238E27FC236}">
                  <a16:creationId xmlns:a16="http://schemas.microsoft.com/office/drawing/2014/main" id="{0102F001-BD7F-BD4B-144A-9815429C23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8" y="3201"/>
            <a:ext cx="1533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20493" name="Object 12">
                          <a:extLst>
                            <a:ext uri="{FF2B5EF4-FFF2-40B4-BE49-F238E27FC236}">
                              <a16:creationId xmlns:a16="http://schemas.microsoft.com/office/drawing/2014/main" id="{0102F001-BD7F-BD4B-144A-9815429C23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" y="3201"/>
                          <a:ext cx="1533" cy="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6" name="Object 14">
            <a:extLst>
              <a:ext uri="{FF2B5EF4-FFF2-40B4-BE49-F238E27FC236}">
                <a16:creationId xmlns:a16="http://schemas.microsoft.com/office/drawing/2014/main" id="{081891AD-9380-A6C5-F42D-BCBA29084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074988"/>
          <a:ext cx="82534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20486" name="Object 14">
                        <a:extLst>
                          <a:ext uri="{FF2B5EF4-FFF2-40B4-BE49-F238E27FC236}">
                            <a16:creationId xmlns:a16="http://schemas.microsoft.com/office/drawing/2014/main" id="{081891AD-9380-A6C5-F42D-BCBA29084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74988"/>
                        <a:ext cx="82534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5">
            <a:extLst>
              <a:ext uri="{FF2B5EF4-FFF2-40B4-BE49-F238E27FC236}">
                <a16:creationId xmlns:a16="http://schemas.microsoft.com/office/drawing/2014/main" id="{AF2B72CA-EF7A-7FA1-207C-6CF9AE2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3074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ea typeface="MS Gothic" panose="020B0609070205080204" pitchFamily="49" charset="-128"/>
            </a:endParaRPr>
          </a:p>
        </p:txBody>
      </p:sp>
      <p:cxnSp>
        <p:nvCxnSpPr>
          <p:cNvPr id="20488" name="AutoShape 16">
            <a:extLst>
              <a:ext uri="{FF2B5EF4-FFF2-40B4-BE49-F238E27FC236}">
                <a16:creationId xmlns:a16="http://schemas.microsoft.com/office/drawing/2014/main" id="{7A09D158-F03C-1CB8-EDDF-0C786B3F2064}"/>
              </a:ext>
            </a:extLst>
          </p:cNvPr>
          <p:cNvCxnSpPr>
            <a:cxnSpLocks noChangeShapeType="1"/>
            <a:stCxn id="20482" idx="3"/>
            <a:endCxn id="20483" idx="1"/>
          </p:cNvCxnSpPr>
          <p:nvPr/>
        </p:nvCxnSpPr>
        <p:spPr bwMode="auto">
          <a:xfrm>
            <a:off x="8062914" y="2498725"/>
            <a:ext cx="1011237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489" name="Object 18">
            <a:extLst>
              <a:ext uri="{FF2B5EF4-FFF2-40B4-BE49-F238E27FC236}">
                <a16:creationId xmlns:a16="http://schemas.microsoft.com/office/drawing/2014/main" id="{1A14BF79-AA29-95A3-08D4-70AC0B9CD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3689" y="1673226"/>
          <a:ext cx="12842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20489" name="Object 18">
                        <a:extLst>
                          <a:ext uri="{FF2B5EF4-FFF2-40B4-BE49-F238E27FC236}">
                            <a16:creationId xmlns:a16="http://schemas.microsoft.com/office/drawing/2014/main" id="{1A14BF79-AA29-95A3-08D4-70AC0B9CD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9" y="1673226"/>
                        <a:ext cx="1284287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6">
            <a:extLst>
              <a:ext uri="{FF2B5EF4-FFF2-40B4-BE49-F238E27FC236}">
                <a16:creationId xmlns:a16="http://schemas.microsoft.com/office/drawing/2014/main" id="{9CE0CB11-58DD-AE42-2E03-70293C852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720725"/>
            <a:ext cx="9142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SimInf</a:t>
            </a:r>
          </a:p>
        </p:txBody>
      </p:sp>
      <p:sp>
        <p:nvSpPr>
          <p:cNvPr id="27652" name="Rectangle 21">
            <a:extLst>
              <a:ext uri="{FF2B5EF4-FFF2-40B4-BE49-F238E27FC236}">
                <a16:creationId xmlns:a16="http://schemas.microsoft.com/office/drawing/2014/main" id="{4241C02F-5867-7935-2397-37E09619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563689"/>
            <a:ext cx="7920038" cy="3786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dirty="0"/>
              <a:t>R package that provides </a:t>
            </a:r>
            <a:r>
              <a:rPr lang="en-GB" altLang="en-US" sz="2400" i="1" dirty="0"/>
              <a:t>”an efficient and very flexible framework to conduct data-driven epidemiological modelling”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dirty="0"/>
              <a:t>Designed to simulate meta-population models: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GB" altLang="en-US" sz="2400" dirty="0"/>
              <a:t>High level R interface to define models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GB" altLang="en-US" sz="2400" dirty="0"/>
              <a:t>Exact Gillespie algorithm for </a:t>
            </a:r>
            <a:r>
              <a:rPr lang="en-GB" altLang="en-US" sz="2400" b="1" dirty="0"/>
              <a:t>“within-patch” </a:t>
            </a:r>
            <a:r>
              <a:rPr lang="en-GB" altLang="en-US" sz="2400" dirty="0"/>
              <a:t>dynamics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GB" altLang="en-US" sz="2400" dirty="0"/>
              <a:t>Can model births, deaths, movements </a:t>
            </a:r>
            <a:r>
              <a:rPr lang="en-GB" altLang="en-US" sz="2400" b="1" dirty="0"/>
              <a:t>between patches</a:t>
            </a:r>
            <a:r>
              <a:rPr lang="en-GB" altLang="en-US" sz="2400" dirty="0"/>
              <a:t> as pre-scheduled (non-</a:t>
            </a:r>
            <a:r>
              <a:rPr lang="en-GB" altLang="en-US" sz="2400" dirty="0" err="1"/>
              <a:t>markov</a:t>
            </a:r>
            <a:r>
              <a:rPr lang="en-GB" altLang="en-US" sz="2400" dirty="0"/>
              <a:t>) events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GB" altLang="en-US" sz="2400" dirty="0"/>
              <a:t>Compiles model to native C/C++ code…</a:t>
            </a:r>
            <a:endParaRPr lang="en-GB" altLang="en-US" sz="2000" dirty="0"/>
          </a:p>
          <a:p>
            <a:pPr marL="342900" indent="-342900">
              <a:spcBef>
                <a:spcPct val="0"/>
              </a:spcBef>
              <a:defRPr/>
            </a:pPr>
            <a:endParaRPr lang="en-GB" altLang="en-US" sz="2400" dirty="0"/>
          </a:p>
        </p:txBody>
      </p:sp>
      <p:sp>
        <p:nvSpPr>
          <p:cNvPr id="22531" name="Text Box 30">
            <a:extLst>
              <a:ext uri="{FF2B5EF4-FFF2-40B4-BE49-F238E27FC236}">
                <a16:creationId xmlns:a16="http://schemas.microsoft.com/office/drawing/2014/main" id="{73F4CF26-F1B5-5AE7-4BA5-C9D46B5C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47750"/>
            <a:ext cx="3843338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charset="0"/>
              </a:rPr>
              <a:t>install.packages(</a:t>
            </a:r>
            <a:r>
              <a:rPr lang="ja-JP" altLang="en-US" sz="1800">
                <a:latin typeface="American Typewriter" charset="0"/>
              </a:rPr>
              <a:t>‘</a:t>
            </a:r>
            <a:r>
              <a:rPr lang="en-US" altLang="ja-JP" sz="1800">
                <a:latin typeface="American Typewriter" charset="0"/>
              </a:rPr>
              <a:t>SimInf</a:t>
            </a:r>
            <a:r>
              <a:rPr lang="ja-JP" altLang="en-US" sz="1800">
                <a:latin typeface="American Typewriter" charset="0"/>
              </a:rPr>
              <a:t>’</a:t>
            </a:r>
            <a:r>
              <a:rPr lang="en-US" altLang="ja-JP" sz="1800">
                <a:latin typeface="American Typewriter" charset="0"/>
              </a:rPr>
              <a:t>)</a:t>
            </a:r>
            <a:endParaRPr lang="en-US" altLang="en-US" sz="1800">
              <a:latin typeface="American Typewriter" charset="0"/>
            </a:endParaRPr>
          </a:p>
        </p:txBody>
      </p:sp>
      <p:sp>
        <p:nvSpPr>
          <p:cNvPr id="22532" name="Rectangle 1">
            <a:extLst>
              <a:ext uri="{FF2B5EF4-FFF2-40B4-BE49-F238E27FC236}">
                <a16:creationId xmlns:a16="http://schemas.microsoft.com/office/drawing/2014/main" id="{7435CE35-65A0-FF3F-28B0-B6DE1635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6372225"/>
            <a:ext cx="310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https://arxiv.org/abs/1605.01421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ACC80-ACCC-6F2C-212A-45C1369D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1303">
            <a:off x="7731125" y="3670300"/>
            <a:ext cx="2133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DEC427-413C-A91A-EFF2-0DB6F94D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2586038"/>
            <a:ext cx="1262063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73A5E96-F201-1AB2-71ED-8FBACC90BDAE}"/>
              </a:ext>
            </a:extLst>
          </p:cNvPr>
          <p:cNvGrpSpPr>
            <a:grpSpLocks/>
          </p:cNvGrpSpPr>
          <p:nvPr/>
        </p:nvGrpSpPr>
        <p:grpSpPr bwMode="auto">
          <a:xfrm>
            <a:off x="2566989" y="5051425"/>
            <a:ext cx="3919537" cy="1606550"/>
            <a:chOff x="1408977" y="5052646"/>
            <a:chExt cx="3918188" cy="1606794"/>
          </a:xfrm>
        </p:grpSpPr>
        <p:pic>
          <p:nvPicPr>
            <p:cNvPr id="22536" name="Picture 12">
              <a:extLst>
                <a:ext uri="{FF2B5EF4-FFF2-40B4-BE49-F238E27FC236}">
                  <a16:creationId xmlns:a16="http://schemas.microsoft.com/office/drawing/2014/main" id="{C4B66FF9-15A8-51E4-96D8-9516DD75E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833" y="5856043"/>
              <a:ext cx="803397" cy="80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7" name="Picture 13">
              <a:extLst>
                <a:ext uri="{FF2B5EF4-FFF2-40B4-BE49-F238E27FC236}">
                  <a16:creationId xmlns:a16="http://schemas.microsoft.com/office/drawing/2014/main" id="{865E0B15-0FA7-8E84-CC4E-E01A67BE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77" y="5060949"/>
              <a:ext cx="803397" cy="80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8" name="Picture 14">
              <a:extLst>
                <a:ext uri="{FF2B5EF4-FFF2-40B4-BE49-F238E27FC236}">
                  <a16:creationId xmlns:a16="http://schemas.microsoft.com/office/drawing/2014/main" id="{8A36D5E9-BC12-8DF8-5FB0-5204C3880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20" y="5060949"/>
              <a:ext cx="803397" cy="80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E353970-AC8A-8585-550D-39FA7D0B15DC}"/>
                </a:ext>
              </a:extLst>
            </p:cNvPr>
            <p:cNvCxnSpPr>
              <a:cxnSpLocks/>
              <a:stCxn id="22537" idx="3"/>
              <a:endCxn id="22538" idx="1"/>
            </p:cNvCxnSpPr>
            <p:nvPr/>
          </p:nvCxnSpPr>
          <p:spPr>
            <a:xfrm>
              <a:off x="2211976" y="5462283"/>
              <a:ext cx="4935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3D091-4510-8811-A7AD-BC8582C9E720}"/>
                </a:ext>
              </a:extLst>
            </p:cNvPr>
            <p:cNvCxnSpPr>
              <a:cxnSpLocks/>
              <a:stCxn id="22536" idx="0"/>
              <a:endCxn id="22538" idx="3"/>
            </p:cNvCxnSpPr>
            <p:nvPr/>
          </p:nvCxnSpPr>
          <p:spPr>
            <a:xfrm flipH="1" flipV="1">
              <a:off x="3508516" y="5462283"/>
              <a:ext cx="550673" cy="39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842F55-1EC1-9AFC-6117-2B5C80CB56ED}"/>
                </a:ext>
              </a:extLst>
            </p:cNvPr>
            <p:cNvCxnSpPr>
              <a:cxnSpLocks/>
              <a:stCxn id="22538" idx="2"/>
              <a:endCxn id="22536" idx="1"/>
            </p:cNvCxnSpPr>
            <p:nvPr/>
          </p:nvCxnSpPr>
          <p:spPr>
            <a:xfrm>
              <a:off x="3107017" y="5863982"/>
              <a:ext cx="549086" cy="39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F8319FC-18E7-C307-7A0F-8B3CBBBDDB6F}"/>
                </a:ext>
              </a:extLst>
            </p:cNvPr>
            <p:cNvCxnSpPr>
              <a:cxnSpLocks/>
              <a:stCxn id="22536" idx="3"/>
              <a:endCxn id="22543" idx="2"/>
            </p:cNvCxnSpPr>
            <p:nvPr/>
          </p:nvCxnSpPr>
          <p:spPr>
            <a:xfrm flipV="1">
              <a:off x="4460688" y="5856043"/>
              <a:ext cx="464978" cy="401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543" name="Picture 33">
              <a:extLst>
                <a:ext uri="{FF2B5EF4-FFF2-40B4-BE49-F238E27FC236}">
                  <a16:creationId xmlns:a16="http://schemas.microsoft.com/office/drawing/2014/main" id="{19AE2AD7-B006-CBDC-7DA6-BC669AD96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768" y="5052646"/>
              <a:ext cx="803397" cy="80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6">
            <a:extLst>
              <a:ext uri="{FF2B5EF4-FFF2-40B4-BE49-F238E27FC236}">
                <a16:creationId xmlns:a16="http://schemas.microsoft.com/office/drawing/2014/main" id="{CEB0F483-E346-6DE5-94D6-09DD6D7A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720725"/>
            <a:ext cx="9142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SI model</a:t>
            </a:r>
          </a:p>
        </p:txBody>
      </p:sp>
      <p:sp>
        <p:nvSpPr>
          <p:cNvPr id="24578" name="Text Box 18">
            <a:extLst>
              <a:ext uri="{FF2B5EF4-FFF2-40B4-BE49-F238E27FC236}">
                <a16:creationId xmlns:a16="http://schemas.microsoft.com/office/drawing/2014/main" id="{F4C33AA8-E48D-DD43-135A-DE4F90B5F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614489"/>
            <a:ext cx="8002587" cy="3046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require(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SimInf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initial_state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 	&lt;-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data.frame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(S=499,I=1)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600" dirty="0">
                <a:latin typeface="American Typewriter" charset="0"/>
                <a:cs typeface="Courier New" panose="02070309020205020404" pitchFamily="49" charset="0"/>
              </a:rPr>
              <a:t>compartments    &lt;- c("S","I")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600" dirty="0">
                <a:latin typeface="American Typewriter" charset="0"/>
                <a:cs typeface="Courier New" panose="02070309020205020404" pitchFamily="49" charset="0"/>
              </a:rPr>
              <a:t>transitions    	&lt;- c("S -&gt; beta*S*I/(S+I) -&gt; I")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        		&lt;- seq(from = 1, to =30, by = 1)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American Typewriter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model  &lt;-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mparse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(transitions = transitions, compartments = compartments,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gdata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= c(beta=0.5), u0 =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initial_state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American Typewriter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out &lt;- run(model = model, threads 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plot(out) </a:t>
            </a:r>
          </a:p>
        </p:txBody>
      </p:sp>
      <p:sp>
        <p:nvSpPr>
          <p:cNvPr id="24579" name="Text Box 30">
            <a:extLst>
              <a:ext uri="{FF2B5EF4-FFF2-40B4-BE49-F238E27FC236}">
                <a16:creationId xmlns:a16="http://schemas.microsoft.com/office/drawing/2014/main" id="{9C58B41E-04C4-172D-7782-30D93E082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47750"/>
            <a:ext cx="3843338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charset="0"/>
              </a:rPr>
              <a:t>install.packages(</a:t>
            </a:r>
            <a:r>
              <a:rPr lang="ja-JP" altLang="en-US" sz="1800">
                <a:latin typeface="American Typewriter" charset="0"/>
              </a:rPr>
              <a:t>‘</a:t>
            </a:r>
            <a:r>
              <a:rPr lang="en-US" altLang="ja-JP" sz="1800">
                <a:latin typeface="American Typewriter" charset="0"/>
              </a:rPr>
              <a:t>SimInf</a:t>
            </a:r>
            <a:r>
              <a:rPr lang="ja-JP" altLang="en-US" sz="1800">
                <a:latin typeface="American Typewriter" charset="0"/>
              </a:rPr>
              <a:t>’</a:t>
            </a:r>
            <a:r>
              <a:rPr lang="en-US" altLang="ja-JP" sz="1800">
                <a:latin typeface="American Typewriter" charset="0"/>
              </a:rPr>
              <a:t>)</a:t>
            </a:r>
            <a:endParaRPr lang="en-US" altLang="en-US" sz="1800">
              <a:latin typeface="American Typewriter" charset="0"/>
            </a:endParaRPr>
          </a:p>
        </p:txBody>
      </p:sp>
      <p:pic>
        <p:nvPicPr>
          <p:cNvPr id="24580" name="Picture 1">
            <a:extLst>
              <a:ext uri="{FF2B5EF4-FFF2-40B4-BE49-F238E27FC236}">
                <a16:creationId xmlns:a16="http://schemas.microsoft.com/office/drawing/2014/main" id="{540BA4DB-ADCD-AC26-52FC-A2B83078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919663"/>
            <a:ext cx="1831975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05BA3C-A14C-6632-8252-44239C569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4" y="3935414"/>
            <a:ext cx="292258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6">
            <a:extLst>
              <a:ext uri="{FF2B5EF4-FFF2-40B4-BE49-F238E27FC236}">
                <a16:creationId xmlns:a16="http://schemas.microsoft.com/office/drawing/2014/main" id="{7070678C-C811-4877-97EE-3BA31265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619125"/>
            <a:ext cx="9142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Running multiple realisations</a:t>
            </a:r>
          </a:p>
        </p:txBody>
      </p:sp>
      <p:sp>
        <p:nvSpPr>
          <p:cNvPr id="26626" name="Text Box 18">
            <a:extLst>
              <a:ext uri="{FF2B5EF4-FFF2-40B4-BE49-F238E27FC236}">
                <a16:creationId xmlns:a16="http://schemas.microsoft.com/office/drawing/2014/main" id="{37D3697E-0A2D-9274-EFAA-BEC63037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629025"/>
            <a:ext cx="8002587" cy="3046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N &lt;- 5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initial_state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 	&lt;-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data.frame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(S=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rep(499,N)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,I=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rep(1,N)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600" dirty="0">
                <a:latin typeface="American Typewriter" charset="0"/>
                <a:cs typeface="Courier New" panose="02070309020205020404" pitchFamily="49" charset="0"/>
              </a:rPr>
              <a:t>compartments    &lt;- c("S","I")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600" dirty="0">
                <a:latin typeface="American Typewriter" charset="0"/>
                <a:cs typeface="Courier New" panose="02070309020205020404" pitchFamily="49" charset="0"/>
              </a:rPr>
              <a:t>transitions    	&lt;- c("S -&gt; beta*S*I/(S+I) -&gt; I")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        		&lt;- seq(from = 1, to =30, by = 1)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American Typewriter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model  &lt;-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mparse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(transitions = transitions, compartments = compartments,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gdata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= c(beta=0.5), u0 =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initial_state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tspan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American Typewriter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out &lt;- run(model = model, threads 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plot(</a:t>
            </a:r>
            <a:r>
              <a:rPr lang="en-US" altLang="en-US" sz="1600" dirty="0" err="1">
                <a:latin typeface="American Typewriter" charset="0"/>
                <a:cs typeface="Courier New" panose="02070309020205020404" pitchFamily="49" charset="0"/>
              </a:rPr>
              <a:t>out,</a:t>
            </a:r>
            <a:r>
              <a:rPr lang="en-US" altLang="en-US" sz="1600" dirty="0" err="1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compartments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=‘</a:t>
            </a:r>
            <a:r>
              <a:rPr lang="en-US" altLang="en-US" sz="1600" dirty="0" err="1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I’,range</a:t>
            </a:r>
            <a:r>
              <a:rPr lang="en-US" altLang="en-US" sz="1600" dirty="0">
                <a:solidFill>
                  <a:srgbClr val="FF0000"/>
                </a:solidFill>
                <a:latin typeface="American Typewriter" charset="0"/>
                <a:cs typeface="Courier New" panose="02070309020205020404" pitchFamily="49" charset="0"/>
              </a:rPr>
              <a:t>=FALSE</a:t>
            </a:r>
            <a:r>
              <a:rPr lang="en-US" altLang="en-US" sz="1600" dirty="0">
                <a:latin typeface="American Typewriter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26627" name="Picture 7">
            <a:extLst>
              <a:ext uri="{FF2B5EF4-FFF2-40B4-BE49-F238E27FC236}">
                <a16:creationId xmlns:a16="http://schemas.microsoft.com/office/drawing/2014/main" id="{FF8B93B0-9320-036A-FE5B-4DBBD6C0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6" y="1676401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8">
            <a:extLst>
              <a:ext uri="{FF2B5EF4-FFF2-40B4-BE49-F238E27FC236}">
                <a16:creationId xmlns:a16="http://schemas.microsoft.com/office/drawing/2014/main" id="{8D6386E2-1EA6-8431-9DBA-0FF3C931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6" y="2687639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5">
            <a:extLst>
              <a:ext uri="{FF2B5EF4-FFF2-40B4-BE49-F238E27FC236}">
                <a16:creationId xmlns:a16="http://schemas.microsoft.com/office/drawing/2014/main" id="{209A3C21-F4EA-95C1-C196-D6F0D194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6" y="1676401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6">
            <a:extLst>
              <a:ext uri="{FF2B5EF4-FFF2-40B4-BE49-F238E27FC236}">
                <a16:creationId xmlns:a16="http://schemas.microsoft.com/office/drawing/2014/main" id="{5EBAEC2B-93F5-6511-8E02-43CA14F3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6" y="2687639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7">
            <a:extLst>
              <a:ext uri="{FF2B5EF4-FFF2-40B4-BE49-F238E27FC236}">
                <a16:creationId xmlns:a16="http://schemas.microsoft.com/office/drawing/2014/main" id="{D39451A3-DF6F-5542-9BB8-BE28EC7E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6" y="1676401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8">
            <a:extLst>
              <a:ext uri="{FF2B5EF4-FFF2-40B4-BE49-F238E27FC236}">
                <a16:creationId xmlns:a16="http://schemas.microsoft.com/office/drawing/2014/main" id="{BE959D36-A85A-98B0-D940-93DF07050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6" y="2687639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9">
            <a:extLst>
              <a:ext uri="{FF2B5EF4-FFF2-40B4-BE49-F238E27FC236}">
                <a16:creationId xmlns:a16="http://schemas.microsoft.com/office/drawing/2014/main" id="{CA51FF6A-B2BE-A990-2775-9822D41A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9" y="1676401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0">
            <a:extLst>
              <a:ext uri="{FF2B5EF4-FFF2-40B4-BE49-F238E27FC236}">
                <a16:creationId xmlns:a16="http://schemas.microsoft.com/office/drawing/2014/main" id="{92A87307-8588-D7E7-F576-F51604DD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9" y="2687639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21">
            <a:extLst>
              <a:ext uri="{FF2B5EF4-FFF2-40B4-BE49-F238E27FC236}">
                <a16:creationId xmlns:a16="http://schemas.microsoft.com/office/drawing/2014/main" id="{C7571851-B7EC-A93C-EC39-6FB39C19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9" y="1676401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2">
            <a:extLst>
              <a:ext uri="{FF2B5EF4-FFF2-40B4-BE49-F238E27FC236}">
                <a16:creationId xmlns:a16="http://schemas.microsoft.com/office/drawing/2014/main" id="{29368418-E937-2154-9B89-3959EDE64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9" y="2687639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23">
            <a:extLst>
              <a:ext uri="{FF2B5EF4-FFF2-40B4-BE49-F238E27FC236}">
                <a16:creationId xmlns:a16="http://schemas.microsoft.com/office/drawing/2014/main" id="{2D7F708A-0629-48E3-650C-AFAD5770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9" y="1655764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24">
            <a:extLst>
              <a:ext uri="{FF2B5EF4-FFF2-40B4-BE49-F238E27FC236}">
                <a16:creationId xmlns:a16="http://schemas.microsoft.com/office/drawing/2014/main" id="{504471EB-7093-5EFC-26B6-B6E749AF2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9" y="2667001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25">
            <a:extLst>
              <a:ext uri="{FF2B5EF4-FFF2-40B4-BE49-F238E27FC236}">
                <a16:creationId xmlns:a16="http://schemas.microsoft.com/office/drawing/2014/main" id="{5E151749-F95B-81E4-AF83-1BC7A6D6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1" y="1655764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26">
            <a:extLst>
              <a:ext uri="{FF2B5EF4-FFF2-40B4-BE49-F238E27FC236}">
                <a16:creationId xmlns:a16="http://schemas.microsoft.com/office/drawing/2014/main" id="{6BFD4931-715E-2A8F-E180-BDB8F4D4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1" y="2667001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Rectangle 2">
            <a:extLst>
              <a:ext uri="{FF2B5EF4-FFF2-40B4-BE49-F238E27FC236}">
                <a16:creationId xmlns:a16="http://schemas.microsoft.com/office/drawing/2014/main" id="{258AD2AB-74E6-50C3-E8E1-790F96C3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6" y="1982788"/>
            <a:ext cx="1998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N </a:t>
            </a:r>
            <a:r>
              <a:rPr lang="en-GB" altLang="en-US" sz="2400" b="1">
                <a:latin typeface="Arial" panose="020B0604020202020204" pitchFamily="34" charset="0"/>
              </a:rPr>
              <a:t>independent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patches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5">
            <a:extLst>
              <a:ext uri="{FF2B5EF4-FFF2-40B4-BE49-F238E27FC236}">
                <a16:creationId xmlns:a16="http://schemas.microsoft.com/office/drawing/2014/main" id="{4ECF695B-E26A-08F9-17A2-F4862520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9938"/>
            <a:ext cx="6096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 Box 4">
            <a:extLst>
              <a:ext uri="{FF2B5EF4-FFF2-40B4-BE49-F238E27FC236}">
                <a16:creationId xmlns:a16="http://schemas.microsoft.com/office/drawing/2014/main" id="{8A9D8EE1-7A88-9D7F-2D6E-10EE0E00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1300164"/>
            <a:ext cx="9142412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SI model</a:t>
            </a:r>
          </a:p>
        </p:txBody>
      </p:sp>
      <p:grpSp>
        <p:nvGrpSpPr>
          <p:cNvPr id="130053" name="Group 5">
            <a:extLst>
              <a:ext uri="{FF2B5EF4-FFF2-40B4-BE49-F238E27FC236}">
                <a16:creationId xmlns:a16="http://schemas.microsoft.com/office/drawing/2014/main" id="{C1C58837-54B4-7B76-6A45-98E2BEC058F3}"/>
              </a:ext>
            </a:extLst>
          </p:cNvPr>
          <p:cNvGrpSpPr>
            <a:grpSpLocks/>
          </p:cNvGrpSpPr>
          <p:nvPr/>
        </p:nvGrpSpPr>
        <p:grpSpPr bwMode="auto">
          <a:xfrm>
            <a:off x="7967664" y="2636839"/>
            <a:ext cx="2441575" cy="3228975"/>
            <a:chOff x="4059" y="1433"/>
            <a:chExt cx="1538" cy="2034"/>
          </a:xfrm>
        </p:grpSpPr>
        <p:sp>
          <p:nvSpPr>
            <p:cNvPr id="28679" name="Line 6">
              <a:extLst>
                <a:ext uri="{FF2B5EF4-FFF2-40B4-BE49-F238E27FC236}">
                  <a16:creationId xmlns:a16="http://schemas.microsoft.com/office/drawing/2014/main" id="{66ABBD22-B328-1E28-1F95-28EEFFE57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433"/>
              <a:ext cx="298" cy="1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0" name="Text Box 7">
              <a:extLst>
                <a:ext uri="{FF2B5EF4-FFF2-40B4-BE49-F238E27FC236}">
                  <a16:creationId xmlns:a16="http://schemas.microsoft.com/office/drawing/2014/main" id="{BA1985E5-DBC4-90C2-6FBC-43AF50D6C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519"/>
              <a:ext cx="1538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Epidemic phase 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is consistent </a:t>
              </a:r>
            </a:p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>
                  <a:ea typeface="MS Gothic" panose="020B0609070205080204" pitchFamily="49" charset="-128"/>
                </a:rPr>
                <a:t>across replicates</a:t>
              </a:r>
              <a:endParaRPr lang="en-GB" altLang="en-US" sz="1800">
                <a:latin typeface="Arial" panose="020B0604020202020204" pitchFamily="34" charset="0"/>
                <a:ea typeface="MS Gothic" panose="020B0609070205080204" pitchFamily="49" charset="-128"/>
              </a:endParaRPr>
            </a:p>
          </p:txBody>
        </p:sp>
      </p:grpSp>
      <p:grpSp>
        <p:nvGrpSpPr>
          <p:cNvPr id="130056" name="Group 8">
            <a:extLst>
              <a:ext uri="{FF2B5EF4-FFF2-40B4-BE49-F238E27FC236}">
                <a16:creationId xmlns:a16="http://schemas.microsoft.com/office/drawing/2014/main" id="{EE68409B-9E76-0558-FF5E-F8A858BC88F0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4171950"/>
            <a:ext cx="4387850" cy="1752600"/>
            <a:chOff x="116" y="2400"/>
            <a:chExt cx="2764" cy="1104"/>
          </a:xfrm>
        </p:grpSpPr>
        <p:sp>
          <p:nvSpPr>
            <p:cNvPr id="28677" name="Text Box 9">
              <a:extLst>
                <a:ext uri="{FF2B5EF4-FFF2-40B4-BE49-F238E27FC236}">
                  <a16:creationId xmlns:a16="http://schemas.microsoft.com/office/drawing/2014/main" id="{CEFD5583-077A-7497-6FA4-B61BE0C1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2400"/>
              <a:ext cx="1468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49263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49263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49263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116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400"/>
                <a:t>Variable “delay” time at the start of the epidemic</a:t>
              </a: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78" name="Line 10">
              <a:extLst>
                <a:ext uri="{FF2B5EF4-FFF2-40B4-BE49-F238E27FC236}">
                  <a16:creationId xmlns:a16="http://schemas.microsoft.com/office/drawing/2014/main" id="{BD6AD555-B913-FEA9-82F9-BCC44A16D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5">
            <a:extLst>
              <a:ext uri="{FF2B5EF4-FFF2-40B4-BE49-F238E27FC236}">
                <a16:creationId xmlns:a16="http://schemas.microsoft.com/office/drawing/2014/main" id="{C87E3FFA-69F3-F54A-6FA2-4244B977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713"/>
            <a:ext cx="4229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0F4588CD-876D-31F8-C623-A280141C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754188"/>
            <a:ext cx="42735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15">
            <a:extLst>
              <a:ext uri="{FF2B5EF4-FFF2-40B4-BE49-F238E27FC236}">
                <a16:creationId xmlns:a16="http://schemas.microsoft.com/office/drawing/2014/main" id="{0477674F-A5EB-671E-7F23-FFF98481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6" y="700088"/>
            <a:ext cx="91408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>
                <a:ea typeface="MS Gothic" panose="020B0609070205080204" pitchFamily="49" charset="-128"/>
              </a:rPr>
              <a:t>The large population limit?</a:t>
            </a:r>
          </a:p>
        </p:txBody>
      </p:sp>
      <p:sp>
        <p:nvSpPr>
          <p:cNvPr id="35845" name="Text Box 17">
            <a:extLst>
              <a:ext uri="{FF2B5EF4-FFF2-40B4-BE49-F238E27FC236}">
                <a16:creationId xmlns:a16="http://schemas.microsoft.com/office/drawing/2014/main" id="{4B870643-9422-0BBA-07C6-6B84AE140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26151"/>
            <a:ext cx="5334000" cy="7477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59112" rIns="90000" bIns="45000"/>
          <a:lstStyle>
            <a:lvl1pPr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>
                <a:ea typeface="MS Gothic" panose="020B0609070205080204" pitchFamily="49" charset="-128"/>
              </a:rPr>
              <a:t>Why are stochastic epidemic curves more likely to be late rather than early?</a:t>
            </a:r>
            <a:endParaRPr lang="en-GB" altLang="en-US" sz="1600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0725" name="Text Box 20">
            <a:extLst>
              <a:ext uri="{FF2B5EF4-FFF2-40B4-BE49-F238E27FC236}">
                <a16:creationId xmlns:a16="http://schemas.microsoft.com/office/drawing/2014/main" id="{086F0A14-A362-E68A-301F-2E964824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989139"/>
            <a:ext cx="923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I(0) = 1</a:t>
            </a:r>
          </a:p>
        </p:txBody>
      </p:sp>
      <p:sp>
        <p:nvSpPr>
          <p:cNvPr id="30726" name="Text Box 21">
            <a:extLst>
              <a:ext uri="{FF2B5EF4-FFF2-40B4-BE49-F238E27FC236}">
                <a16:creationId xmlns:a16="http://schemas.microsoft.com/office/drawing/2014/main" id="{DCFB97E8-AA83-7727-74A9-1A2E39F6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6" y="4702175"/>
            <a:ext cx="1050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I(0)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27CDB-FCAC-DCF6-94BA-2F7B64A98584}"/>
              </a:ext>
            </a:extLst>
          </p:cNvPr>
          <p:cNvSpPr/>
          <p:nvPr/>
        </p:nvSpPr>
        <p:spPr>
          <a:xfrm>
            <a:off x="5448301" y="1528764"/>
            <a:ext cx="471487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merican Typewriter" panose="02090604020004020304" pitchFamily="18" charset="77"/>
              </a:rPr>
              <a:t>plot(</a:t>
            </a:r>
            <a:r>
              <a:rPr lang="en-US" sz="1200" dirty="0" err="1">
                <a:latin typeface="American Typewriter" panose="02090604020004020304" pitchFamily="18" charset="77"/>
              </a:rPr>
              <a:t>out,range</a:t>
            </a:r>
            <a:r>
              <a:rPr lang="en-US" sz="1200" dirty="0">
                <a:latin typeface="American Typewriter" panose="02090604020004020304" pitchFamily="18" charset="77"/>
              </a:rPr>
              <a:t>=</a:t>
            </a:r>
            <a:r>
              <a:rPr lang="en-US" sz="1200" dirty="0" err="1">
                <a:latin typeface="American Typewriter" panose="02090604020004020304" pitchFamily="18" charset="77"/>
              </a:rPr>
              <a:t>FALSE,compartments</a:t>
            </a:r>
            <a:r>
              <a:rPr lang="en-US" sz="1200" dirty="0">
                <a:latin typeface="American Typewriter" panose="02090604020004020304" pitchFamily="18" charset="77"/>
              </a:rPr>
              <a:t>='</a:t>
            </a:r>
            <a:r>
              <a:rPr lang="en-US" sz="1200" dirty="0" err="1">
                <a:latin typeface="American Typewriter" panose="02090604020004020304" pitchFamily="18" charset="77"/>
              </a:rPr>
              <a:t>I',</a:t>
            </a:r>
            <a:r>
              <a:rPr lang="en-US" sz="12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col</a:t>
            </a:r>
            <a:r>
              <a:rPr lang="en-US" sz="12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rgb</a:t>
            </a:r>
            <a:r>
              <a:rPr lang="en-US" sz="12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(0,0,0,0.05)</a:t>
            </a:r>
            <a:r>
              <a:rPr lang="en-US" sz="1200" dirty="0">
                <a:latin typeface="American Typewriter" panose="02090604020004020304" pitchFamily="18" charset="7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7" grpId="0" animBg="1"/>
    </p:bldLst>
  </p:timing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Imperial">
      <a:majorFont>
        <a:latin typeface="Imperial sans"/>
        <a:ea typeface=""/>
        <a:cs typeface=""/>
      </a:majorFont>
      <a:minorFont>
        <a:latin typeface="Imperia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1169</TotalTime>
  <Words>1636</Words>
  <Application>Microsoft Office PowerPoint</Application>
  <PresentationFormat>Widescreen</PresentationFormat>
  <Paragraphs>242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MS Gothic</vt:lpstr>
      <vt:lpstr>American Typewriter</vt:lpstr>
      <vt:lpstr>Arial</vt:lpstr>
      <vt:lpstr>Arial Black</vt:lpstr>
      <vt:lpstr>Calibri</vt:lpstr>
      <vt:lpstr>Century Gothic</vt:lpstr>
      <vt:lpstr>Imperial sans</vt:lpstr>
      <vt:lpstr>Symbol</vt:lpstr>
      <vt:lpstr>Times New Roman</vt:lpstr>
      <vt:lpstr>VIMC_ppt7</vt:lpstr>
      <vt:lpstr>Microsoft Equation</vt:lpstr>
      <vt:lpstr>Mathematical modelling for vaccine-preventable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82</cp:revision>
  <dcterms:created xsi:type="dcterms:W3CDTF">2018-03-18T15:49:19Z</dcterms:created>
  <dcterms:modified xsi:type="dcterms:W3CDTF">2024-08-29T13:01:46Z</dcterms:modified>
</cp:coreProperties>
</file>