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6A_67F144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010605-D0D9-5BB4-BC1B-AD1BBA4D9B81}" name="Andrew Conlan" initials="AC" userId="S::ajkc2@cam.ac.uk::de285305-c146-45c0-a92d-1cab0c0e5dd1" providerId="AD"/>
  <p188:author id="{34683526-AF15-203F-74E3-F30FEC1C6385}" name="Gaythorpe, Katy" initials="GK" userId="S::k.gaythorpe_imperial.ac.uk#ext#@universityofcambridgecloud.onmicrosoft.com::1b1659b1-7542-4996-bb93-4057761b9d85" providerId="AD"/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578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E04CD-9160-4A6A-36AE-8AA51D4934A8}" v="62" dt="2024-09-02T16:11:07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onlan" userId="S::ajkc2@cam.ac.uk::de285305-c146-45c0-a92d-1cab0c0e5dd1" providerId="AD" clId="Web-{6E1DBA3B-5A93-38BE-1E3D-D3C8E92D1194}"/>
    <pc:docChg chg="mod addSld delSld modSld modSection">
      <pc:chgData name="Andrew Conlan" userId="S::ajkc2@cam.ac.uk::de285305-c146-45c0-a92d-1cab0c0e5dd1" providerId="AD" clId="Web-{6E1DBA3B-5A93-38BE-1E3D-D3C8E92D1194}" dt="2024-08-30T11:26:39.729" v="31"/>
      <pc:docMkLst>
        <pc:docMk/>
      </pc:docMkLst>
      <pc:sldChg chg="addSp delSp modSp">
        <pc:chgData name="Andrew Conlan" userId="S::ajkc2@cam.ac.uk::de285305-c146-45c0-a92d-1cab0c0e5dd1" providerId="AD" clId="Web-{6E1DBA3B-5A93-38BE-1E3D-D3C8E92D1194}" dt="2024-08-30T11:21:16.847" v="22"/>
        <pc:sldMkLst>
          <pc:docMk/>
          <pc:sldMk cId="108991564" sldId="362"/>
        </pc:sldMkLst>
        <pc:spChg chg="mod modVis">
          <ac:chgData name="Andrew Conlan" userId="S::ajkc2@cam.ac.uk::de285305-c146-45c0-a92d-1cab0c0e5dd1" providerId="AD" clId="Web-{6E1DBA3B-5A93-38BE-1E3D-D3C8E92D1194}" dt="2024-08-30T11:14:00.833" v="15"/>
          <ac:spMkLst>
            <pc:docMk/>
            <pc:sldMk cId="108991564" sldId="362"/>
            <ac:spMk id="2" creationId="{676A0A6F-19AD-7849-EB0F-CA5D7B3469A9}"/>
          </ac:spMkLst>
        </pc:spChg>
        <pc:spChg chg="mod modVis">
          <ac:chgData name="Andrew Conlan" userId="S::ajkc2@cam.ac.uk::de285305-c146-45c0-a92d-1cab0c0e5dd1" providerId="AD" clId="Web-{6E1DBA3B-5A93-38BE-1E3D-D3C8E92D1194}" dt="2024-08-30T11:14:01.036" v="18"/>
          <ac:spMkLst>
            <pc:docMk/>
            <pc:sldMk cId="108991564" sldId="362"/>
            <ac:spMk id="3" creationId="{DA5C63E2-8CB4-0FF8-9F08-9E7748DC3C21}"/>
          </ac:spMkLst>
        </pc:spChg>
        <pc:spChg chg="mod modVis">
          <ac:chgData name="Andrew Conlan" userId="S::ajkc2@cam.ac.uk::de285305-c146-45c0-a92d-1cab0c0e5dd1" providerId="AD" clId="Web-{6E1DBA3B-5A93-38BE-1E3D-D3C8E92D1194}" dt="2024-08-30T11:14:00.833" v="16"/>
          <ac:spMkLst>
            <pc:docMk/>
            <pc:sldMk cId="108991564" sldId="362"/>
            <ac:spMk id="4" creationId="{0A8EB39E-AA4D-B8CD-E21B-65A7B71ADD16}"/>
          </ac:spMkLst>
        </pc:spChg>
        <pc:spChg chg="add del mod">
          <ac:chgData name="Andrew Conlan" userId="S::ajkc2@cam.ac.uk::de285305-c146-45c0-a92d-1cab0c0e5dd1" providerId="AD" clId="Web-{6E1DBA3B-5A93-38BE-1E3D-D3C8E92D1194}" dt="2024-08-30T11:21:16.847" v="22"/>
          <ac:spMkLst>
            <pc:docMk/>
            <pc:sldMk cId="108991564" sldId="362"/>
            <ac:spMk id="7" creationId="{C6218577-C720-C7DE-43D3-1BE0C8365D6A}"/>
          </ac:spMkLst>
        </pc:spChg>
        <pc:picChg chg="add del mod">
          <ac:chgData name="Andrew Conlan" userId="S::ajkc2@cam.ac.uk::de285305-c146-45c0-a92d-1cab0c0e5dd1" providerId="AD" clId="Web-{6E1DBA3B-5A93-38BE-1E3D-D3C8E92D1194}" dt="2024-08-30T11:08:29.279" v="4"/>
          <ac:picMkLst>
            <pc:docMk/>
            <pc:sldMk cId="108991564" sldId="362"/>
            <ac:picMk id="5" creationId="{852E69FA-2B2D-A9BA-FC8F-1266F2B7A534}"/>
          </ac:picMkLst>
        </pc:picChg>
        <pc:picChg chg="mod modVis">
          <ac:chgData name="Andrew Conlan" userId="S::ajkc2@cam.ac.uk::de285305-c146-45c0-a92d-1cab0c0e5dd1" providerId="AD" clId="Web-{6E1DBA3B-5A93-38BE-1E3D-D3C8E92D1194}" dt="2024-08-30T11:14:00.973" v="17"/>
          <ac:picMkLst>
            <pc:docMk/>
            <pc:sldMk cId="108991564" sldId="362"/>
            <ac:picMk id="8" creationId="{EC487EF1-97B2-DBF1-8704-A51B03AA4E3A}"/>
          </ac:picMkLst>
        </pc:picChg>
      </pc:sldChg>
      <pc:sldChg chg="addSp delSp modSp new del">
        <pc:chgData name="Andrew Conlan" userId="S::ajkc2@cam.ac.uk::de285305-c146-45c0-a92d-1cab0c0e5dd1" providerId="AD" clId="Web-{6E1DBA3B-5A93-38BE-1E3D-D3C8E92D1194}" dt="2024-08-30T11:25:17.895" v="30"/>
        <pc:sldMkLst>
          <pc:docMk/>
          <pc:sldMk cId="1372330730" sldId="381"/>
        </pc:sldMkLst>
        <pc:spChg chg="del mod">
          <ac:chgData name="Andrew Conlan" userId="S::ajkc2@cam.ac.uk::de285305-c146-45c0-a92d-1cab0c0e5dd1" providerId="AD" clId="Web-{6E1DBA3B-5A93-38BE-1E3D-D3C8E92D1194}" dt="2024-08-30T11:24:46.987" v="27"/>
          <ac:spMkLst>
            <pc:docMk/>
            <pc:sldMk cId="1372330730" sldId="381"/>
            <ac:spMk id="3" creationId="{DCACFE7F-A3B4-15CE-A484-4A719F78F108}"/>
          </ac:spMkLst>
        </pc:spChg>
        <pc:spChg chg="add mod ord">
          <ac:chgData name="Andrew Conlan" userId="S::ajkc2@cam.ac.uk::de285305-c146-45c0-a92d-1cab0c0e5dd1" providerId="AD" clId="Web-{6E1DBA3B-5A93-38BE-1E3D-D3C8E92D1194}" dt="2024-08-30T11:25:03.722" v="29"/>
          <ac:spMkLst>
            <pc:docMk/>
            <pc:sldMk cId="1372330730" sldId="381"/>
            <ac:spMk id="6" creationId="{9875889F-75C3-B1DD-4DFF-38954A92DBAF}"/>
          </ac:spMkLst>
        </pc:spChg>
      </pc:sldChg>
      <pc:sldChg chg="modSp add del replId">
        <pc:chgData name="Andrew Conlan" userId="S::ajkc2@cam.ac.uk::de285305-c146-45c0-a92d-1cab0c0e5dd1" providerId="AD" clId="Web-{6E1DBA3B-5A93-38BE-1E3D-D3C8E92D1194}" dt="2024-08-30T11:08:56.874" v="8"/>
        <pc:sldMkLst>
          <pc:docMk/>
          <pc:sldMk cId="2266626725" sldId="381"/>
        </pc:sldMkLst>
        <pc:spChg chg="mod">
          <ac:chgData name="Andrew Conlan" userId="S::ajkc2@cam.ac.uk::de285305-c146-45c0-a92d-1cab0c0e5dd1" providerId="AD" clId="Web-{6E1DBA3B-5A93-38BE-1E3D-D3C8E92D1194}" dt="2024-08-30T11:08:40.998" v="7" actId="1076"/>
          <ac:spMkLst>
            <pc:docMk/>
            <pc:sldMk cId="2266626725" sldId="381"/>
            <ac:spMk id="3" creationId="{DA5C63E2-8CB4-0FF8-9F08-9E7748DC3C21}"/>
          </ac:spMkLst>
        </pc:spChg>
      </pc:sldChg>
    </pc:docChg>
  </pc:docChgLst>
  <pc:docChgLst>
    <pc:chgData name="Gaythorpe, Katy" userId="S::k.gaythorpe_imperial.ac.uk#ext#@universityofcambridgecloud.onmicrosoft.com::1b1659b1-7542-4996-bb93-4057761b9d85" providerId="AD" clId="Web-{3E1E04CD-9160-4A6A-36AE-8AA51D4934A8}"/>
    <pc:docChg chg="modSld">
      <pc:chgData name="Gaythorpe, Katy" userId="S::k.gaythorpe_imperial.ac.uk#ext#@universityofcambridgecloud.onmicrosoft.com::1b1659b1-7542-4996-bb93-4057761b9d85" providerId="AD" clId="Web-{3E1E04CD-9160-4A6A-36AE-8AA51D4934A8}" dt="2024-09-02T16:11:07.192" v="37" actId="20577"/>
      <pc:docMkLst>
        <pc:docMk/>
      </pc:docMkLst>
      <pc:sldChg chg="modSp">
        <pc:chgData name="Gaythorpe, Katy" userId="S::k.gaythorpe_imperial.ac.uk#ext#@universityofcambridgecloud.onmicrosoft.com::1b1659b1-7542-4996-bb93-4057761b9d85" providerId="AD" clId="Web-{3E1E04CD-9160-4A6A-36AE-8AA51D4934A8}" dt="2024-09-02T15:53:47.949" v="1" actId="20577"/>
        <pc:sldMkLst>
          <pc:docMk/>
          <pc:sldMk cId="2400441646" sldId="354"/>
        </pc:sldMkLst>
        <pc:spChg chg="mod">
          <ac:chgData name="Gaythorpe, Katy" userId="S::k.gaythorpe_imperial.ac.uk#ext#@universityofcambridgecloud.onmicrosoft.com::1b1659b1-7542-4996-bb93-4057761b9d85" providerId="AD" clId="Web-{3E1E04CD-9160-4A6A-36AE-8AA51D4934A8}" dt="2024-09-02T15:53:47.949" v="1" actId="20577"/>
          <ac:spMkLst>
            <pc:docMk/>
            <pc:sldMk cId="2400441646" sldId="354"/>
            <ac:spMk id="3" creationId="{24ED2EC5-7253-CF68-45C3-1413FEEFAD56}"/>
          </ac:spMkLst>
        </pc:spChg>
      </pc:sldChg>
      <pc:sldChg chg="modSp">
        <pc:chgData name="Gaythorpe, Katy" userId="S::k.gaythorpe_imperial.ac.uk#ext#@universityofcambridgecloud.onmicrosoft.com::1b1659b1-7542-4996-bb93-4057761b9d85" providerId="AD" clId="Web-{3E1E04CD-9160-4A6A-36AE-8AA51D4934A8}" dt="2024-09-02T16:05:12.543" v="7" actId="20577"/>
        <pc:sldMkLst>
          <pc:docMk/>
          <pc:sldMk cId="3020601630" sldId="358"/>
        </pc:sldMkLst>
        <pc:spChg chg="mod">
          <ac:chgData name="Gaythorpe, Katy" userId="S::k.gaythorpe_imperial.ac.uk#ext#@universityofcambridgecloud.onmicrosoft.com::1b1659b1-7542-4996-bb93-4057761b9d85" providerId="AD" clId="Web-{3E1E04CD-9160-4A6A-36AE-8AA51D4934A8}" dt="2024-09-02T16:01:33.054" v="2" actId="20577"/>
          <ac:spMkLst>
            <pc:docMk/>
            <pc:sldMk cId="3020601630" sldId="358"/>
            <ac:spMk id="2" creationId="{34679CB2-98AB-2DAA-098F-E08F81DCFD67}"/>
          </ac:spMkLst>
        </pc:spChg>
        <pc:spChg chg="mod">
          <ac:chgData name="Gaythorpe, Katy" userId="S::k.gaythorpe_imperial.ac.uk#ext#@universityofcambridgecloud.onmicrosoft.com::1b1659b1-7542-4996-bb93-4057761b9d85" providerId="AD" clId="Web-{3E1E04CD-9160-4A6A-36AE-8AA51D4934A8}" dt="2024-09-02T16:05:12.543" v="7" actId="20577"/>
          <ac:spMkLst>
            <pc:docMk/>
            <pc:sldMk cId="3020601630" sldId="358"/>
            <ac:spMk id="3" creationId="{85D9866F-1BBC-DA32-36B3-1CD61EDAAA61}"/>
          </ac:spMkLst>
        </pc:spChg>
      </pc:sldChg>
      <pc:sldChg chg="addSp modSp">
        <pc:chgData name="Gaythorpe, Katy" userId="S::k.gaythorpe_imperial.ac.uk#ext#@universityofcambridgecloud.onmicrosoft.com::1b1659b1-7542-4996-bb93-4057761b9d85" providerId="AD" clId="Web-{3E1E04CD-9160-4A6A-36AE-8AA51D4934A8}" dt="2024-09-02T16:07:14.452" v="35" actId="20577"/>
        <pc:sldMkLst>
          <pc:docMk/>
          <pc:sldMk cId="2994022763" sldId="359"/>
        </pc:sldMkLst>
        <pc:spChg chg="mod">
          <ac:chgData name="Gaythorpe, Katy" userId="S::k.gaythorpe_imperial.ac.uk#ext#@universityofcambridgecloud.onmicrosoft.com::1b1659b1-7542-4996-bb93-4057761b9d85" providerId="AD" clId="Web-{3E1E04CD-9160-4A6A-36AE-8AA51D4934A8}" dt="2024-09-02T16:07:14.452" v="35" actId="20577"/>
          <ac:spMkLst>
            <pc:docMk/>
            <pc:sldMk cId="2994022763" sldId="359"/>
            <ac:spMk id="2" creationId="{1728D82E-76AB-8334-B781-0797D8507728}"/>
          </ac:spMkLst>
        </pc:spChg>
        <pc:spChg chg="add mod">
          <ac:chgData name="Gaythorpe, Katy" userId="S::k.gaythorpe_imperial.ac.uk#ext#@universityofcambridgecloud.onmicrosoft.com::1b1659b1-7542-4996-bb93-4057761b9d85" providerId="AD" clId="Web-{3E1E04CD-9160-4A6A-36AE-8AA51D4934A8}" dt="2024-09-02T16:06:41.420" v="28" actId="20577"/>
          <ac:spMkLst>
            <pc:docMk/>
            <pc:sldMk cId="2994022763" sldId="359"/>
            <ac:spMk id="3" creationId="{C65A6E50-ABFB-1276-5A9E-50AB9CB4A89C}"/>
          </ac:spMkLst>
        </pc:spChg>
        <pc:spChg chg="add mod">
          <ac:chgData name="Gaythorpe, Katy" userId="S::k.gaythorpe_imperial.ac.uk#ext#@universityofcambridgecloud.onmicrosoft.com::1b1659b1-7542-4996-bb93-4057761b9d85" providerId="AD" clId="Web-{3E1E04CD-9160-4A6A-36AE-8AA51D4934A8}" dt="2024-09-02T16:07:03.561" v="34" actId="14100"/>
          <ac:spMkLst>
            <pc:docMk/>
            <pc:sldMk cId="2994022763" sldId="359"/>
            <ac:spMk id="5" creationId="{CA3A1DD2-BE30-2EE0-62A6-DBB103B53A78}"/>
          </ac:spMkLst>
        </pc:spChg>
      </pc:sldChg>
      <pc:sldChg chg="modSp">
        <pc:chgData name="Gaythorpe, Katy" userId="S::k.gaythorpe_imperial.ac.uk#ext#@universityofcambridgecloud.onmicrosoft.com::1b1659b1-7542-4996-bb93-4057761b9d85" providerId="AD" clId="Web-{3E1E04CD-9160-4A6A-36AE-8AA51D4934A8}" dt="2024-09-02T16:11:07.192" v="37" actId="20577"/>
        <pc:sldMkLst>
          <pc:docMk/>
          <pc:sldMk cId="1986475057" sldId="361"/>
        </pc:sldMkLst>
        <pc:spChg chg="mod">
          <ac:chgData name="Gaythorpe, Katy" userId="S::k.gaythorpe_imperial.ac.uk#ext#@universityofcambridgecloud.onmicrosoft.com::1b1659b1-7542-4996-bb93-4057761b9d85" providerId="AD" clId="Web-{3E1E04CD-9160-4A6A-36AE-8AA51D4934A8}" dt="2024-09-02T16:11:07.192" v="37" actId="20577"/>
          <ac:spMkLst>
            <pc:docMk/>
            <pc:sldMk cId="1986475057" sldId="361"/>
            <ac:spMk id="10" creationId="{7031AAF0-198A-90F7-DF4C-1326A31CCCCB}"/>
          </ac:spMkLst>
        </pc:spChg>
      </pc:sldChg>
    </pc:docChg>
  </pc:docChgLst>
  <pc:docChgLst>
    <pc:chgData name="Andrew Conlan" userId="S::ajkc2@cam.ac.uk::de285305-c146-45c0-a92d-1cab0c0e5dd1" providerId="AD" clId="Web-{70A1E92C-9077-512A-58A4-D1FB53EA4A33}"/>
    <pc:docChg chg="modSld">
      <pc:chgData name="Andrew Conlan" userId="S::ajkc2@cam.ac.uk::de285305-c146-45c0-a92d-1cab0c0e5dd1" providerId="AD" clId="Web-{70A1E92C-9077-512A-58A4-D1FB53EA4A33}" dt="2024-08-30T10:56:12.399" v="9" actId="1076"/>
      <pc:docMkLst>
        <pc:docMk/>
      </pc:docMkLst>
      <pc:sldChg chg="modSp">
        <pc:chgData name="Andrew Conlan" userId="S::ajkc2@cam.ac.uk::de285305-c146-45c0-a92d-1cab0c0e5dd1" providerId="AD" clId="Web-{70A1E92C-9077-512A-58A4-D1FB53EA4A33}" dt="2024-08-30T10:43:33.756" v="2" actId="20577"/>
        <pc:sldMkLst>
          <pc:docMk/>
          <pc:sldMk cId="2400441646" sldId="354"/>
        </pc:sldMkLst>
        <pc:spChg chg="mod">
          <ac:chgData name="Andrew Conlan" userId="S::ajkc2@cam.ac.uk::de285305-c146-45c0-a92d-1cab0c0e5dd1" providerId="AD" clId="Web-{70A1E92C-9077-512A-58A4-D1FB53EA4A33}" dt="2024-08-30T10:43:33.756" v="2" actId="20577"/>
          <ac:spMkLst>
            <pc:docMk/>
            <pc:sldMk cId="2400441646" sldId="354"/>
            <ac:spMk id="3" creationId="{24ED2EC5-7253-CF68-45C3-1413FEEFAD56}"/>
          </ac:spMkLst>
        </pc:spChg>
      </pc:sldChg>
      <pc:sldChg chg="modSp">
        <pc:chgData name="Andrew Conlan" userId="S::ajkc2@cam.ac.uk::de285305-c146-45c0-a92d-1cab0c0e5dd1" providerId="AD" clId="Web-{70A1E92C-9077-512A-58A4-D1FB53EA4A33}" dt="2024-08-30T10:56:12.399" v="9" actId="1076"/>
        <pc:sldMkLst>
          <pc:docMk/>
          <pc:sldMk cId="108991564" sldId="362"/>
        </pc:sldMkLst>
        <pc:spChg chg="mod ord">
          <ac:chgData name="Andrew Conlan" userId="S::ajkc2@cam.ac.uk::de285305-c146-45c0-a92d-1cab0c0e5dd1" providerId="AD" clId="Web-{70A1E92C-9077-512A-58A4-D1FB53EA4A33}" dt="2024-08-30T10:56:12.399" v="9" actId="1076"/>
          <ac:spMkLst>
            <pc:docMk/>
            <pc:sldMk cId="108991564" sldId="362"/>
            <ac:spMk id="3" creationId="{DA5C63E2-8CB4-0FF8-9F08-9E7748DC3C21}"/>
          </ac:spMkLst>
        </pc:spChg>
        <pc:picChg chg="mod">
          <ac:chgData name="Andrew Conlan" userId="S::ajkc2@cam.ac.uk::de285305-c146-45c0-a92d-1cab0c0e5dd1" providerId="AD" clId="Web-{70A1E92C-9077-512A-58A4-D1FB53EA4A33}" dt="2024-08-30T10:55:22.085" v="5" actId="1076"/>
          <ac:picMkLst>
            <pc:docMk/>
            <pc:sldMk cId="108991564" sldId="362"/>
            <ac:picMk id="8" creationId="{EC487EF1-97B2-DBF1-8704-A51B03AA4E3A}"/>
          </ac:picMkLst>
        </pc:picChg>
      </pc:sldChg>
    </pc:docChg>
  </pc:docChgLst>
  <pc:docChgLst>
    <pc:chgData name="Gaythorpe, Katy" userId="S::k.gaythorpe_imperial.ac.uk#ext#@universityofcambridgecloud.onmicrosoft.com::1b1659b1-7542-4996-bb93-4057761b9d85" providerId="AD" clId="Web-{80E047B8-AD1B-70D6-513E-8318B6245720}"/>
    <pc:docChg chg="mod modSld">
      <pc:chgData name="Gaythorpe, Katy" userId="S::k.gaythorpe_imperial.ac.uk#ext#@universityofcambridgecloud.onmicrosoft.com::1b1659b1-7542-4996-bb93-4057761b9d85" providerId="AD" clId="Web-{80E047B8-AD1B-70D6-513E-8318B6245720}" dt="2024-08-30T15:27:22.655" v="3"/>
      <pc:docMkLst>
        <pc:docMk/>
      </pc:docMkLst>
      <pc:sldChg chg="addSp modSp">
        <pc:chgData name="Gaythorpe, Katy" userId="S::k.gaythorpe_imperial.ac.uk#ext#@universityofcambridgecloud.onmicrosoft.com::1b1659b1-7542-4996-bb93-4057761b9d85" providerId="AD" clId="Web-{80E047B8-AD1B-70D6-513E-8318B6245720}" dt="2024-08-30T15:27:10.077" v="2"/>
        <pc:sldMkLst>
          <pc:docMk/>
          <pc:sldMk cId="108991564" sldId="362"/>
        </pc:sldMkLst>
        <pc:spChg chg="add mod">
          <ac:chgData name="Gaythorpe, Katy" userId="S::k.gaythorpe_imperial.ac.uk#ext#@universityofcambridgecloud.onmicrosoft.com::1b1659b1-7542-4996-bb93-4057761b9d85" providerId="AD" clId="Web-{80E047B8-AD1B-70D6-513E-8318B6245720}" dt="2024-08-30T15:27:10.077" v="2"/>
          <ac:spMkLst>
            <pc:docMk/>
            <pc:sldMk cId="108991564" sldId="362"/>
            <ac:spMk id="5" creationId="{A98B6A19-380D-05A7-E69B-B1CBC348E3B7}"/>
          </ac:spMkLst>
        </pc:spChg>
      </pc:sldChg>
    </pc:docChg>
  </pc:docChgLst>
  <pc:docChgLst>
    <pc:chgData clId="Web-{E9F63C42-6D4F-8D46-DAD4-D17F5CBCDFFC}"/>
    <pc:docChg chg="modSld">
      <pc:chgData name="" userId="" providerId="" clId="Web-{E9F63C42-6D4F-8D46-DAD4-D17F5CBCDFFC}" dt="2024-08-28T12:42:46.870" v="1" actId="20577"/>
      <pc:docMkLst>
        <pc:docMk/>
      </pc:docMkLst>
      <pc:sldChg chg="modSp">
        <pc:chgData name="" userId="" providerId="" clId="Web-{E9F63C42-6D4F-8D46-DAD4-D17F5CBCDFFC}" dt="2024-08-28T12:42:46.870" v="1" actId="20577"/>
        <pc:sldMkLst>
          <pc:docMk/>
          <pc:sldMk cId="2015678898" sldId="352"/>
        </pc:sldMkLst>
        <pc:spChg chg="mod">
          <ac:chgData name="" userId="" providerId="" clId="Web-{E9F63C42-6D4F-8D46-DAD4-D17F5CBCDFFC}" dt="2024-08-28T12:42:46.870" v="1" actId="20577"/>
          <ac:spMkLst>
            <pc:docMk/>
            <pc:sldMk cId="2015678898" sldId="352"/>
            <ac:spMk id="5" creationId="{9D5BF179-A446-FA8D-B4B8-A3A32DAC66EB}"/>
          </ac:spMkLst>
        </pc:spChg>
      </pc:sldChg>
    </pc:docChg>
  </pc:docChgLst>
  <pc:docChgLst>
    <pc:chgData name="Gaythorpe, Katy" userId="S::k.gaythorpe_imperial.ac.uk#ext#@universityofcambridgecloud.onmicrosoft.com::1b1659b1-7542-4996-bb93-4057761b9d85" providerId="AD" clId="Web-{FF87516D-0365-F098-6A3E-B526110A4C4B}"/>
    <pc:docChg chg="modSld">
      <pc:chgData name="Gaythorpe, Katy" userId="S::k.gaythorpe_imperial.ac.uk#ext#@universityofcambridgecloud.onmicrosoft.com::1b1659b1-7542-4996-bb93-4057761b9d85" providerId="AD" clId="Web-{FF87516D-0365-F098-6A3E-B526110A4C4B}" dt="2024-08-28T12:41:40.753" v="21" actId="20577"/>
      <pc:docMkLst>
        <pc:docMk/>
      </pc:docMkLst>
      <pc:sldChg chg="addSp modSp">
        <pc:chgData name="Gaythorpe, Katy" userId="S::k.gaythorpe_imperial.ac.uk#ext#@universityofcambridgecloud.onmicrosoft.com::1b1659b1-7542-4996-bb93-4057761b9d85" providerId="AD" clId="Web-{FF87516D-0365-F098-6A3E-B526110A4C4B}" dt="2024-08-28T12:41:40.753" v="21" actId="20577"/>
        <pc:sldMkLst>
          <pc:docMk/>
          <pc:sldMk cId="2015678898" sldId="352"/>
        </pc:sldMkLst>
        <pc:spChg chg="add mod">
          <ac:chgData name="Gaythorpe, Katy" userId="S::k.gaythorpe_imperial.ac.uk#ext#@universityofcambridgecloud.onmicrosoft.com::1b1659b1-7542-4996-bb93-4057761b9d85" providerId="AD" clId="Web-{FF87516D-0365-F098-6A3E-B526110A4C4B}" dt="2024-08-28T12:41:40.753" v="21" actId="20577"/>
          <ac:spMkLst>
            <pc:docMk/>
            <pc:sldMk cId="2015678898" sldId="352"/>
            <ac:spMk id="5" creationId="{9D5BF179-A446-FA8D-B4B8-A3A32DAC66EB}"/>
          </ac:spMkLst>
        </pc:spChg>
      </pc:sldChg>
    </pc:docChg>
  </pc:docChgLst>
</pc:chgInfo>
</file>

<file path=ppt/comments/modernComment_16A_67F14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9C0E5A-9928-4036-90F4-0353C5AA20F6}" authorId="{B4010605-D0D9-5BB4-BC1B-AD1BBA4D9B81}" status="resolved" created="2024-08-30T11:26:39.72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8991564" sldId="362"/>
      <ac:spMk id="3" creationId="{DA5C63E2-8CB4-0FF8-9F08-9E7748DC3C21}"/>
    </ac:deMkLst>
    <p188:replyLst>
      <p188:reply id="{18CD2629-3B1F-4183-8065-1C19DA4D0CB3}" authorId="{34683526-AF15-203F-74E3-F30FEC1C6385}" created="2024-08-30T15:27:22.655">
        <p188:txBody>
          <a:bodyPr/>
          <a:lstStyle/>
          <a:p>
            <a:r>
              <a:rPr lang="en-US"/>
              <a:t>have vanished that bit for now then!</a:t>
            </a:r>
          </a:p>
        </p188:txBody>
      </p188:reply>
    </p188:replyLst>
    <p188:txBody>
      <a:bodyPr/>
      <a:lstStyle/>
      <a:p>
        <a:r>
          <a:rPr lang="en-US"/>
          <a:t>Now in "Dynamic Models Practical".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6A_67F144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3823582" y="3720226"/>
            <a:ext cx="4544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Mathematics lecture 1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Functions and Equations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Katy Gaythorpe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School of Public Health 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Imperial College London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k.gaythorpe@imperial.ac.uk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5BF179-A446-FA8D-B4B8-A3A32DAC66EB}"/>
              </a:ext>
            </a:extLst>
          </p:cNvPr>
          <p:cNvSpPr txBox="1"/>
          <p:nvPr/>
        </p:nvSpPr>
        <p:spPr>
          <a:xfrm>
            <a:off x="1680964" y="5770211"/>
            <a:ext cx="1861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ea typeface="Calibri"/>
                <a:cs typeface="Calibri"/>
              </a:rPr>
              <a:t>With materials contributed by </a:t>
            </a:r>
            <a:r>
              <a:rPr lang="en-US">
                <a:latin typeface="Century Gothic"/>
                <a:ea typeface="Calibri"/>
                <a:cs typeface="Calibri"/>
              </a:rPr>
              <a:t>Nik Cunniffe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0617-DBC0-8F3E-F271-1D7500F1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functions y(x) = </a:t>
            </a:r>
            <a:r>
              <a:rPr lang="en-GB" dirty="0" err="1"/>
              <a:t>ae</a:t>
            </a:r>
            <a:r>
              <a:rPr lang="en-GB" baseline="30000" dirty="0" err="1"/>
              <a:t>bx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ADD589-412A-E422-B0FC-515BB896B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5719" y="1216455"/>
            <a:ext cx="5108081" cy="3823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F20A4-6818-897F-1207-5A86C938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EA0EB-72F8-ADF3-461A-82C9C556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6455"/>
            <a:ext cx="5108081" cy="3823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B2355-83CB-F752-DC8A-42F0D8357B78}"/>
              </a:ext>
            </a:extLst>
          </p:cNvPr>
          <p:cNvSpPr txBox="1"/>
          <p:nvPr/>
        </p:nvSpPr>
        <p:spPr>
          <a:xfrm>
            <a:off x="2237920" y="4928241"/>
            <a:ext cx="2308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y-intercept=1</a:t>
            </a: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no roots</a:t>
            </a: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y → +∞ as x → +∞y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1AAF0-198A-90F7-DF4C-1326A31CCCCB}"/>
              </a:ext>
            </a:extLst>
          </p:cNvPr>
          <p:cNvSpPr txBox="1"/>
          <p:nvPr/>
        </p:nvSpPr>
        <p:spPr>
          <a:xfrm>
            <a:off x="7761719" y="5039823"/>
            <a:ext cx="2132315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GB" dirty="0">
                <a:latin typeface="Century Gothic"/>
              </a:rPr>
              <a:t>y-intercept=4</a:t>
            </a:r>
            <a:endParaRPr lang="en-GB" dirty="0">
              <a:latin typeface="Century Gothic" panose="020B0502020202020204" pitchFamily="34" charset="0"/>
            </a:endParaRP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no roots</a:t>
            </a: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y → 0 as x → +∞y </a:t>
            </a:r>
          </a:p>
        </p:txBody>
      </p:sp>
    </p:spTree>
    <p:extLst>
      <p:ext uri="{BB962C8B-B14F-4D97-AF65-F5344CB8AC3E}">
        <p14:creationId xmlns:p14="http://schemas.microsoft.com/office/powerpoint/2010/main" val="198647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C63E2-8CB4-0FF8-9F08-9E7748DC3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e.g. Logistic Function (see Populations Lectures)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1+99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C63E2-8CB4-0FF8-9F08-9E7748DC3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6A0A6F-19AD-7849-EB0F-CA5D7B34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Exponentials often used to “build” other functions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B39E-AA4D-B8CD-E21B-65A7B71AD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87EF1-97B2-DBF1-8704-A51B03AA4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72" y="2512626"/>
            <a:ext cx="5130656" cy="38437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8B6A19-380D-05A7-E69B-B1CBC348E3B7}"/>
              </a:ext>
            </a:extLst>
          </p:cNvPr>
          <p:cNvSpPr/>
          <p:nvPr/>
        </p:nvSpPr>
        <p:spPr>
          <a:xfrm>
            <a:off x="4254500" y="1227666"/>
            <a:ext cx="4063999" cy="42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15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7152-34EA-E87F-6069-8257D1E4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Logarithmic functions y(x) = </a:t>
            </a:r>
            <a:r>
              <a:rPr lang="en-GB" dirty="0" err="1"/>
              <a:t>log</a:t>
            </a:r>
            <a:r>
              <a:rPr lang="en-GB" baseline="-25000" dirty="0" err="1"/>
              <a:t>a</a:t>
            </a:r>
            <a:r>
              <a:rPr lang="en-GB" dirty="0"/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AB1C1-1D29-04FB-BA6E-8B0052AB7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Logarithmic functions</a:t>
                </a:r>
              </a:p>
              <a:p>
                <a:r>
                  <a:rPr lang="en-US" dirty="0"/>
                  <a:t>Defined as the reverse of exponentiation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a is the “base” of the logarithm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log</a:t>
                </a:r>
                <a:r>
                  <a:rPr lang="en-US" baseline="-25000" dirty="0"/>
                  <a:t>2</a:t>
                </a:r>
                <a:r>
                  <a:rPr lang="en-US" dirty="0"/>
                  <a:t> 8 = 3, since 2</a:t>
                </a:r>
                <a:r>
                  <a:rPr lang="en-US" baseline="30000" dirty="0"/>
                  <a:t>3</a:t>
                </a:r>
                <a:r>
                  <a:rPr lang="en-US" dirty="0"/>
                  <a:t> = 8</a:t>
                </a:r>
              </a:p>
              <a:p>
                <a:pPr lvl="1"/>
                <a:r>
                  <a:rPr lang="en-US" dirty="0"/>
                  <a:t>log</a:t>
                </a:r>
                <a:r>
                  <a:rPr lang="en-US" baseline="-25000" dirty="0"/>
                  <a:t>10</a:t>
                </a:r>
                <a:r>
                  <a:rPr lang="en-US" dirty="0"/>
                  <a:t> 0.001 = −3, since 0.001 = 1/1000 = 10</a:t>
                </a:r>
                <a:r>
                  <a:rPr lang="en-US" baseline="30000" dirty="0"/>
                  <a:t>−3</a:t>
                </a:r>
              </a:p>
              <a:p>
                <a:r>
                  <a:rPr lang="en-US" dirty="0"/>
                  <a:t>log</a:t>
                </a:r>
                <a:r>
                  <a:rPr lang="en-US" baseline="-25000" dirty="0"/>
                  <a:t>10</a:t>
                </a:r>
                <a:r>
                  <a:rPr lang="en-US" dirty="0"/>
                  <a:t> used to be widely used in calculation as makes multiplication and division far easier </a:t>
                </a:r>
              </a:p>
              <a:p>
                <a:r>
                  <a:rPr lang="en-US" dirty="0"/>
                  <a:t>However typically the most “useful” logarithms are those to base e, mathematicians often just use log for this</a:t>
                </a:r>
              </a:p>
              <a:p>
                <a:r>
                  <a:rPr lang="en-US" dirty="0"/>
                  <a:t>I (and others) might write ln when doing </a:t>
                </a:r>
                <a:r>
                  <a:rPr lang="en-US" dirty="0" err="1"/>
                  <a:t>maths</a:t>
                </a:r>
                <a:r>
                  <a:rPr lang="en-US" dirty="0"/>
                  <a:t> by hand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AB1C1-1D29-04FB-BA6E-8B0052AB7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38" b="-1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428D-9B65-84E1-EA00-6F53D01A3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5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744F-B351-13A6-C43F-82AFB804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D152-7E17-81FB-B731-76FA8E69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sorts of equations do I need to be able to solve?</a:t>
            </a:r>
          </a:p>
          <a:p>
            <a:pPr lvl="1"/>
            <a:r>
              <a:rPr lang="en-US" dirty="0"/>
              <a:t>Quadratic</a:t>
            </a:r>
          </a:p>
          <a:p>
            <a:pPr lvl="1"/>
            <a:r>
              <a:rPr lang="en-US" dirty="0"/>
              <a:t>Exponential</a:t>
            </a:r>
          </a:p>
          <a:p>
            <a:pPr lvl="1"/>
            <a:r>
              <a:rPr lang="en-US" dirty="0"/>
              <a:t>Logarithmic</a:t>
            </a:r>
          </a:p>
          <a:p>
            <a:pPr lvl="1"/>
            <a:r>
              <a:rPr lang="en-US" dirty="0"/>
              <a:t>Simultaneous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494F5-8AF9-E559-3BDA-91E0918B3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3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AD14-4AF7-B611-C453-A0635B3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9DC16-8C4B-ABBB-A2DD-592F34D45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7414"/>
                <a:ext cx="10515600" cy="271017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Idea in “solving” an equation is to find “roots”, i.e. values of x such that y(x) = 0</a:t>
                </a:r>
              </a:p>
              <a:p>
                <a:r>
                  <a:rPr lang="en-US" dirty="0"/>
                  <a:t>Correspond to any x-intercept(s) on the graph</a:t>
                </a:r>
              </a:p>
              <a:p>
                <a:r>
                  <a:rPr lang="en-US" dirty="0"/>
                  <a:t>As I said before, quadratic equations often have two solutions,</a:t>
                </a:r>
              </a:p>
              <a:p>
                <a:r>
                  <a:rPr lang="en-US" dirty="0"/>
                  <a:t>but may only have one or even zero</a:t>
                </a:r>
              </a:p>
              <a:p>
                <a:r>
                  <a:rPr lang="en-US" dirty="0"/>
                  <a:t>Often very useful to know these points</a:t>
                </a:r>
              </a:p>
              <a:p>
                <a:r>
                  <a:rPr lang="en-US" dirty="0"/>
                  <a:t>A general method is the “quadratic formula”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9DC16-8C4B-ABBB-A2DD-592F34D45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7414"/>
                <a:ext cx="10515600" cy="271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72A4-E9E0-1AEC-8ED1-F54629AEB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D3CF6-0646-5449-90D2-0AF346D381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8731" y="3909635"/>
            <a:ext cx="7924800" cy="28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1CA-BA5C-766B-2864-3E9A175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the quadratic formula come from?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8ACB-7A36-FA76-51BB-0EE0607EA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38FD9-481C-EA2D-6B06-2D9209B0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2956" y="1108071"/>
            <a:ext cx="7082569" cy="5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56B-5A7D-8DF2-A9B7-15FEEF7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</a:t>
            </a:r>
            <a:r>
              <a:rPr lang="en-US" baseline="30000" dirty="0"/>
              <a:t>2</a:t>
            </a:r>
            <a:r>
              <a:rPr lang="en-US" dirty="0"/>
              <a:t> − 5x + 6 = 0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CC1E-22B4-E64E-05CB-08E780CC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2D328-32A5-A3A3-5C40-F81F2A09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0069" y="1011472"/>
            <a:ext cx="9278279" cy="54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9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E5B7-348F-EDB1-08CB-D5C2E7C6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Δ = b</a:t>
            </a:r>
            <a:r>
              <a:rPr lang="en-US" baseline="30000" dirty="0"/>
              <a:t>2</a:t>
            </a:r>
            <a:r>
              <a:rPr lang="en-US" dirty="0"/>
              <a:t> − 4ac &gt; 0 means there are two roots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2435-CD42-288A-05DD-F849EF398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D9B77-45B8-CB09-50F9-D86EBE74AE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1947" y="1018561"/>
            <a:ext cx="6950253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13F8-E173-D772-3DB2-DDECFD67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Δ = b</a:t>
            </a:r>
            <a:r>
              <a:rPr lang="en-US" baseline="30000" dirty="0"/>
              <a:t>2</a:t>
            </a:r>
            <a:r>
              <a:rPr lang="en-US" dirty="0"/>
              <a:t> − 4ac = 0 means there is one root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D659-2C9F-C797-586C-14217076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5DFF5-5F5D-821F-0C1E-2A5CC851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028809"/>
            <a:ext cx="7090912" cy="55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2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4E8-95BC-3428-5BEF-639513D5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Δ = b</a:t>
            </a:r>
            <a:r>
              <a:rPr lang="en-US" baseline="30000" dirty="0"/>
              <a:t>2</a:t>
            </a:r>
            <a:r>
              <a:rPr lang="en-US" dirty="0"/>
              <a:t> − 4ac &lt; 0 means there are no roots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53A7D-C707-E8BC-26B9-15FA2134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D51F5-2594-11F5-B8DA-3398A5043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7757" y="1102501"/>
            <a:ext cx="7072428" cy="56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DBEF-2676-A248-3986-2F7560D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2549-B66E-4EEA-B42A-BB3AE7C0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What is a function?</a:t>
            </a:r>
          </a:p>
          <a:p>
            <a:pPr lvl="1"/>
            <a:r>
              <a:rPr lang="en-US" dirty="0"/>
              <a:t>Revision of some functions that are commonly encountered</a:t>
            </a:r>
          </a:p>
          <a:p>
            <a:pPr lvl="2"/>
            <a:r>
              <a:rPr lang="en-US" dirty="0"/>
              <a:t>Linear and quadratic</a:t>
            </a:r>
          </a:p>
          <a:p>
            <a:pPr lvl="2"/>
            <a:r>
              <a:rPr lang="en-US" dirty="0"/>
              <a:t>Exponential and logarithmic</a:t>
            </a:r>
          </a:p>
          <a:p>
            <a:r>
              <a:rPr lang="en-US" dirty="0"/>
              <a:t>Solving equations</a:t>
            </a:r>
          </a:p>
          <a:p>
            <a:pPr lvl="1"/>
            <a:r>
              <a:rPr lang="en-US" dirty="0"/>
              <a:t>Quadratic equations</a:t>
            </a:r>
          </a:p>
          <a:p>
            <a:pPr lvl="1"/>
            <a:r>
              <a:rPr lang="en-US" dirty="0"/>
              <a:t>Exponential equations</a:t>
            </a:r>
          </a:p>
          <a:p>
            <a:pPr lvl="1"/>
            <a:r>
              <a:rPr lang="en-US" dirty="0"/>
              <a:t>Systems of equations (i.e. “simultaneous equations”)</a:t>
            </a:r>
          </a:p>
          <a:p>
            <a:r>
              <a:rPr lang="en-US" dirty="0"/>
              <a:t>Notation for sums and products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F3008-D057-05A9-068D-CCB28CB9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Revision of basic mathematical concepts needed in the course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43EE4-B177-D6AF-7E98-0C0589D2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62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CFC5-CBA0-F60B-5576-CF0109B3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form of quadratic formula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28C0-7B78-CDD2-B313-99B937E78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F7601-3C61-B278-8F93-A5631BAD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2468" y="1127414"/>
            <a:ext cx="8361593" cy="54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3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DE5-6BAE-4A07-AB0C-0D99B5B0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= 0: a special case worth </a:t>
            </a:r>
            <a:r>
              <a:rPr lang="en-US" dirty="0" err="1"/>
              <a:t>emphasising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CC4E-C0CE-C37C-6A7F-B77792096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y(x) = x</a:t>
                </a:r>
                <a:r>
                  <a:rPr lang="en-US" baseline="30000" dirty="0"/>
                  <a:t>2</a:t>
                </a:r>
                <a:r>
                  <a:rPr lang="en-US" dirty="0"/>
                  <a:t> − 3x</a:t>
                </a:r>
              </a:p>
              <a:p>
                <a:r>
                  <a:rPr lang="en-US" dirty="0"/>
                  <a:t>When solving y(x) = 0, a temptation is to proceed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However,</a:t>
                </a:r>
                <a:r>
                  <a:rPr lang="en-US" dirty="0"/>
                  <a:t> this misses the solution x = 0</a:t>
                </a:r>
              </a:p>
              <a:p>
                <a:r>
                  <a:rPr lang="en-US" dirty="0"/>
                  <a:t>Because of division by zero</a:t>
                </a:r>
              </a:p>
              <a:p>
                <a:r>
                  <a:rPr lang="en-US" dirty="0"/>
                  <a:t>Safer to </a:t>
                </a:r>
                <a:r>
                  <a:rPr lang="en-US" dirty="0" err="1"/>
                  <a:t>factorise</a:t>
                </a:r>
                <a:r>
                  <a:rPr lang="en-US" dirty="0"/>
                  <a:t> (or use formula) </a:t>
                </a:r>
                <a:r>
                  <a:rPr lang="en-US" dirty="0" err="1"/>
                  <a:t>eg.</a:t>
                </a:r>
                <a:r>
                  <a:rPr lang="en-US" dirty="0"/>
                  <a:t> 0 = x</a:t>
                </a:r>
                <a:r>
                  <a:rPr lang="en-US" baseline="30000" dirty="0"/>
                  <a:t>2</a:t>
                </a:r>
                <a:r>
                  <a:rPr lang="en-US" dirty="0"/>
                  <a:t> − 3x = x(x − 3)</a:t>
                </a:r>
              </a:p>
              <a:p>
                <a:r>
                  <a:rPr lang="en-US" dirty="0"/>
                  <a:t>And so x = 0 or x = 3 (two solutions as expected)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CC4E-C0CE-C37C-6A7F-B77792096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94C8-945B-7302-85B1-7B210A104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21</a:t>
            </a:fld>
            <a:endParaRPr lang="en-GB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B8177E7-1B0C-97DD-CCF6-70AE2F64FAFD}"/>
              </a:ext>
            </a:extLst>
          </p:cNvPr>
          <p:cNvSpPr/>
          <p:nvPr/>
        </p:nvSpPr>
        <p:spPr>
          <a:xfrm rot="18960237">
            <a:off x="6589039" y="2826181"/>
            <a:ext cx="549250" cy="552535"/>
          </a:xfrm>
          <a:prstGeom prst="plus">
            <a:avLst>
              <a:gd name="adj" fmla="val 4311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0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E6F0-3C1F-3819-8DDB-366E35E4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exponentials and logarithms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E078-8A1A-86B8-A71E-FD1436301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DC5DB-9F9F-6D70-A757-CAF42E49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9096" y="957795"/>
            <a:ext cx="7033929" cy="5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51ED-C12B-6838-876E-9EDCEFD4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exponential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045B-3DC1-0A49-A9C1-BA51D131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Exponential equations</a:t>
            </a:r>
          </a:p>
          <a:p>
            <a:r>
              <a:rPr lang="en-US" dirty="0"/>
              <a:t>Logarithms will be involved somewhere along the line</a:t>
            </a:r>
          </a:p>
          <a:p>
            <a:r>
              <a:rPr lang="en-US" dirty="0"/>
              <a:t>Safest to rearrange to a</a:t>
            </a:r>
            <a:r>
              <a:rPr lang="en-US" baseline="30000" dirty="0"/>
              <a:t>b</a:t>
            </a:r>
            <a:r>
              <a:rPr lang="en-US" dirty="0"/>
              <a:t> = c before taking logarithms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11158-7797-DCF9-A535-32F6FA7B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4C4AD-523C-2ECA-1A5B-9031456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4247" y="2829366"/>
            <a:ext cx="7962900" cy="36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6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C0F9-B073-E3D0-1680-FBFD5F0F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574C-01EB-7507-9E8D-C297D068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“Simultaneous” equations</a:t>
            </a:r>
          </a:p>
          <a:p>
            <a:r>
              <a:rPr lang="en-US" dirty="0"/>
              <a:t>Most encountered are pairs of linear equations</a:t>
            </a:r>
          </a:p>
          <a:p>
            <a:r>
              <a:rPr lang="en-US" dirty="0"/>
              <a:t>Two basic methods</a:t>
            </a:r>
          </a:p>
          <a:p>
            <a:pPr lvl="1"/>
            <a:r>
              <a:rPr lang="en-US" dirty="0"/>
              <a:t>Elimination</a:t>
            </a:r>
          </a:p>
          <a:p>
            <a:pPr lvl="1"/>
            <a:r>
              <a:rPr lang="en-US" dirty="0"/>
              <a:t>Substitution</a:t>
            </a:r>
          </a:p>
          <a:p>
            <a:r>
              <a:rPr lang="en-US" dirty="0"/>
              <a:t>Can also be tackled using matrix methods (if you know them)</a:t>
            </a:r>
          </a:p>
          <a:p>
            <a:r>
              <a:rPr lang="en-US" dirty="0"/>
              <a:t>Concentrate on the two basic methods today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C52C1-BEC2-CEF1-908C-25FE03131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7AEB2-391C-E896-0F19-21185079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9142" y="4652250"/>
            <a:ext cx="7701643" cy="1886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E67D4-A182-5629-C77F-BA6E9CAD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070" y="5727728"/>
            <a:ext cx="395130" cy="6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9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B52-B955-1CB8-C7E1-AF2C0567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9766-99F5-2CD6-E012-7D9B2669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 by elimination (note more than one way to do this)</a:t>
            </a:r>
          </a:p>
          <a:p>
            <a:r>
              <a:rPr lang="en-US" dirty="0"/>
              <a:t>Idea is to remove one variable by subtraction/addition</a:t>
            </a:r>
          </a:p>
          <a:p>
            <a:r>
              <a:rPr lang="en-US" dirty="0"/>
              <a:t>Here multiply (2) by 2 : 2 = 2x + 2y</a:t>
            </a:r>
          </a:p>
          <a:p>
            <a:r>
              <a:rPr lang="en-US" dirty="0"/>
              <a:t>Now can subtract this from Equation (1) to remove a variable</a:t>
            </a:r>
          </a:p>
          <a:p>
            <a:pPr marL="0" indent="0" algn="ctr">
              <a:buNone/>
            </a:pPr>
            <a:r>
              <a:rPr lang="en-US" dirty="0"/>
              <a:t>2 = 2x − y</a:t>
            </a:r>
          </a:p>
          <a:p>
            <a:pPr marL="0" indent="0" algn="ctr">
              <a:buNone/>
            </a:pPr>
            <a:r>
              <a:rPr lang="en-US" dirty="0"/>
              <a:t>2 = 2x + 2y</a:t>
            </a:r>
          </a:p>
          <a:p>
            <a:pPr marL="0" indent="0" algn="ctr">
              <a:buNone/>
            </a:pPr>
            <a:r>
              <a:rPr lang="en-US" dirty="0"/>
              <a:t>= = ====</a:t>
            </a:r>
          </a:p>
          <a:p>
            <a:pPr marL="0" indent="0" algn="ctr">
              <a:buNone/>
            </a:pPr>
            <a:r>
              <a:rPr lang="en-US" dirty="0"/>
              <a:t>0 = 0x − 3y</a:t>
            </a:r>
          </a:p>
          <a:p>
            <a:r>
              <a:rPr lang="en-US" dirty="0"/>
              <a:t>Therefore y = 0 (and so x = 1 using either equation)</a:t>
            </a:r>
          </a:p>
          <a:p>
            <a:r>
              <a:rPr lang="en-US" dirty="0"/>
              <a:t>So final solution is (x, y) = (1,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DA02-1AEB-E94C-752D-49B5BB65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31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E7D6-D606-6DDE-7C2A-A1DCD110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1283-393D-4098-BC5A-F76530DC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by substitution</a:t>
            </a:r>
          </a:p>
          <a:p>
            <a:r>
              <a:rPr lang="en-US" dirty="0"/>
              <a:t>Rearrange one equation to isolate one variable (y say)</a:t>
            </a:r>
          </a:p>
          <a:p>
            <a:r>
              <a:rPr lang="en-US" dirty="0"/>
              <a:t>Here from Equation (2): y = 1 − x</a:t>
            </a:r>
          </a:p>
          <a:p>
            <a:r>
              <a:rPr lang="en-US" dirty="0"/>
              <a:t>Back into Equation (1): 2 = 2x − (1 − x)</a:t>
            </a:r>
          </a:p>
          <a:p>
            <a:r>
              <a:rPr lang="en-US" dirty="0"/>
              <a:t>This equation in x alone is easy to solve</a:t>
            </a:r>
          </a:p>
          <a:p>
            <a:pPr marL="0" indent="0" algn="ctr">
              <a:buNone/>
            </a:pPr>
            <a:r>
              <a:rPr lang="en-US" dirty="0"/>
              <a:t>2 = 2x − 1 + x</a:t>
            </a:r>
          </a:p>
          <a:p>
            <a:pPr marL="0" indent="0" algn="ctr">
              <a:buNone/>
            </a:pPr>
            <a:r>
              <a:rPr lang="en-US" dirty="0"/>
              <a:t>3 = 3x</a:t>
            </a:r>
          </a:p>
          <a:p>
            <a:r>
              <a:rPr lang="en-US" dirty="0"/>
              <a:t>Therefore x = 1 (and so y = 0 using either equation)</a:t>
            </a:r>
          </a:p>
          <a:p>
            <a:r>
              <a:rPr lang="en-US" dirty="0"/>
              <a:t>Again final solution is (x, y) = (1, 0)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9011-AFF6-33F1-44EE-9CB993497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5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2EB0-85C6-10EE-12D4-4CE53DF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190E-B0D2-7E4F-3F7D-FDB081BD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79474-4B9B-4FAE-F5B9-BCF5971D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817" y="1005903"/>
            <a:ext cx="7041981" cy="52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A669-9D1B-E3CC-6C20-67D5417D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Summations and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3445-A863-8FD7-92A3-E10515D28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80599-8822-4B0A-3A4C-2021EF01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4825" y="1127414"/>
            <a:ext cx="6322349" cy="52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51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A375-A624-65FA-B4C5-DFD562C6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0F8C-F5A9-EC8A-C104-D85269ED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0" i="0" u="none" strike="noStrike" baseline="0" dirty="0">
                <a:latin typeface="CMSS10"/>
              </a:rPr>
              <a:t>Functions</a:t>
            </a:r>
          </a:p>
          <a:p>
            <a:pPr lvl="1"/>
            <a:r>
              <a:rPr lang="en-GB" sz="2800" b="0" i="0" u="none" strike="noStrike" baseline="0" dirty="0">
                <a:latin typeface="CMSS10"/>
              </a:rPr>
              <a:t>What is a function?</a:t>
            </a:r>
          </a:p>
          <a:p>
            <a:pPr lvl="1"/>
            <a:r>
              <a:rPr lang="en-US" sz="2800" b="0" i="0" u="none" strike="noStrike" baseline="0" dirty="0">
                <a:latin typeface="CMSS10"/>
              </a:rPr>
              <a:t>Reminder of some common functions</a:t>
            </a:r>
          </a:p>
          <a:p>
            <a:pPr lvl="2"/>
            <a:r>
              <a:rPr lang="en-GB" sz="1600" b="0" i="0" u="none" strike="noStrike" baseline="0" dirty="0">
                <a:latin typeface="CMSS9"/>
              </a:rPr>
              <a:t>Linear and quadratic</a:t>
            </a:r>
          </a:p>
          <a:p>
            <a:pPr lvl="2"/>
            <a:r>
              <a:rPr lang="en-GB" sz="1600" b="0" i="0" u="none" strike="noStrike" baseline="0" dirty="0">
                <a:latin typeface="CMSS9"/>
              </a:rPr>
              <a:t>Exponential and logarithmic</a:t>
            </a:r>
          </a:p>
          <a:p>
            <a:pPr algn="l"/>
            <a:r>
              <a:rPr lang="en-GB" sz="3600" b="0" i="0" u="none" strike="noStrike" baseline="0" dirty="0">
                <a:latin typeface="CMSS10"/>
              </a:rPr>
              <a:t>Solving equations</a:t>
            </a:r>
          </a:p>
          <a:p>
            <a:pPr lvl="1"/>
            <a:r>
              <a:rPr lang="en-GB" sz="2800" b="0" i="0" u="none" strike="noStrike" baseline="0" dirty="0">
                <a:latin typeface="CMSS10"/>
              </a:rPr>
              <a:t>Quadratics</a:t>
            </a:r>
          </a:p>
          <a:p>
            <a:pPr lvl="1"/>
            <a:r>
              <a:rPr lang="en-GB" sz="2800" b="0" i="0" u="none" strike="noStrike" baseline="0" dirty="0">
                <a:latin typeface="CMSS10"/>
              </a:rPr>
              <a:t>Exponential equations</a:t>
            </a:r>
          </a:p>
          <a:p>
            <a:pPr lvl="1"/>
            <a:r>
              <a:rPr lang="en-US" sz="2800" b="0" i="0" u="none" strike="noStrike" baseline="0" dirty="0">
                <a:latin typeface="CMSS10"/>
              </a:rPr>
              <a:t>Systems of equations (i.e. “simultaneous equations”)</a:t>
            </a:r>
          </a:p>
          <a:p>
            <a:pPr algn="l"/>
            <a:r>
              <a:rPr lang="en-GB" sz="3600" b="0" i="0" u="none" strike="noStrike" baseline="0" dirty="0">
                <a:latin typeface="CMSS10"/>
              </a:rPr>
              <a:t>Sum and product notation</a:t>
            </a:r>
            <a:endParaRPr lang="en-GB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B09E-AB07-141C-BAA9-6506A5CD7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30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0F6A-C75A-5F83-2346-A64DEB5A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2EC5-7253-CF68-45C3-1413FEEF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Mathematical way of encoding a numerical rule</a:t>
            </a:r>
          </a:p>
          <a:p>
            <a:r>
              <a:rPr lang="en-US" dirty="0"/>
              <a:t>Formally, a relation between</a:t>
            </a:r>
          </a:p>
          <a:p>
            <a:pPr lvl="1"/>
            <a:r>
              <a:rPr lang="en-US" dirty="0"/>
              <a:t>independent variable (x)</a:t>
            </a:r>
          </a:p>
          <a:p>
            <a:pPr lvl="1"/>
            <a:r>
              <a:rPr lang="en-US" dirty="0"/>
              <a:t>dependent variable y(x)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Independent variable comes from a “domain” D, and the set of possible outputs is the “range”, R (or “codomain” or “image”)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 (x) = 10x + 3</a:t>
            </a:r>
          </a:p>
          <a:p>
            <a:pPr lvl="1"/>
            <a:r>
              <a:rPr lang="en-US" dirty="0"/>
              <a:t>g(x) = log</a:t>
            </a:r>
            <a:r>
              <a:rPr lang="en-US" baseline="-25000" dirty="0"/>
              <a:t>e</a:t>
            </a:r>
            <a:r>
              <a:rPr lang="en-US" dirty="0"/>
              <a:t> (x) where D = {</a:t>
            </a:r>
            <a:r>
              <a:rPr lang="en-US" err="1"/>
              <a:t>x|x</a:t>
            </a:r>
            <a:r>
              <a:rPr lang="en-US" dirty="0"/>
              <a:t> &gt; 0}</a:t>
            </a:r>
          </a:p>
          <a:p>
            <a:pPr lvl="1"/>
            <a:r>
              <a:rPr lang="en-US" dirty="0"/>
              <a:t>h(x) = 3e</a:t>
            </a:r>
            <a:r>
              <a:rPr lang="en-US" baseline="30000" dirty="0"/>
              <a:t>x</a:t>
            </a:r>
            <a:r>
              <a:rPr lang="en-US" dirty="0"/>
              <a:t> + 1 where R = {h(x)|1 &lt; h(x)}</a:t>
            </a:r>
          </a:p>
          <a:p>
            <a:r>
              <a:rPr lang="en-US" dirty="0"/>
              <a:t>Properties of functions can be </a:t>
            </a:r>
            <a:r>
              <a:rPr lang="en-GB" dirty="0"/>
              <a:t>conveniently</a:t>
            </a:r>
            <a:r>
              <a:rPr lang="en-US" dirty="0"/>
              <a:t> </a:t>
            </a:r>
            <a:r>
              <a:rPr lang="en-US" dirty="0" err="1"/>
              <a:t>summarised</a:t>
            </a:r>
            <a:r>
              <a:rPr lang="en-US" dirty="0"/>
              <a:t> by their graphs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387CC-BE0D-05E8-7F94-61AE6E7A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8B0C-9F6D-2AA8-0A14-0A1A99B8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96D2-99F3-2582-38BC-6A3260D2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functions do I need to know about?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Quadratic</a:t>
            </a:r>
          </a:p>
          <a:p>
            <a:pPr lvl="1"/>
            <a:r>
              <a:rPr lang="en-US" dirty="0"/>
              <a:t>Exponential</a:t>
            </a:r>
          </a:p>
          <a:p>
            <a:pPr lvl="1"/>
            <a:r>
              <a:rPr lang="en-US" dirty="0"/>
              <a:t>Logarithm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A6D28-BCB0-A1C6-EB5F-58CABE40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3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DE25-E655-FB49-C35F-4AF9A994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functions y(x) = mx +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CDAA-8BC4-FF74-2A99-425341F0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Linear functions</a:t>
            </a:r>
          </a:p>
          <a:p>
            <a:r>
              <a:rPr lang="en-US" dirty="0"/>
              <a:t>m and c are constants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y(x) = 2x + 3 (m = 2, c = 3)</a:t>
            </a:r>
          </a:p>
          <a:p>
            <a:pPr lvl="1"/>
            <a:r>
              <a:rPr lang="en-US" dirty="0"/>
              <a:t>y(x) = 5 − 2x (m = −2, c = 5)</a:t>
            </a:r>
          </a:p>
          <a:p>
            <a:pPr lvl="1"/>
            <a:r>
              <a:rPr lang="en-US" dirty="0"/>
              <a:t>y(x) = 2x (m = 2, c = 0)</a:t>
            </a:r>
          </a:p>
          <a:p>
            <a:pPr lvl="1"/>
            <a:r>
              <a:rPr lang="en-US" dirty="0"/>
              <a:t>y(x) = 10 (m = 0, c = 10)</a:t>
            </a:r>
          </a:p>
          <a:p>
            <a:r>
              <a:rPr lang="en-US" dirty="0"/>
              <a:t>For every increase of one in the value of x, the value of y increases by m</a:t>
            </a:r>
          </a:p>
          <a:p>
            <a:r>
              <a:rPr lang="en-US" dirty="0"/>
              <a:t>i.e. “gradient” (rise/run) is constant (i.e. independent of x)</a:t>
            </a:r>
          </a:p>
          <a:p>
            <a:r>
              <a:rPr lang="en-US" dirty="0"/>
              <a:t>When x = 0, y = c</a:t>
            </a:r>
          </a:p>
          <a:p>
            <a:r>
              <a:rPr lang="en-US" dirty="0"/>
              <a:t>Properties </a:t>
            </a:r>
            <a:r>
              <a:rPr lang="en-US" dirty="0" err="1"/>
              <a:t>summarised</a:t>
            </a:r>
            <a:r>
              <a:rPr lang="en-US" dirty="0"/>
              <a:t> by</a:t>
            </a:r>
          </a:p>
          <a:p>
            <a:pPr lvl="1"/>
            <a:r>
              <a:rPr lang="en-US" dirty="0"/>
              <a:t>m = gradient of the line</a:t>
            </a:r>
          </a:p>
          <a:p>
            <a:pPr lvl="1"/>
            <a:r>
              <a:rPr lang="en-US" dirty="0"/>
              <a:t>c = y-intercept of the line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D617E-0967-5BFF-4EB9-4300A87F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4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6EF4-5F9F-5CC4-49B6-421D2D56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functions y(x) = mx +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03F0C-FBE5-6E76-F061-9937561B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54C56-2C6B-26E8-9327-BD2B53B1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4" y="1306286"/>
            <a:ext cx="5460886" cy="4088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C0636-5710-4C64-342C-32C3A383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2" y="1384668"/>
            <a:ext cx="5470158" cy="4088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3FA1F-E12C-E049-0047-0841C850B2CF}"/>
              </a:ext>
            </a:extLst>
          </p:cNvPr>
          <p:cNvSpPr txBox="1"/>
          <p:nvPr/>
        </p:nvSpPr>
        <p:spPr>
          <a:xfrm>
            <a:off x="1976330" y="5367048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gradient = 2, y-intercept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2ECAA-9174-DCF5-0AB3-1A3B46320D6C}"/>
              </a:ext>
            </a:extLst>
          </p:cNvPr>
          <p:cNvSpPr txBox="1"/>
          <p:nvPr/>
        </p:nvSpPr>
        <p:spPr>
          <a:xfrm>
            <a:off x="7494875" y="5367048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gradient = -2, y-intercept = 5</a:t>
            </a:r>
          </a:p>
        </p:txBody>
      </p:sp>
    </p:spTree>
    <p:extLst>
      <p:ext uri="{BB962C8B-B14F-4D97-AF65-F5344CB8AC3E}">
        <p14:creationId xmlns:p14="http://schemas.microsoft.com/office/powerpoint/2010/main" val="322960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9CB2-98AB-2DAA-098F-E08F81DC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Quadratic functions y(x) = ax</a:t>
            </a:r>
            <a:r>
              <a:rPr lang="en-US" baseline="30000" dirty="0">
                <a:latin typeface="Century Gothic"/>
              </a:rPr>
              <a:t>2</a:t>
            </a:r>
            <a:r>
              <a:rPr lang="en-US" dirty="0">
                <a:latin typeface="Century Gothic"/>
              </a:rPr>
              <a:t> + bx + c</a:t>
            </a:r>
            <a:endParaRPr lang="en-GB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866F-1BBC-DA32-36B3-1CD61EDA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Quadratic functions</a:t>
            </a:r>
          </a:p>
          <a:p>
            <a:r>
              <a:rPr lang="en-US" dirty="0"/>
              <a:t>a, b and c are constants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y(x) = x</a:t>
            </a:r>
            <a:r>
              <a:rPr lang="en-US" baseline="30000" dirty="0"/>
              <a:t>2</a:t>
            </a:r>
            <a:r>
              <a:rPr lang="en-US" dirty="0"/>
              <a:t> (a = 1, b = c = 0)</a:t>
            </a:r>
          </a:p>
          <a:p>
            <a:pPr lvl="1"/>
            <a:r>
              <a:rPr lang="en-US" dirty="0"/>
              <a:t>y(x) = 3 − x</a:t>
            </a:r>
            <a:r>
              <a:rPr lang="en-US" baseline="30000" dirty="0"/>
              <a:t>2</a:t>
            </a:r>
            <a:r>
              <a:rPr lang="en-US" dirty="0"/>
              <a:t> (a = −1, b = 0, c = 3)</a:t>
            </a:r>
          </a:p>
          <a:p>
            <a:pPr lvl="1"/>
            <a:r>
              <a:rPr lang="en-US" dirty="0"/>
              <a:t>y(x) = x</a:t>
            </a:r>
            <a:r>
              <a:rPr lang="en-US" baseline="30000" dirty="0"/>
              <a:t>2 </a:t>
            </a:r>
            <a:r>
              <a:rPr lang="en-US" dirty="0"/>
              <a:t>− 5x + 6 (a = 1, b = −5, c = 6)</a:t>
            </a:r>
          </a:p>
          <a:p>
            <a:pPr lvl="1"/>
            <a:r>
              <a:rPr lang="en-US" dirty="0"/>
              <a:t>y(x) = x</a:t>
            </a:r>
            <a:r>
              <a:rPr lang="en-US" baseline="30000" dirty="0"/>
              <a:t>2</a:t>
            </a:r>
            <a:r>
              <a:rPr lang="en-US" dirty="0"/>
              <a:t> + 1 (a = 1, b = 0, c = 1)</a:t>
            </a:r>
          </a:p>
          <a:p>
            <a:r>
              <a:rPr lang="en-US" dirty="0"/>
              <a:t>Again c is the y-intercept</a:t>
            </a:r>
          </a:p>
          <a:p>
            <a:r>
              <a:rPr lang="en-US" dirty="0"/>
              <a:t>More important is a which controls </a:t>
            </a:r>
            <a:r>
              <a:rPr lang="en-US" dirty="0" err="1"/>
              <a:t>behaviour</a:t>
            </a:r>
            <a:r>
              <a:rPr lang="en-US" dirty="0"/>
              <a:t> for large x</a:t>
            </a:r>
          </a:p>
          <a:p>
            <a:pPr lvl="1"/>
            <a:r>
              <a:rPr lang="en-US" dirty="0"/>
              <a:t>a &gt; 0 means that y → +∞ as |x| → ∞ (“happy”)</a:t>
            </a:r>
          </a:p>
          <a:p>
            <a:pPr lvl="1"/>
            <a:r>
              <a:rPr lang="en-US" dirty="0"/>
              <a:t>a &lt; 0 means that y → −∞ as |x| → ∞ (“unhappy”)</a:t>
            </a:r>
          </a:p>
          <a:p>
            <a:pPr lvl="1"/>
            <a:r>
              <a:rPr lang="en-US" dirty="0"/>
              <a:t>a = 0 means you do not really have a quadratic at all</a:t>
            </a:r>
          </a:p>
          <a:p>
            <a:r>
              <a:rPr lang="en-US" dirty="0"/>
              <a:t>Zero, one or two “roots” (solutions to the equation y(x) = 0)</a:t>
            </a:r>
          </a:p>
          <a:p>
            <a:r>
              <a:rPr lang="en-US" dirty="0"/>
              <a:t>Depends on the “discriminant” Δ = b</a:t>
            </a:r>
            <a:r>
              <a:rPr lang="en-US" baseline="30000" dirty="0"/>
              <a:t>2</a:t>
            </a:r>
            <a:r>
              <a:rPr lang="en-US" dirty="0"/>
              <a:t> − 4ac</a:t>
            </a:r>
          </a:p>
          <a:p>
            <a:r>
              <a:rPr lang="en-US" dirty="0"/>
              <a:t>(see later for why)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5A00E-BE58-EB36-2300-210C92951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60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D82E-76AB-8334-B781-0797D850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Quadratic functions y(x) = ax</a:t>
            </a:r>
            <a:r>
              <a:rPr lang="en-US" baseline="30000" dirty="0">
                <a:latin typeface="Century Gothic"/>
              </a:rPr>
              <a:t>2</a:t>
            </a:r>
            <a:r>
              <a:rPr lang="en-US" dirty="0">
                <a:latin typeface="Century Gothic"/>
              </a:rPr>
              <a:t> + bx + c</a:t>
            </a:r>
            <a:endParaRPr lang="en-GB" dirty="0">
              <a:latin typeface="Century Gothic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0055D-97B7-B2C5-BDD0-B29E6BC3C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A8925-9508-3BE9-A117-1C9B3A23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6" y="1056629"/>
            <a:ext cx="4812440" cy="3602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19F47D-6E5D-1A58-19F8-C1E9FFA0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12" y="1056629"/>
            <a:ext cx="4812440" cy="3602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E65E3-6096-754E-FD7D-E5EF48414B4F}"/>
              </a:ext>
            </a:extLst>
          </p:cNvPr>
          <p:cNvSpPr txBox="1"/>
          <p:nvPr/>
        </p:nvSpPr>
        <p:spPr>
          <a:xfrm>
            <a:off x="1622978" y="4775841"/>
            <a:ext cx="245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“happy” (a=1&gt;0)</a:t>
            </a: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y-intercept = 6</a:t>
            </a: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two roots (both +</a:t>
            </a:r>
            <a:r>
              <a:rPr lang="en-GB" dirty="0" err="1">
                <a:latin typeface="Century Gothic" panose="020B0502020202020204" pitchFamily="34" charset="0"/>
              </a:rPr>
              <a:t>ve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E0F5F-4EBE-6E38-E8C5-F476A999103F}"/>
              </a:ext>
            </a:extLst>
          </p:cNvPr>
          <p:cNvSpPr txBox="1"/>
          <p:nvPr/>
        </p:nvSpPr>
        <p:spPr>
          <a:xfrm>
            <a:off x="7389627" y="4658711"/>
            <a:ext cx="3358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“unhappy” (a=-1&lt;0)</a:t>
            </a: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y-intercept = 3</a:t>
            </a:r>
          </a:p>
          <a:p>
            <a:pPr algn="ctr"/>
            <a:r>
              <a:rPr lang="en-GB" dirty="0">
                <a:latin typeface="Century Gothic" panose="020B0502020202020204" pitchFamily="34" charset="0"/>
              </a:rPr>
              <a:t>two roots (one +</a:t>
            </a:r>
            <a:r>
              <a:rPr lang="en-GB" dirty="0" err="1">
                <a:latin typeface="Century Gothic" panose="020B0502020202020204" pitchFamily="34" charset="0"/>
              </a:rPr>
              <a:t>ve</a:t>
            </a:r>
            <a:r>
              <a:rPr lang="en-GB" dirty="0">
                <a:latin typeface="Century Gothic" panose="020B0502020202020204" pitchFamily="34" charset="0"/>
              </a:rPr>
              <a:t>, one -</a:t>
            </a:r>
            <a:r>
              <a:rPr lang="en-GB" dirty="0" err="1">
                <a:latin typeface="Century Gothic" panose="020B0502020202020204" pitchFamily="34" charset="0"/>
              </a:rPr>
              <a:t>ve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A6E50-ABFB-1276-5A9E-50AB9CB4A89C}"/>
              </a:ext>
            </a:extLst>
          </p:cNvPr>
          <p:cNvSpPr txBox="1"/>
          <p:nvPr/>
        </p:nvSpPr>
        <p:spPr>
          <a:xfrm>
            <a:off x="2331543" y="1054223"/>
            <a:ext cx="143853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y=x</a:t>
            </a:r>
            <a:r>
              <a:rPr lang="en-US" baseline="30000" dirty="0">
                <a:ea typeface="Calibri"/>
                <a:cs typeface="Calibri"/>
              </a:rPr>
              <a:t>2</a:t>
            </a:r>
            <a:r>
              <a:rPr lang="en-US" dirty="0">
                <a:ea typeface="Calibri"/>
                <a:cs typeface="Calibri"/>
              </a:rPr>
              <a:t>-5x+6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A1DD2-BE30-2EE0-62A6-DBB103B53A78}"/>
              </a:ext>
            </a:extLst>
          </p:cNvPr>
          <p:cNvSpPr txBox="1"/>
          <p:nvPr/>
        </p:nvSpPr>
        <p:spPr>
          <a:xfrm>
            <a:off x="8713292" y="943098"/>
            <a:ext cx="79559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y=3-x</a:t>
            </a:r>
            <a:r>
              <a:rPr lang="en-US" baseline="30000" dirty="0">
                <a:ea typeface="Calibri"/>
                <a:cs typeface="Calibri"/>
              </a:rPr>
              <a:t>2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02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5CE9-151A-3B3F-F206-0BEEB20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functions y(x) = </a:t>
            </a:r>
            <a:r>
              <a:rPr lang="en-GB" dirty="0" err="1"/>
              <a:t>ae</a:t>
            </a:r>
            <a:r>
              <a:rPr lang="en-GB" baseline="30000" dirty="0" err="1"/>
              <a:t>bx</a:t>
            </a:r>
            <a:endParaRPr lang="en-GB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2C679-61FF-7D0A-7CDB-5E6D8DCB5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Exponential functions</a:t>
                </a:r>
              </a:p>
              <a:p>
                <a:r>
                  <a:rPr lang="en-US" dirty="0"/>
                  <a:t>a, b constants, e is a special number (≈ 2.718)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y(x) = e</a:t>
                </a:r>
                <a:r>
                  <a:rPr lang="en-US" baseline="30000" dirty="0"/>
                  <a:t>x</a:t>
                </a:r>
                <a:r>
                  <a:rPr lang="en-US" dirty="0"/>
                  <a:t> (a = 1, b = 1)</a:t>
                </a:r>
              </a:p>
              <a:p>
                <a:pPr lvl="1"/>
                <a:r>
                  <a:rPr lang="en-US" dirty="0"/>
                  <a:t>y(x) = 4e</a:t>
                </a:r>
                <a:r>
                  <a:rPr lang="en-US" baseline="30000" dirty="0"/>
                  <a:t>−x </a:t>
                </a:r>
                <a:r>
                  <a:rPr lang="en-US" dirty="0"/>
                  <a:t>(a = 4, b = −1)</a:t>
                </a:r>
              </a:p>
              <a:p>
                <a:r>
                  <a:rPr lang="en-US" dirty="0"/>
                  <a:t>Here a is the y-intercept and b controls the slope</a:t>
                </a:r>
              </a:p>
              <a:p>
                <a:r>
                  <a:rPr lang="en-US" dirty="0"/>
                  <a:t>b also controls the </a:t>
                </a:r>
                <a:r>
                  <a:rPr lang="en-US" dirty="0" err="1"/>
                  <a:t>behaviour</a:t>
                </a:r>
                <a:r>
                  <a:rPr lang="en-US" dirty="0"/>
                  <a:t> for large x</a:t>
                </a:r>
              </a:p>
              <a:p>
                <a:pPr lvl="1"/>
                <a:r>
                  <a:rPr lang="en-US" dirty="0"/>
                  <a:t>b &gt; 0 means that y → +∞ as x → +∞</a:t>
                </a:r>
              </a:p>
              <a:p>
                <a:pPr lvl="1"/>
                <a:r>
                  <a:rPr lang="en-US" dirty="0"/>
                  <a:t>b &lt; 0 means that y → 0 as x → +∞</a:t>
                </a:r>
              </a:p>
              <a:p>
                <a:r>
                  <a:rPr lang="en-US" dirty="0"/>
                  <a:t>Exponential has no roots; y(x) &gt; 0 for all x (if a &gt; 0)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r>
                  <a:rPr lang="en-US" dirty="0"/>
                  <a:t>arises naturally as solution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Sometimes, especially for clarity when the exponent is complicated, exp(x) is used to mean e</a:t>
                </a:r>
                <a:r>
                  <a:rPr lang="en-US" baseline="30000" dirty="0"/>
                  <a:t>x</a:t>
                </a:r>
                <a:r>
                  <a:rPr lang="en-US" dirty="0"/>
                  <a:t> , e.g.</a:t>
                </a:r>
              </a:p>
              <a:p>
                <a:r>
                  <a:rPr lang="en-US" dirty="0"/>
                  <a:t>exp(exp(exp(x)))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2C679-61FF-7D0A-7CDB-5E6D8DCB5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538" b="-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E3BA9-295C-0753-B99D-DC157E8C8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46034"/>
      </p:ext>
    </p:extLst>
  </p:cSld>
  <p:clrMapOvr>
    <a:masterClrMapping/>
  </p:clrMapOvr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963</TotalTime>
  <Words>1579</Words>
  <Application>Microsoft Office PowerPoint</Application>
  <PresentationFormat>Widescreen</PresentationFormat>
  <Paragraphs>219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VIMC_ppt7</vt:lpstr>
      <vt:lpstr>Mathematical modelling for vaccine-preventable diseases</vt:lpstr>
      <vt:lpstr>Aim</vt:lpstr>
      <vt:lpstr>What is a function?</vt:lpstr>
      <vt:lpstr>What is a function?</vt:lpstr>
      <vt:lpstr>Linear functions y(x) = mx + c</vt:lpstr>
      <vt:lpstr>Linear functions y(x) = mx + c</vt:lpstr>
      <vt:lpstr>Quadratic functions y(x) = ax2 + bx + c</vt:lpstr>
      <vt:lpstr>Quadratic functions y(x) = ax2 + bx + c</vt:lpstr>
      <vt:lpstr>Exponential functions y(x) = aebx</vt:lpstr>
      <vt:lpstr>Exponential functions y(x) = aebx</vt:lpstr>
      <vt:lpstr>Exponentials often used to “build” other functions</vt:lpstr>
      <vt:lpstr>Logarithmic functions y(x) = loga x</vt:lpstr>
      <vt:lpstr>Solving equations</vt:lpstr>
      <vt:lpstr>Solving quadratic equations</vt:lpstr>
      <vt:lpstr>Where does the quadratic formula come from?</vt:lpstr>
      <vt:lpstr>Example: x2 − 5x + 6 = 0</vt:lpstr>
      <vt:lpstr>Δ = b2 − 4ac &gt; 0 means there are two roots</vt:lpstr>
      <vt:lpstr>Δ = b2 − 4ac = 0 means there is one root</vt:lpstr>
      <vt:lpstr>Δ = b2 − 4ac &lt; 0 means there are no roots</vt:lpstr>
      <vt:lpstr>Full form of quadratic formula</vt:lpstr>
      <vt:lpstr>c = 0: a special case worth emphasising</vt:lpstr>
      <vt:lpstr>Manipulating exponentials and logarithms</vt:lpstr>
      <vt:lpstr>Solving exponential equations</vt:lpstr>
      <vt:lpstr>Systems of equations</vt:lpstr>
      <vt:lpstr>Method of elimination</vt:lpstr>
      <vt:lpstr>Method of substitution</vt:lpstr>
      <vt:lpstr>Geometric interpretation</vt:lpstr>
      <vt:lpstr>Summations and products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127</cp:revision>
  <dcterms:created xsi:type="dcterms:W3CDTF">2018-03-18T15:49:19Z</dcterms:created>
  <dcterms:modified xsi:type="dcterms:W3CDTF">2024-09-02T16:11:13Z</dcterms:modified>
</cp:coreProperties>
</file>