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578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08583-94BC-4FF4-49FA-A2135A9CCFA1}" v="2" dt="2024-09-04T08:43:23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thorpe, Katy" userId="S::k.gaythorpe_imperial.ac.uk#ext#@universityofcambridgecloud.onmicrosoft.com::1b1659b1-7542-4996-bb93-4057761b9d85" providerId="AD" clId="Web-{EE1B294F-E364-42E2-6836-8319B0ED3E8D}"/>
    <pc:docChg chg="modSld">
      <pc:chgData name="Gaythorpe, Katy" userId="S::k.gaythorpe_imperial.ac.uk#ext#@universityofcambridgecloud.onmicrosoft.com::1b1659b1-7542-4996-bb93-4057761b9d85" providerId="AD" clId="Web-{EE1B294F-E364-42E2-6836-8319B0ED3E8D}" dt="2024-08-28T12:41:53.115" v="0"/>
      <pc:docMkLst>
        <pc:docMk/>
      </pc:docMkLst>
      <pc:sldChg chg="addSp">
        <pc:chgData name="Gaythorpe, Katy" userId="S::k.gaythorpe_imperial.ac.uk#ext#@universityofcambridgecloud.onmicrosoft.com::1b1659b1-7542-4996-bb93-4057761b9d85" providerId="AD" clId="Web-{EE1B294F-E364-42E2-6836-8319B0ED3E8D}" dt="2024-08-28T12:41:53.115" v="0"/>
        <pc:sldMkLst>
          <pc:docMk/>
          <pc:sldMk cId="2015678898" sldId="352"/>
        </pc:sldMkLst>
        <pc:spChg chg="add">
          <ac:chgData name="Gaythorpe, Katy" userId="S::k.gaythorpe_imperial.ac.uk#ext#@universityofcambridgecloud.onmicrosoft.com::1b1659b1-7542-4996-bb93-4057761b9d85" providerId="AD" clId="Web-{EE1B294F-E364-42E2-6836-8319B0ED3E8D}" dt="2024-08-28T12:41:53.115" v="0"/>
          <ac:spMkLst>
            <pc:docMk/>
            <pc:sldMk cId="2015678898" sldId="352"/>
            <ac:spMk id="5" creationId="{9D5BF179-A446-FA8D-B4B8-A3A32DAC66EB}"/>
          </ac:spMkLst>
        </pc:spChg>
      </pc:sldChg>
    </pc:docChg>
  </pc:docChgLst>
  <pc:docChgLst>
    <pc:chgData name="Gaythorpe, Katy" userId="S::k.gaythorpe_imperial.ac.uk#ext#@universityofcambridgecloud.onmicrosoft.com::1b1659b1-7542-4996-bb93-4057761b9d85" providerId="AD" clId="Web-{4F508583-94BC-4FF4-49FA-A2135A9CCFA1}"/>
    <pc:docChg chg="modSld">
      <pc:chgData name="Gaythorpe, Katy" userId="S::k.gaythorpe_imperial.ac.uk#ext#@universityofcambridgecloud.onmicrosoft.com::1b1659b1-7542-4996-bb93-4057761b9d85" providerId="AD" clId="Web-{4F508583-94BC-4FF4-49FA-A2135A9CCFA1}" dt="2024-09-04T08:43:20.112" v="0" actId="20577"/>
      <pc:docMkLst>
        <pc:docMk/>
      </pc:docMkLst>
      <pc:sldChg chg="modSp">
        <pc:chgData name="Gaythorpe, Katy" userId="S::k.gaythorpe_imperial.ac.uk#ext#@universityofcambridgecloud.onmicrosoft.com::1b1659b1-7542-4996-bb93-4057761b9d85" providerId="AD" clId="Web-{4F508583-94BC-4FF4-49FA-A2135A9CCFA1}" dt="2024-09-04T08:43:20.112" v="0" actId="20577"/>
        <pc:sldMkLst>
          <pc:docMk/>
          <pc:sldMk cId="2400441646" sldId="354"/>
        </pc:sldMkLst>
        <pc:spChg chg="mod">
          <ac:chgData name="Gaythorpe, Katy" userId="S::k.gaythorpe_imperial.ac.uk#ext#@universityofcambridgecloud.onmicrosoft.com::1b1659b1-7542-4996-bb93-4057761b9d85" providerId="AD" clId="Web-{4F508583-94BC-4FF4-49FA-A2135A9CCFA1}" dt="2024-09-04T08:43:20.112" v="0" actId="20577"/>
          <ac:spMkLst>
            <pc:docMk/>
            <pc:sldMk cId="2400441646" sldId="354"/>
            <ac:spMk id="3" creationId="{24ED2EC5-7253-CF68-45C3-1413FEEFAD56}"/>
          </ac:spMkLst>
        </pc:spChg>
      </pc:sldChg>
    </pc:docChg>
  </pc:docChgLst>
  <pc:docChgLst>
    <pc:chgData name="Gaythorpe, Katy" userId="S::k.gaythorpe_imperial.ac.uk#ext#@universityofcambridgecloud.onmicrosoft.com::1b1659b1-7542-4996-bb93-4057761b9d85" providerId="AD" clId="Web-{DC487342-41F7-AE28-2A49-1C605225792C}"/>
    <pc:docChg chg="modSld">
      <pc:chgData name="Gaythorpe, Katy" userId="S::k.gaythorpe_imperial.ac.uk#ext#@universityofcambridgecloud.onmicrosoft.com::1b1659b1-7542-4996-bb93-4057761b9d85" providerId="AD" clId="Web-{DC487342-41F7-AE28-2A49-1C605225792C}" dt="2024-08-28T12:42:59.463" v="0" actId="20577"/>
      <pc:docMkLst>
        <pc:docMk/>
      </pc:docMkLst>
      <pc:sldChg chg="modSp">
        <pc:chgData name="Gaythorpe, Katy" userId="S::k.gaythorpe_imperial.ac.uk#ext#@universityofcambridgecloud.onmicrosoft.com::1b1659b1-7542-4996-bb93-4057761b9d85" providerId="AD" clId="Web-{DC487342-41F7-AE28-2A49-1C605225792C}" dt="2024-08-28T12:42:59.463" v="0" actId="20577"/>
        <pc:sldMkLst>
          <pc:docMk/>
          <pc:sldMk cId="2015678898" sldId="352"/>
        </pc:sldMkLst>
        <pc:spChg chg="mod">
          <ac:chgData name="Gaythorpe, Katy" userId="S::k.gaythorpe_imperial.ac.uk#ext#@universityofcambridgecloud.onmicrosoft.com::1b1659b1-7542-4996-bb93-4057761b9d85" providerId="AD" clId="Web-{DC487342-41F7-AE28-2A49-1C605225792C}" dt="2024-08-28T12:42:59.463" v="0" actId="20577"/>
          <ac:spMkLst>
            <pc:docMk/>
            <pc:sldMk cId="2015678898" sldId="352"/>
            <ac:spMk id="5" creationId="{9D5BF179-A446-FA8D-B4B8-A3A32DAC66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7472-9D49-4668-98DA-39B25188084E}"/>
              </a:ext>
            </a:extLst>
          </p:cNvPr>
          <p:cNvSpPr txBox="1"/>
          <p:nvPr/>
        </p:nvSpPr>
        <p:spPr>
          <a:xfrm>
            <a:off x="3823582" y="3720226"/>
            <a:ext cx="4544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Mathematics lecture 2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Differentiation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Katy Gaythorpe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School of Public Health 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Imperial College London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k.gaythorpe@imperial.ac.uk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5BF179-A446-FA8D-B4B8-A3A32DAC66EB}"/>
              </a:ext>
            </a:extLst>
          </p:cNvPr>
          <p:cNvSpPr txBox="1"/>
          <p:nvPr/>
        </p:nvSpPr>
        <p:spPr>
          <a:xfrm>
            <a:off x="1680964" y="5770211"/>
            <a:ext cx="186185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"/>
                <a:ea typeface="Calibri"/>
                <a:cs typeface="Calibri"/>
              </a:rPr>
              <a:t>With materials contributed by Nik Cunniffe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65AF-E0DF-6F54-3FA2-7B8CA336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Algebraic calculation of derivative as a function of x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26C98-AB8C-FCE7-47EE-60EE35E5F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EB612-47C4-5B93-EECA-1770E4983F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225" y="1090497"/>
            <a:ext cx="6676121" cy="56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793-CDCE-2D3D-583B-D3E2F180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derivative of a function is just another function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C218-1D5B-B300-D2A0-BB107DE7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D8EB8-2BC5-2269-8C4B-08423F5C46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5796" y="1050772"/>
            <a:ext cx="9280407" cy="57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7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CC8-5686-3214-D989-DE1D6BEB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of 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09EB-3014-DA84-4DED-E19EFF5C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good news...</a:t>
            </a:r>
          </a:p>
          <a:p>
            <a:pPr lvl="1"/>
            <a:r>
              <a:rPr lang="en-US" dirty="0"/>
              <a:t>Finding derivatives of functions can always be performed by substituting the function into the definition of a derivative and then doing some algebra (this is called “Differentiation from first principles”)</a:t>
            </a:r>
          </a:p>
          <a:p>
            <a:r>
              <a:rPr lang="en-US" dirty="0"/>
              <a:t>Some bad news...</a:t>
            </a:r>
          </a:p>
          <a:p>
            <a:pPr lvl="1"/>
            <a:r>
              <a:rPr lang="en-US" dirty="0"/>
              <a:t>This can be fiddly, though</a:t>
            </a:r>
          </a:p>
          <a:p>
            <a:r>
              <a:rPr lang="en-US" dirty="0"/>
              <a:t>Some good news again...</a:t>
            </a:r>
          </a:p>
          <a:p>
            <a:pPr lvl="1"/>
            <a:r>
              <a:rPr lang="en-US" dirty="0"/>
              <a:t>It would be totally and absolutely remarkable for you to ever do this, since someone else has already done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BD227-A4A6-408D-4175-7F695621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5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5226-6155-14F1-D552-8C1F5F7C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of 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7469-F4C7-C8AD-6B8F-C12E8BE6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unfortunate reality...</a:t>
            </a:r>
          </a:p>
          <a:p>
            <a:pPr lvl="1"/>
            <a:r>
              <a:rPr lang="en-US" dirty="0"/>
              <a:t>Derivatives of certain functions need to be committed to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...but now even more good news</a:t>
            </a:r>
          </a:p>
          <a:p>
            <a:pPr lvl="1"/>
            <a:r>
              <a:rPr lang="en-US" dirty="0"/>
              <a:t>If you know the above (and a couple of general principles), then you can differentiate absolutely any function you want (assuming differentiation is possible; what, for example, is the derivative of y = |x| at x = 0?)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4C941-37C5-0D6F-B376-194F0BA4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E1A3E-6B64-0230-C9A3-33B7FB74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3317" y="1964474"/>
            <a:ext cx="7285366" cy="26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1B61-A137-4BC4-23A7-0A73566E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Derivatives of sums, differences and constant multiples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DCF-B1A3-AC18-E7F3-97B8D869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55DCE-111D-4D96-BDFE-1524870623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9461" y="885204"/>
            <a:ext cx="7281123" cy="59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D5EC-0854-32BA-152F-2572641A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of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18AC8-3C05-7DC8-1E43-284C4D1D9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FD65C-AB92-5A55-8BA2-7111C475C0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9947" y="970520"/>
            <a:ext cx="8554129" cy="53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04F5-BB92-444E-A0E9-39F7FAC8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of quotients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30EE-5381-DACF-6567-26A10D7E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D4309-3DA6-DBB6-103B-8C54624D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2835" y="1032151"/>
            <a:ext cx="8130901" cy="55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81C-5F87-D624-F3C3-B6CE9C3F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functions (“chain rule”)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69FA-9AF8-30FC-03C1-F5EC18A88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37290-EE81-C977-B381-713D1B60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3321" y="1086516"/>
            <a:ext cx="8838303" cy="54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81C-5F87-D624-F3C3-B6CE9C3F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functions (“chain rule”)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69FA-9AF8-30FC-03C1-F5EC18A88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37290-EE81-C977-B381-713D1B60F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6398"/>
          <a:stretch/>
        </p:blipFill>
        <p:spPr>
          <a:xfrm>
            <a:off x="2723321" y="1086516"/>
            <a:ext cx="8838303" cy="1286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3F5F5-DA2C-D1CE-E4F7-CF80509282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2712" y="2315748"/>
            <a:ext cx="8738912" cy="41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3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A642-DCA5-9049-2BBB-463AEFEA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and decreasing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1B3F6-22C8-CD33-57D7-FDCFACDF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BB6C3-022C-B76A-CFD0-6EC0962E95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191" y="992410"/>
            <a:ext cx="7949689" cy="55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DBEF-2676-A248-3986-2F7560D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2549-B66E-4EEA-B42A-BB3AE7C0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Differentiation</a:t>
            </a:r>
          </a:p>
          <a:p>
            <a:pPr lvl="1"/>
            <a:r>
              <a:rPr lang="en-US" dirty="0"/>
              <a:t>Graphical interpretation</a:t>
            </a:r>
          </a:p>
          <a:p>
            <a:pPr lvl="1"/>
            <a:r>
              <a:rPr lang="en-US" dirty="0"/>
              <a:t>Definition</a:t>
            </a:r>
          </a:p>
          <a:p>
            <a:r>
              <a:rPr lang="en-US" dirty="0"/>
              <a:t>Techniques of differentiation</a:t>
            </a:r>
          </a:p>
          <a:p>
            <a:pPr lvl="1"/>
            <a:r>
              <a:rPr lang="en-US" dirty="0"/>
              <a:t>Rules for basic functions</a:t>
            </a:r>
          </a:p>
          <a:p>
            <a:pPr lvl="1"/>
            <a:r>
              <a:rPr lang="en-US" dirty="0"/>
              <a:t>Sums and differences</a:t>
            </a:r>
          </a:p>
          <a:p>
            <a:pPr lvl="1"/>
            <a:r>
              <a:rPr lang="en-US" dirty="0"/>
              <a:t>Products and quotients</a:t>
            </a:r>
          </a:p>
          <a:p>
            <a:pPr lvl="1"/>
            <a:r>
              <a:rPr lang="en-US" dirty="0"/>
              <a:t>Functions of functions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Increasing and decreasing intervals</a:t>
            </a:r>
          </a:p>
          <a:p>
            <a:pPr lvl="1"/>
            <a:r>
              <a:rPr lang="en-US" dirty="0"/>
              <a:t>Stationary points (i.e. maxima/minima) of functions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F3008-D057-05A9-068D-CCB28CB9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Revision of differentiation and its applications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43EE4-B177-D6AF-7E98-0C0589D2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62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33C-125E-AC7F-FFF8-2EFD559E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 and minima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51A1-7092-B29D-9837-C727FE84C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E41FA-E9F0-6EA8-FD2F-BDD1045EC5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199" y="1009523"/>
            <a:ext cx="7772999" cy="54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33C-125E-AC7F-FFF8-2EFD559E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 and minima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51A1-7092-B29D-9837-C727FE84C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22A30-25D6-DBFD-2CED-DA6CA15B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87" y="961649"/>
            <a:ext cx="7613941" cy="57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2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676F-5F5C-B9D3-40E5-0E51A323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Distinguishing maxima and minima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DE433-6488-7FCF-5711-84D11891A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57030-E385-1646-D005-84C11E19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25" y="1225725"/>
            <a:ext cx="8873953" cy="54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1EA-9873-415C-7503-EBE7B04B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function and its derivative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B06EE-FC62-5D13-FF62-6620C6D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5AFA8-0FE6-87E3-74F9-6C7436E6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4296" y="834973"/>
            <a:ext cx="8967449" cy="58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7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E522-38B3-ABE1-CE59-950F8D0C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CD8F-F1AD-E0A6-9731-894C5A0A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Differentiation</a:t>
            </a:r>
          </a:p>
          <a:p>
            <a:pPr lvl="1"/>
            <a:r>
              <a:rPr lang="en-US" dirty="0"/>
              <a:t>Graphical interpretation</a:t>
            </a:r>
          </a:p>
          <a:p>
            <a:pPr lvl="1"/>
            <a:r>
              <a:rPr lang="en-US" dirty="0"/>
              <a:t>Definition</a:t>
            </a:r>
          </a:p>
          <a:p>
            <a:r>
              <a:rPr lang="en-US" dirty="0"/>
              <a:t>Techniques of differentiation</a:t>
            </a:r>
          </a:p>
          <a:p>
            <a:pPr lvl="1"/>
            <a:r>
              <a:rPr lang="en-US" dirty="0"/>
              <a:t>Rules for basic functions</a:t>
            </a:r>
          </a:p>
          <a:p>
            <a:pPr lvl="1"/>
            <a:r>
              <a:rPr lang="en-US" dirty="0"/>
              <a:t>Sums and differences</a:t>
            </a:r>
          </a:p>
          <a:p>
            <a:pPr lvl="1"/>
            <a:r>
              <a:rPr lang="en-US" dirty="0"/>
              <a:t>Products and quotients</a:t>
            </a:r>
          </a:p>
          <a:p>
            <a:pPr lvl="1"/>
            <a:r>
              <a:rPr lang="en-US" dirty="0"/>
              <a:t>Functions of functions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Increasing and decreasing intervals</a:t>
            </a:r>
          </a:p>
          <a:p>
            <a:pPr lvl="1"/>
            <a:r>
              <a:rPr lang="en-US" dirty="0"/>
              <a:t>Stationary points (i.e. maxima/minima) of functions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E288-C612-D172-DBF5-E2141363F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97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0F6A-C75A-5F83-2346-A64DEB5A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differentiation?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2EC5-7253-CF68-45C3-1413FEEF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601"/>
            <a:ext cx="10515600" cy="36113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Differentiation</a:t>
            </a:r>
          </a:p>
          <a:p>
            <a:r>
              <a:rPr lang="en-US" dirty="0"/>
              <a:t>Mathematical way of determining how quickly a function changes as the independent variable changes</a:t>
            </a:r>
          </a:p>
          <a:p>
            <a:r>
              <a:rPr lang="en-US" dirty="0"/>
              <a:t>Can think of it as the slope/gradient of the tangent</a:t>
            </a:r>
          </a:p>
          <a:p>
            <a:r>
              <a:rPr lang="en-US" dirty="0"/>
              <a:t>Formally follows from a limiting process, looking at the gradient of successively more accurate chords</a:t>
            </a:r>
          </a:p>
          <a:p>
            <a:r>
              <a:rPr lang="en-US" dirty="0"/>
              <a:t>Very useful since often processes can be phrased in terms of how quickly things change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Also allows us to find maxima/minima of functions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387CC-BE0D-05E8-7F94-61AE6E7A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746BF-FADD-9220-E6F0-FC915142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0979" y="4856923"/>
            <a:ext cx="8624206" cy="17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A417-1420-98DF-8D5F-FB493C5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interpretation of differentiation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D065B-76D8-7349-7DB8-1FCA176F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30BE0-AD60-A638-8617-29354947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1861" y="1127414"/>
            <a:ext cx="7191295" cy="56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BDF6-3123-896E-A49E-F0B2A47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interpretation of differentiation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C88E-B8DC-A941-8459-7D7FD95F8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82515-F532-12FD-8131-EA9C6F3335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4992" y="1095104"/>
            <a:ext cx="7235686" cy="56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B3E3-06AF-6964-4D8B-9A4B38DF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interpretation of differentiation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C3CB-E5EE-CD1B-5012-477E4D04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866A5-E500-EDE3-0051-79465AB6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4992" y="1063313"/>
            <a:ext cx="7126899" cy="56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338E-7B3B-BCA3-29D2-30A10A56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interpretation of differentiation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E0E3B-BDE4-3021-CCD8-BAA4E564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0BFBD-D498-C003-70BD-E63890B4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4992" y="1096081"/>
            <a:ext cx="7191337" cy="56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6C8C-8970-C62A-AD98-90E0E2F3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calculation of derivative at x = 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37961-8DF7-6A03-9AFB-8686787B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DD963-4D4F-219E-D020-43A04422D0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5965" y="992641"/>
            <a:ext cx="6717269" cy="55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FE98-4D9A-A76F-91F1-4C9ABB3F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of the tangent at different values of x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452B-8D34-D542-F9B5-8A5DC700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BC754-409F-8684-DE5C-83774B029B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7669" y="1009938"/>
            <a:ext cx="8221746" cy="53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50466"/>
      </p:ext>
    </p:extLst>
  </p:cSld>
  <p:clrMapOvr>
    <a:masterClrMapping/>
  </p:clrMapOvr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998</TotalTime>
  <Words>467</Words>
  <Application>Microsoft Office PowerPoint</Application>
  <PresentationFormat>Widescreen</PresentationFormat>
  <Paragraphs>103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VIMC_ppt7</vt:lpstr>
      <vt:lpstr>Mathematical modelling for vaccine-preventable diseases</vt:lpstr>
      <vt:lpstr>Aim</vt:lpstr>
      <vt:lpstr>What is differentiation?</vt:lpstr>
      <vt:lpstr>Graphical interpretation of differentiation</vt:lpstr>
      <vt:lpstr>Graphical interpretation of differentiation</vt:lpstr>
      <vt:lpstr>Graphical interpretation of differentiation</vt:lpstr>
      <vt:lpstr>Graphical interpretation of differentiation</vt:lpstr>
      <vt:lpstr>Algebraic calculation of derivative at x = 1</vt:lpstr>
      <vt:lpstr>Slope of the tangent at different values of x</vt:lpstr>
      <vt:lpstr>Algebraic calculation of derivative as a function of x</vt:lpstr>
      <vt:lpstr>The derivative of a function is just another function</vt:lpstr>
      <vt:lpstr>Derivatives of basic functions</vt:lpstr>
      <vt:lpstr>Derivatives of basic functions</vt:lpstr>
      <vt:lpstr>Derivatives of sums, differences and constant multiples</vt:lpstr>
      <vt:lpstr>Derivatives of products</vt:lpstr>
      <vt:lpstr>Derivatives of quotients</vt:lpstr>
      <vt:lpstr>Functions of functions (“chain rule”)</vt:lpstr>
      <vt:lpstr>Functions of functions (“chain rule”)</vt:lpstr>
      <vt:lpstr>Increasing and decreasing functions</vt:lpstr>
      <vt:lpstr>Maxima and minima</vt:lpstr>
      <vt:lpstr>Maxima and minima</vt:lpstr>
      <vt:lpstr>Distinguishing maxima and minima</vt:lpstr>
      <vt:lpstr>Example of a function and its derivative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Gaythorpe, Katy</cp:lastModifiedBy>
  <cp:revision>74</cp:revision>
  <dcterms:created xsi:type="dcterms:W3CDTF">2018-03-18T15:49:19Z</dcterms:created>
  <dcterms:modified xsi:type="dcterms:W3CDTF">2024-09-04T08:43:30Z</dcterms:modified>
</cp:coreProperties>
</file>