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352" r:id="rId2"/>
    <p:sldId id="257" r:id="rId3"/>
    <p:sldId id="337" r:id="rId4"/>
    <p:sldId id="338" r:id="rId5"/>
    <p:sldId id="345" r:id="rId6"/>
    <p:sldId id="341" r:id="rId7"/>
    <p:sldId id="359" r:id="rId8"/>
    <p:sldId id="343" r:id="rId9"/>
    <p:sldId id="365" r:id="rId10"/>
    <p:sldId id="371" r:id="rId11"/>
    <p:sldId id="369" r:id="rId12"/>
    <p:sldId id="372" r:id="rId13"/>
    <p:sldId id="370" r:id="rId14"/>
    <p:sldId id="374" r:id="rId15"/>
    <p:sldId id="373" r:id="rId16"/>
    <p:sldId id="347" r:id="rId17"/>
    <p:sldId id="366" r:id="rId18"/>
    <p:sldId id="348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86B87F-E430-4849-9416-8B5769236B5F}">
          <p14:sldIdLst>
            <p14:sldId id="352"/>
            <p14:sldId id="257"/>
            <p14:sldId id="337"/>
            <p14:sldId id="338"/>
            <p14:sldId id="345"/>
            <p14:sldId id="341"/>
            <p14:sldId id="359"/>
            <p14:sldId id="343"/>
            <p14:sldId id="365"/>
            <p14:sldId id="371"/>
            <p14:sldId id="369"/>
            <p14:sldId id="372"/>
            <p14:sldId id="370"/>
            <p14:sldId id="374"/>
            <p14:sldId id="373"/>
            <p14:sldId id="347"/>
            <p14:sldId id="366"/>
            <p14:sldId id="348"/>
            <p14:sldId id="3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E2D332-6F36-8A96-99A5-72F8928752AA}" name="Gaythorpe, Katy" initials="KG" userId="S::kgaythor@ic.ac.uk::1f377bf9-38d5-4e55-b4ad-02f896dd2689" providerId="AD"/>
  <p188:author id="{AE7271AA-1BCE-977D-38C4-FE12FD3F2084}" name="Hartner, Anna-Maria" initials="AH" userId="S::ahartner@ic.ac.uk::60c25a0b-704a-42a8-a985-4c226d0f73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Letchford" initials="NL" lastIdx="1" clrIdx="0"/>
  <p:cmAuthor id="2" name="Woodruff, Kim H" initials="WKH" lastIdx="3" clrIdx="1">
    <p:extLst>
      <p:ext uri="{19B8F6BF-5375-455C-9EA6-DF929625EA0E}">
        <p15:presenceInfo xmlns:p15="http://schemas.microsoft.com/office/powerpoint/2012/main" userId="S::kwoodruf@ic.ac.uk::ba3c178c-8fe7-44f4-a0b4-6b0060bb3f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578"/>
    <a:srgbClr val="FF99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CC7F5-D6F2-3C78-380C-96ABE16364C6}" v="85" dt="2024-08-30T14:44:32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Conlan" userId="S::ajkc2@cam.ac.uk::de285305-c146-45c0-a92d-1cab0c0e5dd1" providerId="AD" clId="Web-{98DCC7F5-D6F2-3C78-380C-96ABE16364C6}"/>
    <pc:docChg chg="modSld">
      <pc:chgData name="Andrew Conlan" userId="S::ajkc2@cam.ac.uk::de285305-c146-45c0-a92d-1cab0c0e5dd1" providerId="AD" clId="Web-{98DCC7F5-D6F2-3C78-380C-96ABE16364C6}" dt="2024-08-30T14:44:32.635" v="76" actId="1076"/>
      <pc:docMkLst>
        <pc:docMk/>
      </pc:docMkLst>
      <pc:sldChg chg="modSp">
        <pc:chgData name="Andrew Conlan" userId="S::ajkc2@cam.ac.uk::de285305-c146-45c0-a92d-1cab0c0e5dd1" providerId="AD" clId="Web-{98DCC7F5-D6F2-3C78-380C-96ABE16364C6}" dt="2024-08-30T14:31:49.243" v="9" actId="1076"/>
        <pc:sldMkLst>
          <pc:docMk/>
          <pc:sldMk cId="0" sldId="338"/>
        </pc:sldMkLst>
        <pc:spChg chg="mod">
          <ac:chgData name="Andrew Conlan" userId="S::ajkc2@cam.ac.uk::de285305-c146-45c0-a92d-1cab0c0e5dd1" providerId="AD" clId="Web-{98DCC7F5-D6F2-3C78-380C-96ABE16364C6}" dt="2024-08-30T14:31:49.165" v="0" actId="1076"/>
          <ac:spMkLst>
            <pc:docMk/>
            <pc:sldMk cId="0" sldId="338"/>
            <ac:spMk id="7" creationId="{A19A6400-C4AA-2618-381A-B3DE8ED5EAA1}"/>
          </ac:spMkLst>
        </pc:spChg>
        <pc:spChg chg="mod">
          <ac:chgData name="Andrew Conlan" userId="S::ajkc2@cam.ac.uk::de285305-c146-45c0-a92d-1cab0c0e5dd1" providerId="AD" clId="Web-{98DCC7F5-D6F2-3C78-380C-96ABE16364C6}" dt="2024-08-30T14:31:49.165" v="1" actId="1076"/>
          <ac:spMkLst>
            <pc:docMk/>
            <pc:sldMk cId="0" sldId="338"/>
            <ac:spMk id="8" creationId="{EDBA74EF-DA80-1A2C-BBBA-6A855B2293B7}"/>
          </ac:spMkLst>
        </pc:spChg>
        <pc:spChg chg="mod">
          <ac:chgData name="Andrew Conlan" userId="S::ajkc2@cam.ac.uk::de285305-c146-45c0-a92d-1cab0c0e5dd1" providerId="AD" clId="Web-{98DCC7F5-D6F2-3C78-380C-96ABE16364C6}" dt="2024-08-30T14:31:49.181" v="2" actId="1076"/>
          <ac:spMkLst>
            <pc:docMk/>
            <pc:sldMk cId="0" sldId="338"/>
            <ac:spMk id="9" creationId="{90082338-EFF0-B329-8EE8-498BEFA5CCF5}"/>
          </ac:spMkLst>
        </pc:spChg>
        <pc:spChg chg="mod">
          <ac:chgData name="Andrew Conlan" userId="S::ajkc2@cam.ac.uk::de285305-c146-45c0-a92d-1cab0c0e5dd1" providerId="AD" clId="Web-{98DCC7F5-D6F2-3C78-380C-96ABE16364C6}" dt="2024-08-30T14:31:49.196" v="3" actId="1076"/>
          <ac:spMkLst>
            <pc:docMk/>
            <pc:sldMk cId="0" sldId="338"/>
            <ac:spMk id="11" creationId="{8F45FE7C-1A02-935D-D338-D245CE43EE63}"/>
          </ac:spMkLst>
        </pc:spChg>
        <pc:spChg chg="mod">
          <ac:chgData name="Andrew Conlan" userId="S::ajkc2@cam.ac.uk::de285305-c146-45c0-a92d-1cab0c0e5dd1" providerId="AD" clId="Web-{98DCC7F5-D6F2-3C78-380C-96ABE16364C6}" dt="2024-08-30T14:31:49.196" v="4" actId="1076"/>
          <ac:spMkLst>
            <pc:docMk/>
            <pc:sldMk cId="0" sldId="338"/>
            <ac:spMk id="12" creationId="{ED392697-01EA-D828-3D38-99774AC58177}"/>
          </ac:spMkLst>
        </pc:spChg>
        <pc:spChg chg="mod">
          <ac:chgData name="Andrew Conlan" userId="S::ajkc2@cam.ac.uk::de285305-c146-45c0-a92d-1cab0c0e5dd1" providerId="AD" clId="Web-{98DCC7F5-D6F2-3C78-380C-96ABE16364C6}" dt="2024-08-30T14:31:49.212" v="5" actId="1076"/>
          <ac:spMkLst>
            <pc:docMk/>
            <pc:sldMk cId="0" sldId="338"/>
            <ac:spMk id="17" creationId="{4E7A6E17-378F-5ED3-9706-F56CDBA765C0}"/>
          </ac:spMkLst>
        </pc:spChg>
        <pc:spChg chg="mod">
          <ac:chgData name="Andrew Conlan" userId="S::ajkc2@cam.ac.uk::de285305-c146-45c0-a92d-1cab0c0e5dd1" providerId="AD" clId="Web-{98DCC7F5-D6F2-3C78-380C-96ABE16364C6}" dt="2024-08-30T14:31:49.212" v="6" actId="1076"/>
          <ac:spMkLst>
            <pc:docMk/>
            <pc:sldMk cId="0" sldId="338"/>
            <ac:spMk id="18" creationId="{9C5108C0-C19F-A300-155B-131CC78A32EE}"/>
          </ac:spMkLst>
        </pc:spChg>
        <pc:spChg chg="mod">
          <ac:chgData name="Andrew Conlan" userId="S::ajkc2@cam.ac.uk::de285305-c146-45c0-a92d-1cab0c0e5dd1" providerId="AD" clId="Web-{98DCC7F5-D6F2-3C78-380C-96ABE16364C6}" dt="2024-08-30T14:31:49.228" v="7" actId="1076"/>
          <ac:spMkLst>
            <pc:docMk/>
            <pc:sldMk cId="0" sldId="338"/>
            <ac:spMk id="21" creationId="{50F9EF00-4379-EB09-0E12-D4C543280807}"/>
          </ac:spMkLst>
        </pc:spChg>
        <pc:spChg chg="mod">
          <ac:chgData name="Andrew Conlan" userId="S::ajkc2@cam.ac.uk::de285305-c146-45c0-a92d-1cab0c0e5dd1" providerId="AD" clId="Web-{98DCC7F5-D6F2-3C78-380C-96ABE16364C6}" dt="2024-08-30T14:31:49.243" v="8" actId="1076"/>
          <ac:spMkLst>
            <pc:docMk/>
            <pc:sldMk cId="0" sldId="338"/>
            <ac:spMk id="22" creationId="{FA664C90-F459-EC80-F731-67A8BFC5EE4A}"/>
          </ac:spMkLst>
        </pc:spChg>
        <pc:spChg chg="mod">
          <ac:chgData name="Andrew Conlan" userId="S::ajkc2@cam.ac.uk::de285305-c146-45c0-a92d-1cab0c0e5dd1" providerId="AD" clId="Web-{98DCC7F5-D6F2-3C78-380C-96ABE16364C6}" dt="2024-08-30T14:31:49.243" v="9" actId="1076"/>
          <ac:spMkLst>
            <pc:docMk/>
            <pc:sldMk cId="0" sldId="338"/>
            <ac:spMk id="26" creationId="{9A321C0E-49BC-FA10-A20D-B688DC481124}"/>
          </ac:spMkLst>
        </pc:spChg>
      </pc:sldChg>
      <pc:sldChg chg="modSp">
        <pc:chgData name="Andrew Conlan" userId="S::ajkc2@cam.ac.uk::de285305-c146-45c0-a92d-1cab0c0e5dd1" providerId="AD" clId="Web-{98DCC7F5-D6F2-3C78-380C-96ABE16364C6}" dt="2024-08-30T14:39:55.758" v="60"/>
        <pc:sldMkLst>
          <pc:docMk/>
          <pc:sldMk cId="0" sldId="345"/>
        </pc:sldMkLst>
        <pc:spChg chg="mod">
          <ac:chgData name="Andrew Conlan" userId="S::ajkc2@cam.ac.uk::de285305-c146-45c0-a92d-1cab0c0e5dd1" providerId="AD" clId="Web-{98DCC7F5-D6F2-3C78-380C-96ABE16364C6}" dt="2024-08-30T14:32:02.353" v="10" actId="1076"/>
          <ac:spMkLst>
            <pc:docMk/>
            <pc:sldMk cId="0" sldId="345"/>
            <ac:spMk id="7" creationId="{6D403B63-7EB1-96CC-CBD9-4DCA34157CC2}"/>
          </ac:spMkLst>
        </pc:spChg>
        <pc:spChg chg="mod">
          <ac:chgData name="Andrew Conlan" userId="S::ajkc2@cam.ac.uk::de285305-c146-45c0-a92d-1cab0c0e5dd1" providerId="AD" clId="Web-{98DCC7F5-D6F2-3C78-380C-96ABE16364C6}" dt="2024-08-30T14:39:55.680" v="57"/>
          <ac:spMkLst>
            <pc:docMk/>
            <pc:sldMk cId="0" sldId="345"/>
            <ac:spMk id="8" creationId="{64D69441-FB69-6B3B-4589-42CF44A3C1A8}"/>
          </ac:spMkLst>
        </pc:spChg>
        <pc:spChg chg="mod">
          <ac:chgData name="Andrew Conlan" userId="S::ajkc2@cam.ac.uk::de285305-c146-45c0-a92d-1cab0c0e5dd1" providerId="AD" clId="Web-{98DCC7F5-D6F2-3C78-380C-96ABE16364C6}" dt="2024-08-30T14:32:02.369" v="12" actId="1076"/>
          <ac:spMkLst>
            <pc:docMk/>
            <pc:sldMk cId="0" sldId="345"/>
            <ac:spMk id="11" creationId="{C230DE2E-3841-7816-19FA-C7BE8B291301}"/>
          </ac:spMkLst>
        </pc:spChg>
        <pc:spChg chg="mod">
          <ac:chgData name="Andrew Conlan" userId="S::ajkc2@cam.ac.uk::de285305-c146-45c0-a92d-1cab0c0e5dd1" providerId="AD" clId="Web-{98DCC7F5-D6F2-3C78-380C-96ABE16364C6}" dt="2024-08-30T14:39:55.680" v="58"/>
          <ac:spMkLst>
            <pc:docMk/>
            <pc:sldMk cId="0" sldId="345"/>
            <ac:spMk id="12" creationId="{2C6849E3-76F2-5D76-5739-601A57C67AE8}"/>
          </ac:spMkLst>
        </pc:spChg>
        <pc:spChg chg="mod">
          <ac:chgData name="Andrew Conlan" userId="S::ajkc2@cam.ac.uk::de285305-c146-45c0-a92d-1cab0c0e5dd1" providerId="AD" clId="Web-{98DCC7F5-D6F2-3C78-380C-96ABE16364C6}" dt="2024-08-30T14:32:02.400" v="14" actId="1076"/>
          <ac:spMkLst>
            <pc:docMk/>
            <pc:sldMk cId="0" sldId="345"/>
            <ac:spMk id="17" creationId="{A2276B5A-B5EC-2D76-14FB-2A9CA9B409B7}"/>
          </ac:spMkLst>
        </pc:spChg>
        <pc:spChg chg="mod">
          <ac:chgData name="Andrew Conlan" userId="S::ajkc2@cam.ac.uk::de285305-c146-45c0-a92d-1cab0c0e5dd1" providerId="AD" clId="Web-{98DCC7F5-D6F2-3C78-380C-96ABE16364C6}" dt="2024-08-30T14:39:55.680" v="59"/>
          <ac:spMkLst>
            <pc:docMk/>
            <pc:sldMk cId="0" sldId="345"/>
            <ac:spMk id="18" creationId="{6A375EAE-9F2F-9AED-7069-5847F700C665}"/>
          </ac:spMkLst>
        </pc:spChg>
        <pc:spChg chg="mod">
          <ac:chgData name="Andrew Conlan" userId="S::ajkc2@cam.ac.uk::de285305-c146-45c0-a92d-1cab0c0e5dd1" providerId="AD" clId="Web-{98DCC7F5-D6F2-3C78-380C-96ABE16364C6}" dt="2024-08-30T14:32:02.432" v="18" actId="1076"/>
          <ac:spMkLst>
            <pc:docMk/>
            <pc:sldMk cId="0" sldId="345"/>
            <ac:spMk id="20" creationId="{B6C560FE-FF3F-2A81-7EB3-D9DCBFB0E3CF}"/>
          </ac:spMkLst>
        </pc:spChg>
        <pc:spChg chg="mod">
          <ac:chgData name="Andrew Conlan" userId="S::ajkc2@cam.ac.uk::de285305-c146-45c0-a92d-1cab0c0e5dd1" providerId="AD" clId="Web-{98DCC7F5-D6F2-3C78-380C-96ABE16364C6}" dt="2024-08-30T14:32:02.416" v="16" actId="1076"/>
          <ac:spMkLst>
            <pc:docMk/>
            <pc:sldMk cId="0" sldId="345"/>
            <ac:spMk id="21" creationId="{684A1B6E-6C7B-C525-D526-C8EFEE33B8E8}"/>
          </ac:spMkLst>
        </pc:spChg>
        <pc:spChg chg="mod">
          <ac:chgData name="Andrew Conlan" userId="S::ajkc2@cam.ac.uk::de285305-c146-45c0-a92d-1cab0c0e5dd1" providerId="AD" clId="Web-{98DCC7F5-D6F2-3C78-380C-96ABE16364C6}" dt="2024-08-30T14:39:55.758" v="60"/>
          <ac:spMkLst>
            <pc:docMk/>
            <pc:sldMk cId="0" sldId="345"/>
            <ac:spMk id="22" creationId="{56EC1BE1-9D31-5BB2-A5F9-2FB30F2AC02E}"/>
          </ac:spMkLst>
        </pc:spChg>
        <pc:spChg chg="mod">
          <ac:chgData name="Andrew Conlan" userId="S::ajkc2@cam.ac.uk::de285305-c146-45c0-a92d-1cab0c0e5dd1" providerId="AD" clId="Web-{98DCC7F5-D6F2-3C78-380C-96ABE16364C6}" dt="2024-08-30T14:39:31.163" v="54" actId="20577"/>
          <ac:spMkLst>
            <pc:docMk/>
            <pc:sldMk cId="0" sldId="345"/>
            <ac:spMk id="24" creationId="{157FF0B2-A1A4-1FBB-DFE1-4657EA8F496A}"/>
          </ac:spMkLst>
        </pc:spChg>
        <pc:spChg chg="mod">
          <ac:chgData name="Andrew Conlan" userId="S::ajkc2@cam.ac.uk::de285305-c146-45c0-a92d-1cab0c0e5dd1" providerId="AD" clId="Web-{98DCC7F5-D6F2-3C78-380C-96ABE16364C6}" dt="2024-08-30T14:32:02.463" v="20" actId="1076"/>
          <ac:spMkLst>
            <pc:docMk/>
            <pc:sldMk cId="0" sldId="345"/>
            <ac:spMk id="27" creationId="{2EBFE069-BF51-C6AD-B43A-F09CDF36FD3A}"/>
          </ac:spMkLst>
        </pc:spChg>
        <pc:spChg chg="mod">
          <ac:chgData name="Andrew Conlan" userId="S::ajkc2@cam.ac.uk::de285305-c146-45c0-a92d-1cab0c0e5dd1" providerId="AD" clId="Web-{98DCC7F5-D6F2-3C78-380C-96ABE16364C6}" dt="2024-08-30T14:32:02.463" v="21" actId="1076"/>
          <ac:spMkLst>
            <pc:docMk/>
            <pc:sldMk cId="0" sldId="345"/>
            <ac:spMk id="28" creationId="{B4A78315-AB9F-56CE-8EAF-7E28B1BCF52F}"/>
          </ac:spMkLst>
        </pc:spChg>
      </pc:sldChg>
      <pc:sldChg chg="modSp">
        <pc:chgData name="Andrew Conlan" userId="S::ajkc2@cam.ac.uk::de285305-c146-45c0-a92d-1cab0c0e5dd1" providerId="AD" clId="Web-{98DCC7F5-D6F2-3C78-380C-96ABE16364C6}" dt="2024-08-30T14:41:31.264" v="65" actId="14100"/>
        <pc:sldMkLst>
          <pc:docMk/>
          <pc:sldMk cId="0" sldId="347"/>
        </pc:sldMkLst>
        <pc:spChg chg="mod">
          <ac:chgData name="Andrew Conlan" userId="S::ajkc2@cam.ac.uk::de285305-c146-45c0-a92d-1cab0c0e5dd1" providerId="AD" clId="Web-{98DCC7F5-D6F2-3C78-380C-96ABE16364C6}" dt="2024-08-30T14:41:31.264" v="65" actId="14100"/>
          <ac:spMkLst>
            <pc:docMk/>
            <pc:sldMk cId="0" sldId="347"/>
            <ac:spMk id="10" creationId="{65945910-90B4-B9E2-A2A5-17018B51DD8B}"/>
          </ac:spMkLst>
        </pc:spChg>
      </pc:sldChg>
      <pc:sldChg chg="modSp">
        <pc:chgData name="Andrew Conlan" userId="S::ajkc2@cam.ac.uk::de285305-c146-45c0-a92d-1cab0c0e5dd1" providerId="AD" clId="Web-{98DCC7F5-D6F2-3C78-380C-96ABE16364C6}" dt="2024-08-30T14:43:04.317" v="71" actId="20577"/>
        <pc:sldMkLst>
          <pc:docMk/>
          <pc:sldMk cId="0" sldId="348"/>
        </pc:sldMkLst>
        <pc:spChg chg="mod">
          <ac:chgData name="Andrew Conlan" userId="S::ajkc2@cam.ac.uk::de285305-c146-45c0-a92d-1cab0c0e5dd1" providerId="AD" clId="Web-{98DCC7F5-D6F2-3C78-380C-96ABE16364C6}" dt="2024-08-30T14:43:04.317" v="71" actId="20577"/>
          <ac:spMkLst>
            <pc:docMk/>
            <pc:sldMk cId="0" sldId="348"/>
            <ac:spMk id="12" creationId="{57746E2A-084E-5E9C-B988-C5979CD4FF4C}"/>
          </ac:spMkLst>
        </pc:spChg>
      </pc:sldChg>
      <pc:sldChg chg="addSp modSp">
        <pc:chgData name="Andrew Conlan" userId="S::ajkc2@cam.ac.uk::de285305-c146-45c0-a92d-1cab0c0e5dd1" providerId="AD" clId="Web-{98DCC7F5-D6F2-3C78-380C-96ABE16364C6}" dt="2024-08-30T14:44:32.635" v="76" actId="1076"/>
        <pc:sldMkLst>
          <pc:docMk/>
          <pc:sldMk cId="0" sldId="349"/>
        </pc:sldMkLst>
        <pc:spChg chg="mod">
          <ac:chgData name="Andrew Conlan" userId="S::ajkc2@cam.ac.uk::de285305-c146-45c0-a92d-1cab0c0e5dd1" providerId="AD" clId="Web-{98DCC7F5-D6F2-3C78-380C-96ABE16364C6}" dt="2024-08-30T14:43:00.645" v="70" actId="20577"/>
          <ac:spMkLst>
            <pc:docMk/>
            <pc:sldMk cId="0" sldId="349"/>
            <ac:spMk id="10" creationId="{C56A6480-3BB0-DB50-8137-4BC6896A3F4B}"/>
          </ac:spMkLst>
        </pc:spChg>
        <pc:picChg chg="add mod">
          <ac:chgData name="Andrew Conlan" userId="S::ajkc2@cam.ac.uk::de285305-c146-45c0-a92d-1cab0c0e5dd1" providerId="AD" clId="Web-{98DCC7F5-D6F2-3C78-380C-96ABE16364C6}" dt="2024-08-30T14:44:32.635" v="76" actId="1076"/>
          <ac:picMkLst>
            <pc:docMk/>
            <pc:sldMk cId="0" sldId="349"/>
            <ac:picMk id="2" creationId="{DB516C5D-0D3D-99F1-A5FD-3B50741A1DD0}"/>
          </ac:picMkLst>
        </pc:picChg>
      </pc:sldChg>
      <pc:sldChg chg="modSp">
        <pc:chgData name="Andrew Conlan" userId="S::ajkc2@cam.ac.uk::de285305-c146-45c0-a92d-1cab0c0e5dd1" providerId="AD" clId="Web-{98DCC7F5-D6F2-3C78-380C-96ABE16364C6}" dt="2024-08-30T14:42:34.346" v="69" actId="20577"/>
        <pc:sldMkLst>
          <pc:docMk/>
          <pc:sldMk cId="0" sldId="366"/>
        </pc:sldMkLst>
        <pc:spChg chg="mod">
          <ac:chgData name="Andrew Conlan" userId="S::ajkc2@cam.ac.uk::de285305-c146-45c0-a92d-1cab0c0e5dd1" providerId="AD" clId="Web-{98DCC7F5-D6F2-3C78-380C-96ABE16364C6}" dt="2024-08-30T14:42:34.346" v="69" actId="20577"/>
          <ac:spMkLst>
            <pc:docMk/>
            <pc:sldMk cId="0" sldId="366"/>
            <ac:spMk id="10" creationId="{F0214FAB-21F4-D2E2-D7E9-843A577975EF}"/>
          </ac:spMkLst>
        </pc:spChg>
      </pc:sldChg>
      <pc:sldChg chg="modSp">
        <pc:chgData name="Andrew Conlan" userId="S::ajkc2@cam.ac.uk::de285305-c146-45c0-a92d-1cab0c0e5dd1" providerId="AD" clId="Web-{98DCC7F5-D6F2-3C78-380C-96ABE16364C6}" dt="2024-08-30T14:41:18.920" v="63" actId="14100"/>
        <pc:sldMkLst>
          <pc:docMk/>
          <pc:sldMk cId="0" sldId="373"/>
        </pc:sldMkLst>
        <pc:spChg chg="mod">
          <ac:chgData name="Andrew Conlan" userId="S::ajkc2@cam.ac.uk::de285305-c146-45c0-a92d-1cab0c0e5dd1" providerId="AD" clId="Web-{98DCC7F5-D6F2-3C78-380C-96ABE16364C6}" dt="2024-08-30T14:41:18.920" v="63" actId="14100"/>
          <ac:spMkLst>
            <pc:docMk/>
            <pc:sldMk cId="0" sldId="373"/>
            <ac:spMk id="10" creationId="{18B9B801-3404-4F95-75D9-40643F1C5DCD}"/>
          </ac:spMkLst>
        </pc:spChg>
      </pc:sldChg>
      <pc:sldChg chg="modSp">
        <pc:chgData name="Andrew Conlan" userId="S::ajkc2@cam.ac.uk::de285305-c146-45c0-a92d-1cab0c0e5dd1" providerId="AD" clId="Web-{98DCC7F5-D6F2-3C78-380C-96ABE16364C6}" dt="2024-08-30T14:41:01.606" v="61" actId="20577"/>
        <pc:sldMkLst>
          <pc:docMk/>
          <pc:sldMk cId="0" sldId="374"/>
        </pc:sldMkLst>
        <pc:spChg chg="mod">
          <ac:chgData name="Andrew Conlan" userId="S::ajkc2@cam.ac.uk::de285305-c146-45c0-a92d-1cab0c0e5dd1" providerId="AD" clId="Web-{98DCC7F5-D6F2-3C78-380C-96ABE16364C6}" dt="2024-08-30T14:41:01.606" v="61" actId="20577"/>
          <ac:spMkLst>
            <pc:docMk/>
            <pc:sldMk cId="0" sldId="374"/>
            <ac:spMk id="11" creationId="{1C5A3542-E6D5-045F-8E40-0B85DCE77F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914EE-2E59-4F14-86BE-31A792295939}" type="datetimeFigureOut">
              <a:rPr lang="en-GB" smtClean="0"/>
              <a:t>30/08/2024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D3A5-64AC-4670-A5F0-91C6202D01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30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Introduce who we are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1D3A5-64AC-4670-A5F0-91C6202D01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ABBAB56-2ED7-3A39-2F36-171526828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EA86B73-476F-5BC4-BE00-2D94AF002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Date Placeholder 1">
            <a:extLst>
              <a:ext uri="{FF2B5EF4-FFF2-40B4-BE49-F238E27FC236}">
                <a16:creationId xmlns:a16="http://schemas.microsoft.com/office/drawing/2014/main" id="{90C82CEF-961C-87DD-2EE5-23B8353D4D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00E71C8-FEA7-70C8-F2CA-818BC5FF05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C07A5F2-A1E1-52B0-7F0C-6C3877A97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Date Placeholder 1">
            <a:extLst>
              <a:ext uri="{FF2B5EF4-FFF2-40B4-BE49-F238E27FC236}">
                <a16:creationId xmlns:a16="http://schemas.microsoft.com/office/drawing/2014/main" id="{652E7512-ABD6-F847-D178-90E9A17DD9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A0F38A0-3C49-D923-FA2F-ED4AEEE44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AD5EA8B-672B-9C1C-F411-CBDB6245B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Date Placeholder 1">
            <a:extLst>
              <a:ext uri="{FF2B5EF4-FFF2-40B4-BE49-F238E27FC236}">
                <a16:creationId xmlns:a16="http://schemas.microsoft.com/office/drawing/2014/main" id="{F4451170-3AB3-B9E7-60BF-86827789B6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A4DDBD1-FA5C-16E3-2FA9-EFA2A972C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E561332-1550-4B4A-336D-2B1E9AD09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Date Placeholder 1">
            <a:extLst>
              <a:ext uri="{FF2B5EF4-FFF2-40B4-BE49-F238E27FC236}">
                <a16:creationId xmlns:a16="http://schemas.microsoft.com/office/drawing/2014/main" id="{3C71815D-5C82-984C-5785-9DA0EBD1C4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248933A-6B9E-DA30-09E5-C3BDB7005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76A7C23-C6D3-4841-B6F9-DBAE720A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Date Placeholder 1">
            <a:extLst>
              <a:ext uri="{FF2B5EF4-FFF2-40B4-BE49-F238E27FC236}">
                <a16:creationId xmlns:a16="http://schemas.microsoft.com/office/drawing/2014/main" id="{51E1E49E-85A6-100C-58AA-944C20516C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7BA4783-923E-C4F2-3CFC-D9D534B9AD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48B5BAB-C8AF-D41C-CB65-ED1599352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Date Placeholder 1">
            <a:extLst>
              <a:ext uri="{FF2B5EF4-FFF2-40B4-BE49-F238E27FC236}">
                <a16:creationId xmlns:a16="http://schemas.microsoft.com/office/drawing/2014/main" id="{73F5179B-B73F-8C7D-B524-BDCCB209BB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71AB596-883D-DAF8-28D2-859C0B5004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437062A-6993-FA4A-93F4-0A6BDE496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Date Placeholder 1">
            <a:extLst>
              <a:ext uri="{FF2B5EF4-FFF2-40B4-BE49-F238E27FC236}">
                <a16:creationId xmlns:a16="http://schemas.microsoft.com/office/drawing/2014/main" id="{0F5638C6-221B-18D2-BF7A-E51546AD74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5EDCB58-78A2-F5B9-8BBC-3B73950A3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8AC8F98-1224-F83E-20B3-03C52D225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Date Placeholder 1">
            <a:extLst>
              <a:ext uri="{FF2B5EF4-FFF2-40B4-BE49-F238E27FC236}">
                <a16:creationId xmlns:a16="http://schemas.microsoft.com/office/drawing/2014/main" id="{CC021BCC-F5E2-47BC-52C8-5115B2EEF9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0A82903-2890-5891-B54A-D19C7F29E4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182A5C8-5F29-858A-0375-D589D31EF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Date Placeholder 1">
            <a:extLst>
              <a:ext uri="{FF2B5EF4-FFF2-40B4-BE49-F238E27FC236}">
                <a16:creationId xmlns:a16="http://schemas.microsoft.com/office/drawing/2014/main" id="{85B77FB1-EC17-A4BD-98FA-F7D526C64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E2F3C64-342E-B4C4-CBFA-3E741D7102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AD4ADE6-2BCB-C7E7-A799-D94AC83D2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Date Placeholder 1">
            <a:extLst>
              <a:ext uri="{FF2B5EF4-FFF2-40B4-BE49-F238E27FC236}">
                <a16:creationId xmlns:a16="http://schemas.microsoft.com/office/drawing/2014/main" id="{1FCA4AD9-E61A-4AE7-B0D8-632273531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F95DA8C-8650-1B57-9745-2DD2CF305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9288741-7C67-1C5D-AEE1-F34727C5C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6D8D9590-1A89-5E44-E596-88415769A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6B430F-AE4D-4248-9D03-445A0CCAC16A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96C620-1ABB-8BE5-EA11-0438E80C7B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66EB9ED-30D5-93AB-4E71-3C364559F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6" name="Date Placeholder 1">
            <a:extLst>
              <a:ext uri="{FF2B5EF4-FFF2-40B4-BE49-F238E27FC236}">
                <a16:creationId xmlns:a16="http://schemas.microsoft.com/office/drawing/2014/main" id="{15F252FA-1F37-3B90-9BF3-8DDC056650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B6AD85-6EA0-21C4-A49B-90BBF63738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841D15A-69C5-F7EF-2693-28A6B17B2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3536CDD7-FE14-450A-A0CC-D42F1F7A3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C4D4EB3-B7B2-476E-B95E-50A564F19DDA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9EAF231-0855-62E1-5DB1-35705A0FC1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F086C0-5260-F1FA-BF97-BA0DA9131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D7615AEB-B357-A27C-4C66-34F898475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38E973-B0C4-49CB-AA2B-1B21D4D6206B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DFD5249-70C6-F8FB-2556-5812A9E22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DCB22E-6DED-EC85-C487-601DAE4A3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A03ECA2B-C39F-CCA8-17E6-9356DD393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AB8F37-4547-4DE4-B314-4ECB55DA9D0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BF13E9E-E774-4B15-6476-60431DA80A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D9B9E2D-BD84-8032-8A68-5F322128E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BD9E8FF8-087C-3A89-7A4B-B0EF94A48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20A2F83-ADF0-4A2F-9C14-4ABDA51E5EAD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392955-A203-C352-5E21-0E1F37652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F543FF1-3B6C-CD06-2AEB-2AD6E4936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A1E81F71-AEA8-FC77-6B8E-E9754F07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4DA476-65DE-426E-B676-01D67C5771F9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EB124D7-ACFA-EA2C-1E9B-EBDFC6F7B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E8FDD6E-C4E2-51C6-6805-91907635C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1">
            <a:extLst>
              <a:ext uri="{FF2B5EF4-FFF2-40B4-BE49-F238E27FC236}">
                <a16:creationId xmlns:a16="http://schemas.microsoft.com/office/drawing/2014/main" id="{9D9FF34D-0AC8-4C78-96F4-099F2255A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FF0BEC-6687-4532-90DA-61C52BF3D767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8208"/>
            <a:ext cx="9144000" cy="2033923"/>
          </a:xfrm>
        </p:spPr>
        <p:txBody>
          <a:bodyPr anchor="b">
            <a:normAutofit/>
          </a:bodyPr>
          <a:lstStyle>
            <a:lvl1pPr algn="ctr">
              <a:defRPr sz="4800" b="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99960"/>
            <a:ext cx="9144000" cy="917198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4CE58-9DEA-4267-ACA5-AF360DE083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658" y="4603111"/>
            <a:ext cx="1136342" cy="2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3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392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7B0D2B-C5AB-4BAA-835D-B5A69D57EDF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2" y="1245598"/>
            <a:ext cx="5181600" cy="4931363"/>
          </a:xfrm>
        </p:spPr>
        <p:txBody>
          <a:bodyPr/>
          <a:lstStyle>
            <a:lvl1pPr marL="228600" indent="-228600">
              <a:buFontTx/>
              <a:buBlip>
                <a:blip r:embed="rId3"/>
              </a:buBlip>
              <a:defRPr>
                <a:latin typeface="+mn-lt"/>
              </a:defRPr>
            </a:lvl1pPr>
            <a:lvl2pPr marL="685800" indent="-228600">
              <a:buFontTx/>
              <a:buBlip>
                <a:blip r:embed="rId3"/>
              </a:buBlip>
              <a:defRPr>
                <a:latin typeface="+mn-lt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+mn-lt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+mn-lt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9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600"/>
            <a:ext cx="10515600" cy="480447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B911-39D0-4B37-BCCD-3A59E2DC6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BA76-1354-4108-BA32-D6A850C0E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184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091827-CAA9-436A-BE8F-1C7E61A29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599"/>
            <a:ext cx="5181600" cy="493136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599"/>
            <a:ext cx="5181600" cy="493136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ECEDFC-141C-400E-84C9-28BDF115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FC048-DDC8-4138-8EA4-9195F35E0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849B2A-B77E-46A8-9FC9-5DA7237F8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45600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9512"/>
            <a:ext cx="5157787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45600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9512"/>
            <a:ext cx="5183188" cy="4120151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97D3C65-0CFC-4CAE-9A7E-CC8C6B16F1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FE131-5015-4E7F-B97D-5E50747C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81186-AB46-4D3D-8F92-30348EB17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17" y="5869331"/>
            <a:ext cx="2603424" cy="818219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64D4000-D12F-4928-9C26-15CAB0016B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57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3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6909"/>
            <a:ext cx="10515600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6EE70-77F6-40C0-AED2-27236C7D2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6"/>
        </a:buBlip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6"/>
        </a:buBlip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5143"/>
            <a:ext cx="9144000" cy="23050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6000" b="1" dirty="0"/>
              <a:t>Mathematical modelling for vaccine-preventable diseases</a:t>
            </a:r>
            <a:endParaRPr lang="en-GB" sz="13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17472-9D49-4668-98DA-39B25188084E}"/>
              </a:ext>
            </a:extLst>
          </p:cNvPr>
          <p:cNvSpPr txBox="1"/>
          <p:nvPr/>
        </p:nvSpPr>
        <p:spPr>
          <a:xfrm>
            <a:off x="4221929" y="3720226"/>
            <a:ext cx="3748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Century Gothic" panose="020B0502020202020204" pitchFamily="34" charset="0"/>
              </a:rPr>
              <a:t>Programming 2</a:t>
            </a:r>
          </a:p>
          <a:p>
            <a:pPr algn="ctr"/>
            <a:r>
              <a:rPr lang="en-GB" sz="2400" dirty="0">
                <a:latin typeface="Century Gothic" panose="020B0502020202020204" pitchFamily="34" charset="0"/>
              </a:rPr>
              <a:t>Functions</a:t>
            </a:r>
          </a:p>
          <a:p>
            <a:pPr algn="ctr"/>
            <a:endParaRPr lang="en-GB" sz="2400" dirty="0">
              <a:latin typeface="Century Gothic" panose="020B0502020202020204" pitchFamily="34" charset="0"/>
            </a:endParaRP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Andrew J K Conlan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University of Cambridge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ajkc2@cam.ac.uk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7E178-594B-D6C5-EE11-6D6E3D09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9" y="4969132"/>
            <a:ext cx="2857500" cy="142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2D03F-608C-945B-1D77-EB2F6EFB1706}"/>
              </a:ext>
            </a:extLst>
          </p:cNvPr>
          <p:cNvSpPr txBox="1"/>
          <p:nvPr/>
        </p:nvSpPr>
        <p:spPr>
          <a:xfrm>
            <a:off x="1895664" y="5442857"/>
            <a:ext cx="1691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entury Gothic" panose="020B0502020202020204" pitchFamily="34" charset="0"/>
              </a:rPr>
              <a:t>With contributions from Nik Cunniffe</a:t>
            </a:r>
          </a:p>
        </p:txBody>
      </p:sp>
    </p:spTree>
    <p:extLst>
      <p:ext uri="{BB962C8B-B14F-4D97-AF65-F5344CB8AC3E}">
        <p14:creationId xmlns:p14="http://schemas.microsoft.com/office/powerpoint/2010/main" val="201567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Large grid">
            <a:extLst>
              <a:ext uri="{FF2B5EF4-FFF2-40B4-BE49-F238E27FC236}">
                <a16:creationId xmlns:a16="http://schemas.microsoft.com/office/drawing/2014/main" id="{BF063B9E-E7F4-0DE5-EE1C-A3387772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338388"/>
            <a:ext cx="4164013" cy="35814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F94E4AB-08D2-1F78-E1AE-F95E59E93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9" y="1050925"/>
            <a:ext cx="90249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accent1"/>
                </a:solidFill>
                <a:latin typeface="+mn-lt"/>
              </a:rPr>
              <a:t>What happens when we define a function?</a:t>
            </a:r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350F19BC-F7EF-5D5F-9BAF-E1ACC508E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1728789"/>
            <a:ext cx="4164013" cy="36988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 &lt;- function(input)</a:t>
            </a: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31977734-F7CA-6536-ED0F-01115369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5919789"/>
            <a:ext cx="282000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 Memory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0054" name="Rectangle 6">
            <a:extLst>
              <a:ext uri="{FF2B5EF4-FFF2-40B4-BE49-F238E27FC236}">
                <a16:creationId xmlns:a16="http://schemas.microsoft.com/office/drawing/2014/main" id="{20BC3FD0-7512-A8A7-CEF8-E49DC249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2328864"/>
            <a:ext cx="4164013" cy="822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output &lt;- input * 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return(output)</a:t>
            </a: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8E02E90E-6527-06DD-A71F-735AE988F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349500"/>
            <a:ext cx="4495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Allocate a section of memory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hold the list of instructions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Add an entry to 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Workspace</a:t>
            </a:r>
            <a:r>
              <a:rPr lang="ja-JP" altLang="en-US" sz="2400">
                <a:solidFill>
                  <a:srgbClr val="000000"/>
                </a:solidFill>
                <a:latin typeface="+mn-lt"/>
              </a:rPr>
              <a:t>”</a:t>
            </a:r>
            <a:r>
              <a:rPr lang="en-US" altLang="ja-JP" sz="2400">
                <a:solidFill>
                  <a:srgbClr val="000000"/>
                </a:solidFill>
                <a:latin typeface="+mn-lt"/>
              </a:rPr>
              <a:t> linking this memory to a name</a:t>
            </a: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0056" name="Rectangle 8">
            <a:extLst>
              <a:ext uri="{FF2B5EF4-FFF2-40B4-BE49-F238E27FC236}">
                <a16:creationId xmlns:a16="http://schemas.microsoft.com/office/drawing/2014/main" id="{DEAF74E5-2EA6-8894-A740-7C0487746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5437743"/>
            <a:ext cx="3886200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solidFill>
                  <a:srgbClr val="000000"/>
                </a:solidFill>
                <a:latin typeface="+mn-lt"/>
              </a:rPr>
              <a:t>myfunction</a:t>
            </a:r>
            <a:endParaRPr lang="en-US" alt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F81C4BB7-ED90-26EE-6AE6-F45579E4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5995989"/>
            <a:ext cx="3267241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FF0000"/>
                </a:solidFill>
                <a:latin typeface="+mn-lt"/>
              </a:rPr>
              <a:t>“Global” Workspace</a:t>
            </a:r>
          </a:p>
        </p:txBody>
      </p:sp>
      <p:sp>
        <p:nvSpPr>
          <p:cNvPr id="26634" name="TextBox 16">
            <a:extLst>
              <a:ext uri="{FF2B5EF4-FFF2-40B4-BE49-F238E27FC236}">
                <a16:creationId xmlns:a16="http://schemas.microsoft.com/office/drawing/2014/main" id="{97FA9779-B766-9941-D1AC-F6E569D4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8868" y="6453188"/>
            <a:ext cx="867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+mn-lt"/>
              </a:rPr>
              <a:t>10/19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30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 autoUpdateAnimBg="0"/>
      <p:bldP spid="130054" grpId="0" animBg="1"/>
      <p:bldP spid="13005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BE169096-0E91-A450-1835-537C3EC1DB95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2236788"/>
            <a:ext cx="5426075" cy="2384424"/>
            <a:chOff x="192" y="1152"/>
            <a:chExt cx="3418" cy="1502"/>
          </a:xfrm>
        </p:grpSpPr>
        <p:sp>
          <p:nvSpPr>
            <p:cNvPr id="28686" name="Rectangle 3" descr="Large grid">
              <a:extLst>
                <a:ext uri="{FF2B5EF4-FFF2-40B4-BE49-F238E27FC236}">
                  <a16:creationId xmlns:a16="http://schemas.microsoft.com/office/drawing/2014/main" id="{59175A9B-88DB-E6DE-4794-390A2E9E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1296" cy="10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8687" name="Text Box 4">
              <a:extLst>
                <a:ext uri="{FF2B5EF4-FFF2-40B4-BE49-F238E27FC236}">
                  <a16:creationId xmlns:a16="http://schemas.microsoft.com/office/drawing/2014/main" id="{BDA974B5-E25D-4FFD-CBAC-8B6C4CFD0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56"/>
              <a:ext cx="13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ja-JP" altLang="en-US" sz="2000" dirty="0">
                  <a:solidFill>
                    <a:srgbClr val="FF0000"/>
                  </a:solidFill>
                  <a:latin typeface="+mn-lt"/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  <a:latin typeface="+mn-lt"/>
                </a:rPr>
                <a:t>Local</a:t>
              </a:r>
              <a:r>
                <a:rPr lang="ja-JP" altLang="en-US" sz="2000" dirty="0">
                  <a:solidFill>
                    <a:srgbClr val="FF0000"/>
                  </a:solidFill>
                  <a:latin typeface="+mn-lt"/>
                </a:rPr>
                <a:t>”</a:t>
              </a:r>
              <a:r>
                <a:rPr lang="en-US" altLang="ja-JP" sz="2000" dirty="0">
                  <a:solidFill>
                    <a:srgbClr val="FF0000"/>
                  </a:solidFill>
                  <a:latin typeface="+mn-lt"/>
                </a:rPr>
                <a:t> Memory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8688" name="Text Box 5">
              <a:extLst>
                <a:ext uri="{FF2B5EF4-FFF2-40B4-BE49-F238E27FC236}">
                  <a16:creationId xmlns:a16="http://schemas.microsoft.com/office/drawing/2014/main" id="{B9C9961E-9B91-CD9A-2ED7-6F156FBD2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30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+mn-lt"/>
                </a:rPr>
                <a:t>R creates a new and separate “local” memory space, copying to it the values of arguments</a:t>
              </a:r>
            </a:p>
          </p:txBody>
        </p:sp>
      </p:grpSp>
      <p:sp>
        <p:nvSpPr>
          <p:cNvPr id="28675" name="Rectangle 11">
            <a:extLst>
              <a:ext uri="{FF2B5EF4-FFF2-40B4-BE49-F238E27FC236}">
                <a16:creationId xmlns:a16="http://schemas.microsoft.com/office/drawing/2014/main" id="{77CA3317-7815-C0B2-D560-33143D6F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36788"/>
            <a:ext cx="20574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argument 1</a:t>
            </a:r>
          </a:p>
        </p:txBody>
      </p:sp>
      <p:sp>
        <p:nvSpPr>
          <p:cNvPr id="28676" name="Rectangle 14">
            <a:extLst>
              <a:ext uri="{FF2B5EF4-FFF2-40B4-BE49-F238E27FC236}">
                <a16:creationId xmlns:a16="http://schemas.microsoft.com/office/drawing/2014/main" id="{FD745D79-EB9E-ED0E-E931-CDAFCF350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51389"/>
            <a:ext cx="20574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input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28677" name="Rectangle 15">
            <a:extLst>
              <a:ext uri="{FF2B5EF4-FFF2-40B4-BE49-F238E27FC236}">
                <a16:creationId xmlns:a16="http://schemas.microsoft.com/office/drawing/2014/main" id="{4E8654FE-9C4E-040A-7916-5238BF7D2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665788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Local</a:t>
            </a:r>
            <a:r>
              <a:rPr lang="ja-JP" altLang="en-US" sz="20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Workspace</a:t>
            </a:r>
          </a:p>
        </p:txBody>
      </p:sp>
      <p:sp>
        <p:nvSpPr>
          <p:cNvPr id="28678" name="Rectangle 16">
            <a:extLst>
              <a:ext uri="{FF2B5EF4-FFF2-40B4-BE49-F238E27FC236}">
                <a16:creationId xmlns:a16="http://schemas.microsoft.com/office/drawing/2014/main" id="{B50199E1-4D93-AC91-9160-98A2B67C3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65589"/>
            <a:ext cx="3124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+mn-lt"/>
              </a:rPr>
              <a:t>Adds all of the function’s arguments as variables in a new “local” workspace</a:t>
            </a:r>
          </a:p>
        </p:txBody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A5B0D46-CC30-5962-5FEC-0603F08C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9" y="1054101"/>
            <a:ext cx="9024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+mn-lt"/>
              </a:rPr>
              <a:t>What happens when we call a function?</a:t>
            </a:r>
          </a:p>
        </p:txBody>
      </p:sp>
      <p:sp>
        <p:nvSpPr>
          <p:cNvPr id="28680" name="Rectangle 2" descr="Large grid">
            <a:extLst>
              <a:ext uri="{FF2B5EF4-FFF2-40B4-BE49-F238E27FC236}">
                <a16:creationId xmlns:a16="http://schemas.microsoft.com/office/drawing/2014/main" id="{002C91E0-DEC0-719F-79A5-66C18A16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205038"/>
            <a:ext cx="2971800" cy="2667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681" name="Rectangle 4">
            <a:extLst>
              <a:ext uri="{FF2B5EF4-FFF2-40B4-BE49-F238E27FC236}">
                <a16:creationId xmlns:a16="http://schemas.microsoft.com/office/drawing/2014/main" id="{6FFE2467-F990-4F10-E87D-BA107583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1671639"/>
            <a:ext cx="1976437" cy="36988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myfunction(3)</a:t>
            </a:r>
          </a:p>
        </p:txBody>
      </p:sp>
      <p:sp>
        <p:nvSpPr>
          <p:cNvPr id="29707" name="Rectangle 5">
            <a:extLst>
              <a:ext uri="{FF2B5EF4-FFF2-40B4-BE49-F238E27FC236}">
                <a16:creationId xmlns:a16="http://schemas.microsoft.com/office/drawing/2014/main" id="{551C2AA1-454F-879B-59F5-BC6DEF1D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948239"/>
            <a:ext cx="2382383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ja-JP" alt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0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 Memory</a:t>
            </a:r>
            <a:endParaRPr lang="en-US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8683" name="Rectangle 6">
            <a:extLst>
              <a:ext uri="{FF2B5EF4-FFF2-40B4-BE49-F238E27FC236}">
                <a16:creationId xmlns:a16="http://schemas.microsoft.com/office/drawing/2014/main" id="{E82507A9-733F-CFB7-53F0-A0974D4A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205038"/>
            <a:ext cx="2971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output &lt;- input*input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return(output)</a:t>
            </a: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)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3D6661F7-5E34-BBA8-802E-0FE0E524E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5481638"/>
            <a:ext cx="2895600" cy="723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  <a:latin typeface="American Typewriter" charset="0"/>
              </a:rPr>
              <a:t>myfunction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28685" name="Rectangle 18">
            <a:extLst>
              <a:ext uri="{FF2B5EF4-FFF2-40B4-BE49-F238E27FC236}">
                <a16:creationId xmlns:a16="http://schemas.microsoft.com/office/drawing/2014/main" id="{3BBDF60E-D297-D2CB-173F-2D6B8A29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6378576"/>
            <a:ext cx="2759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0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000" dirty="0">
                <a:solidFill>
                  <a:srgbClr val="FF0000"/>
                </a:solidFill>
                <a:latin typeface="+mn-lt"/>
              </a:rPr>
              <a:t> Workspace</a:t>
            </a:r>
            <a:endParaRPr lang="en-US" altLang="en-US" sz="20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7B479852-46E7-91BC-5E32-2DA0C706092C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2236788"/>
            <a:ext cx="5426075" cy="2384424"/>
            <a:chOff x="192" y="1152"/>
            <a:chExt cx="3418" cy="1502"/>
          </a:xfrm>
        </p:grpSpPr>
        <p:sp>
          <p:nvSpPr>
            <p:cNvPr id="30736" name="Rectangle 3" descr="Large grid">
              <a:extLst>
                <a:ext uri="{FF2B5EF4-FFF2-40B4-BE49-F238E27FC236}">
                  <a16:creationId xmlns:a16="http://schemas.microsoft.com/office/drawing/2014/main" id="{242A0CEC-1B88-C80F-507A-00FA3242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1296" cy="10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0737" name="Text Box 4">
              <a:extLst>
                <a:ext uri="{FF2B5EF4-FFF2-40B4-BE49-F238E27FC236}">
                  <a16:creationId xmlns:a16="http://schemas.microsoft.com/office/drawing/2014/main" id="{FB498CA1-58E9-F075-07C9-0BA69F1C2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56"/>
              <a:ext cx="16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ja-JP" altLang="en-US" sz="2400">
                  <a:solidFill>
                    <a:srgbClr val="FF0000"/>
                  </a:solidFill>
                  <a:latin typeface="+mn-lt"/>
                </a:rPr>
                <a:t>“</a:t>
              </a:r>
              <a:r>
                <a:rPr lang="en-US" altLang="ja-JP" sz="2400">
                  <a:solidFill>
                    <a:srgbClr val="FF0000"/>
                  </a:solidFill>
                  <a:latin typeface="+mn-lt"/>
                </a:rPr>
                <a:t>Local</a:t>
              </a:r>
              <a:r>
                <a:rPr lang="ja-JP" altLang="en-US" sz="2400">
                  <a:solidFill>
                    <a:srgbClr val="FF0000"/>
                  </a:solidFill>
                  <a:latin typeface="+mn-lt"/>
                </a:rPr>
                <a:t>”</a:t>
              </a:r>
              <a:r>
                <a:rPr lang="en-US" altLang="ja-JP" sz="2400">
                  <a:solidFill>
                    <a:srgbClr val="FF0000"/>
                  </a:solidFill>
                  <a:latin typeface="+mn-lt"/>
                </a:rPr>
                <a:t> Memory</a:t>
              </a:r>
              <a:endParaRPr lang="en-US" altLang="en-US" sz="240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0738" name="Text Box 5">
              <a:extLst>
                <a:ext uri="{FF2B5EF4-FFF2-40B4-BE49-F238E27FC236}">
                  <a16:creationId xmlns:a16="http://schemas.microsoft.com/office/drawing/2014/main" id="{FD85530D-50C3-64BC-02AB-44592710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00"/>
              <a:ext cx="1930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+mn-lt"/>
                </a:rPr>
                <a:t>R reads instructions from function definition in global memory and executes one-by-one</a:t>
              </a:r>
            </a:p>
          </p:txBody>
        </p:sp>
      </p:grpSp>
      <p:sp>
        <p:nvSpPr>
          <p:cNvPr id="30723" name="Rectangle 11">
            <a:extLst>
              <a:ext uri="{FF2B5EF4-FFF2-40B4-BE49-F238E27FC236}">
                <a16:creationId xmlns:a16="http://schemas.microsoft.com/office/drawing/2014/main" id="{4BE4371E-3DEB-F9DF-66BE-8EB75853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36788"/>
            <a:ext cx="20574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argument 1</a:t>
            </a:r>
          </a:p>
        </p:txBody>
      </p:sp>
      <p:sp>
        <p:nvSpPr>
          <p:cNvPr id="30724" name="Rectangle 14">
            <a:extLst>
              <a:ext uri="{FF2B5EF4-FFF2-40B4-BE49-F238E27FC236}">
                <a16:creationId xmlns:a16="http://schemas.microsoft.com/office/drawing/2014/main" id="{FDDEC792-58AB-42BF-F3B6-128B434B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751389"/>
            <a:ext cx="20574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input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30725" name="Rectangle 15">
            <a:extLst>
              <a:ext uri="{FF2B5EF4-FFF2-40B4-BE49-F238E27FC236}">
                <a16:creationId xmlns:a16="http://schemas.microsoft.com/office/drawing/2014/main" id="{0E736816-1FE0-94FC-1221-BF64D47D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665788"/>
            <a:ext cx="1981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FF0000"/>
                </a:solidFill>
                <a:latin typeface="+mn-lt"/>
              </a:rPr>
              <a:t>Local</a:t>
            </a:r>
            <a:r>
              <a:rPr lang="ja-JP" altLang="en-US" sz="240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>
                <a:solidFill>
                  <a:srgbClr val="FF0000"/>
                </a:solidFill>
                <a:latin typeface="+mn-lt"/>
              </a:rPr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+mn-lt"/>
              </a:rPr>
              <a:t>Workspace</a:t>
            </a:r>
          </a:p>
        </p:txBody>
      </p:sp>
      <p:sp>
        <p:nvSpPr>
          <p:cNvPr id="138256" name="Rectangle 16">
            <a:extLst>
              <a:ext uri="{FF2B5EF4-FFF2-40B4-BE49-F238E27FC236}">
                <a16:creationId xmlns:a16="http://schemas.microsoft.com/office/drawing/2014/main" id="{433D02EE-EC21-0FC9-247F-5B7868C3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65588"/>
            <a:ext cx="3124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FFFF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Variables created within the function are created in local memory</a:t>
            </a:r>
          </a:p>
        </p:txBody>
      </p:sp>
      <p:sp>
        <p:nvSpPr>
          <p:cNvPr id="138257" name="Rectangle 17">
            <a:extLst>
              <a:ext uri="{FF2B5EF4-FFF2-40B4-BE49-F238E27FC236}">
                <a16:creationId xmlns:a16="http://schemas.microsoft.com/office/drawing/2014/main" id="{60DAA61B-82F0-6ADA-D976-60512BAB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17788"/>
            <a:ext cx="20574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138258" name="Rectangle 18">
            <a:extLst>
              <a:ext uri="{FF2B5EF4-FFF2-40B4-BE49-F238E27FC236}">
                <a16:creationId xmlns:a16="http://schemas.microsoft.com/office/drawing/2014/main" id="{B74E812C-1117-1847-490D-D0A53684D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32389"/>
            <a:ext cx="931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+mn-lt"/>
              </a:rPr>
              <a:t>output</a:t>
            </a:r>
          </a:p>
        </p:txBody>
      </p:sp>
      <p:sp>
        <p:nvSpPr>
          <p:cNvPr id="30729" name="Rectangle 3">
            <a:extLst>
              <a:ext uri="{FF2B5EF4-FFF2-40B4-BE49-F238E27FC236}">
                <a16:creationId xmlns:a16="http://schemas.microsoft.com/office/drawing/2014/main" id="{8D5F34A6-8522-26E5-2E96-0410FFD7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9" y="1054101"/>
            <a:ext cx="9024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+mn-lt"/>
              </a:rPr>
              <a:t>What happens when we call a function?</a:t>
            </a:r>
          </a:p>
        </p:txBody>
      </p:sp>
      <p:sp>
        <p:nvSpPr>
          <p:cNvPr id="30730" name="Rectangle 2" descr="Large grid">
            <a:extLst>
              <a:ext uri="{FF2B5EF4-FFF2-40B4-BE49-F238E27FC236}">
                <a16:creationId xmlns:a16="http://schemas.microsoft.com/office/drawing/2014/main" id="{A8AA8B1C-C659-59D7-54A3-88DC34E4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205038"/>
            <a:ext cx="2971800" cy="2667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0731" name="Rectangle 4">
            <a:extLst>
              <a:ext uri="{FF2B5EF4-FFF2-40B4-BE49-F238E27FC236}">
                <a16:creationId xmlns:a16="http://schemas.microsoft.com/office/drawing/2014/main" id="{45D1EA38-1B1C-B014-D01C-1C358813C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1671639"/>
            <a:ext cx="1976437" cy="36988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myfunction(3)</a:t>
            </a:r>
          </a:p>
        </p:txBody>
      </p:sp>
      <p:sp>
        <p:nvSpPr>
          <p:cNvPr id="31757" name="Rectangle 5">
            <a:extLst>
              <a:ext uri="{FF2B5EF4-FFF2-40B4-BE49-F238E27FC236}">
                <a16:creationId xmlns:a16="http://schemas.microsoft.com/office/drawing/2014/main" id="{E62B6AF7-F484-93FB-F520-4AA37B480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948239"/>
            <a:ext cx="282000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 Memory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733" name="Rectangle 6">
            <a:extLst>
              <a:ext uri="{FF2B5EF4-FFF2-40B4-BE49-F238E27FC236}">
                <a16:creationId xmlns:a16="http://schemas.microsoft.com/office/drawing/2014/main" id="{5E4C9A5A-D2B3-EEE6-3C9C-26F809FC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205038"/>
            <a:ext cx="2971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output &lt;- input*input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return(output)</a:t>
            </a: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)</a:t>
            </a: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30734" name="Rectangle 17">
            <a:extLst>
              <a:ext uri="{FF2B5EF4-FFF2-40B4-BE49-F238E27FC236}">
                <a16:creationId xmlns:a16="http://schemas.microsoft.com/office/drawing/2014/main" id="{D1EBEF0B-CCB0-3753-36B9-C51D83FC1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5481639"/>
            <a:ext cx="28956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30735" name="Rectangle 18">
            <a:extLst>
              <a:ext uri="{FF2B5EF4-FFF2-40B4-BE49-F238E27FC236}">
                <a16:creationId xmlns:a16="http://schemas.microsoft.com/office/drawing/2014/main" id="{AF515E76-5895-7EC1-1BEE-5E1EFD8E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6378576"/>
            <a:ext cx="3272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40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>
                <a:solidFill>
                  <a:srgbClr val="FF0000"/>
                </a:solidFill>
                <a:latin typeface="+mn-lt"/>
              </a:rPr>
              <a:t> Workspace</a:t>
            </a:r>
            <a:endParaRPr lang="en-US" altLang="en-US" sz="24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6" grpId="0"/>
      <p:bldP spid="138257" grpId="0" animBg="1"/>
      <p:bldP spid="1382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5">
            <a:extLst>
              <a:ext uri="{FF2B5EF4-FFF2-40B4-BE49-F238E27FC236}">
                <a16:creationId xmlns:a16="http://schemas.microsoft.com/office/drawing/2014/main" id="{6F2EB2CA-A956-A426-DDF7-60FB15F7D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2133600"/>
            <a:ext cx="30638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When R reaches a return() statement or the function’s end it returns a value to the main program</a:t>
            </a:r>
          </a:p>
        </p:txBody>
      </p:sp>
      <p:sp>
        <p:nvSpPr>
          <p:cNvPr id="136208" name="Rectangle 16">
            <a:extLst>
              <a:ext uri="{FF2B5EF4-FFF2-40B4-BE49-F238E27FC236}">
                <a16:creationId xmlns:a16="http://schemas.microsoft.com/office/drawing/2014/main" id="{E86D3B96-ECB7-98A2-9224-205811866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29225"/>
            <a:ext cx="3124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Local memory is destroyed and R returns you to the command prompt</a:t>
            </a:r>
          </a:p>
        </p:txBody>
      </p:sp>
      <p:grpSp>
        <p:nvGrpSpPr>
          <p:cNvPr id="136212" name="Group 20">
            <a:extLst>
              <a:ext uri="{FF2B5EF4-FFF2-40B4-BE49-F238E27FC236}">
                <a16:creationId xmlns:a16="http://schemas.microsoft.com/office/drawing/2014/main" id="{48D16EFB-5573-3D43-2563-73CEEA81924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08213"/>
            <a:ext cx="2217738" cy="4259262"/>
            <a:chOff x="192" y="1152"/>
            <a:chExt cx="1397" cy="2683"/>
          </a:xfrm>
        </p:grpSpPr>
        <p:sp>
          <p:nvSpPr>
            <p:cNvPr id="32781" name="Rectangle 3" descr="Large grid">
              <a:extLst>
                <a:ext uri="{FF2B5EF4-FFF2-40B4-BE49-F238E27FC236}">
                  <a16:creationId xmlns:a16="http://schemas.microsoft.com/office/drawing/2014/main" id="{4AC22ADA-8DBA-322B-7D94-0D2B83D27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1296" cy="105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782" name="Text Box 4">
              <a:extLst>
                <a:ext uri="{FF2B5EF4-FFF2-40B4-BE49-F238E27FC236}">
                  <a16:creationId xmlns:a16="http://schemas.microsoft.com/office/drawing/2014/main" id="{E34E608B-8346-4113-3FA8-E2AF951D7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56"/>
              <a:ext cx="13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ja-JP" altLang="en-US" sz="2000" dirty="0">
                  <a:solidFill>
                    <a:srgbClr val="FF0000"/>
                  </a:solidFill>
                  <a:latin typeface="+mn-lt"/>
                </a:rPr>
                <a:t>“</a:t>
              </a:r>
              <a:r>
                <a:rPr lang="en-US" altLang="ja-JP" sz="2000" dirty="0">
                  <a:solidFill>
                    <a:srgbClr val="FF0000"/>
                  </a:solidFill>
                  <a:latin typeface="+mn-lt"/>
                </a:rPr>
                <a:t>Local</a:t>
              </a:r>
              <a:r>
                <a:rPr lang="ja-JP" altLang="en-US" sz="2000" dirty="0">
                  <a:solidFill>
                    <a:srgbClr val="FF0000"/>
                  </a:solidFill>
                  <a:latin typeface="+mn-lt"/>
                </a:rPr>
                <a:t>”</a:t>
              </a:r>
              <a:r>
                <a:rPr lang="en-US" altLang="ja-JP" sz="2000" dirty="0">
                  <a:solidFill>
                    <a:srgbClr val="FF0000"/>
                  </a:solidFill>
                  <a:latin typeface="+mn-lt"/>
                </a:rPr>
                <a:t> Memory</a:t>
              </a:r>
              <a:endParaRPr lang="en-US" altLang="en-US" sz="20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2783" name="Rectangle 11">
              <a:extLst>
                <a:ext uri="{FF2B5EF4-FFF2-40B4-BE49-F238E27FC236}">
                  <a16:creationId xmlns:a16="http://schemas.microsoft.com/office/drawing/2014/main" id="{7A53E53F-A236-AC8B-2E05-B31ED6AFD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152"/>
              <a:ext cx="12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+mn-lt"/>
                </a:rPr>
                <a:t>argument 1</a:t>
              </a:r>
            </a:p>
          </p:txBody>
        </p:sp>
        <p:sp>
          <p:nvSpPr>
            <p:cNvPr id="32784" name="Rectangle 14">
              <a:extLst>
                <a:ext uri="{FF2B5EF4-FFF2-40B4-BE49-F238E27FC236}">
                  <a16:creationId xmlns:a16="http://schemas.microsoft.com/office/drawing/2014/main" id="{E04AFB81-B8E6-B78D-AD61-E5B5363AD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736"/>
              <a:ext cx="1296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+mn-lt"/>
                </a:rPr>
                <a:t>input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32785" name="Rectangle 15">
              <a:extLst>
                <a:ext uri="{FF2B5EF4-FFF2-40B4-BE49-F238E27FC236}">
                  <a16:creationId xmlns:a16="http://schemas.microsoft.com/office/drawing/2014/main" id="{DA5CAB39-15C9-328D-C443-BF5B6236F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12"/>
              <a:ext cx="12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ja-JP" altLang="en-US" sz="2400">
                  <a:solidFill>
                    <a:srgbClr val="FF0000"/>
                  </a:solidFill>
                  <a:latin typeface="+mn-lt"/>
                </a:rPr>
                <a:t>“</a:t>
              </a:r>
              <a:r>
                <a:rPr lang="en-US" altLang="ja-JP" sz="2400">
                  <a:solidFill>
                    <a:srgbClr val="FF0000"/>
                  </a:solidFill>
                  <a:latin typeface="+mn-lt"/>
                </a:rPr>
                <a:t>Local</a:t>
              </a:r>
              <a:r>
                <a:rPr lang="ja-JP" altLang="en-US" sz="2400">
                  <a:solidFill>
                    <a:srgbClr val="FF0000"/>
                  </a:solidFill>
                  <a:latin typeface="+mn-lt"/>
                </a:rPr>
                <a:t>”</a:t>
              </a:r>
              <a:r>
                <a:rPr lang="en-US" altLang="ja-JP" sz="2400">
                  <a:solidFill>
                    <a:srgbClr val="FF0000"/>
                  </a:solidFill>
                  <a:latin typeface="+mn-lt"/>
                </a:rPr>
                <a:t>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+mn-lt"/>
                </a:rPr>
                <a:t>Workspace</a:t>
              </a:r>
            </a:p>
          </p:txBody>
        </p:sp>
        <p:sp>
          <p:nvSpPr>
            <p:cNvPr id="32786" name="Rectangle 17">
              <a:extLst>
                <a:ext uri="{FF2B5EF4-FFF2-40B4-BE49-F238E27FC236}">
                  <a16:creationId xmlns:a16="http://schemas.microsoft.com/office/drawing/2014/main" id="{0E6ECF1F-9E54-EC32-E3E2-F99BB5A07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92"/>
              <a:ext cx="1296" cy="24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+mn-lt"/>
                </a:rPr>
                <a:t>output</a:t>
              </a:r>
            </a:p>
          </p:txBody>
        </p:sp>
        <p:sp>
          <p:nvSpPr>
            <p:cNvPr id="32787" name="Rectangle 18">
              <a:extLst>
                <a:ext uri="{FF2B5EF4-FFF2-40B4-BE49-F238E27FC236}">
                  <a16:creationId xmlns:a16="http://schemas.microsoft.com/office/drawing/2014/main" id="{7DD92C03-1204-C697-CF1E-522044D2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976"/>
              <a:ext cx="5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+mn-lt"/>
                </a:rPr>
                <a:t>output</a:t>
              </a:r>
            </a:p>
          </p:txBody>
        </p:sp>
      </p:grpSp>
      <p:sp>
        <p:nvSpPr>
          <p:cNvPr id="136211" name="Rectangle 19">
            <a:extLst>
              <a:ext uri="{FF2B5EF4-FFF2-40B4-BE49-F238E27FC236}">
                <a16:creationId xmlns:a16="http://schemas.microsoft.com/office/drawing/2014/main" id="{5E4A1EF5-3BB1-95FC-0288-41E63E12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37064"/>
            <a:ext cx="2895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[1] 9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16E18C05-71D9-FDCA-428C-AEC754A9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139" y="1054101"/>
            <a:ext cx="9024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accent1"/>
                </a:solidFill>
                <a:latin typeface="+mn-lt"/>
              </a:rPr>
              <a:t>What happens when we call a function?</a:t>
            </a:r>
          </a:p>
        </p:txBody>
      </p:sp>
      <p:sp>
        <p:nvSpPr>
          <p:cNvPr id="32775" name="Rectangle 2" descr="Large grid">
            <a:extLst>
              <a:ext uri="{FF2B5EF4-FFF2-40B4-BE49-F238E27FC236}">
                <a16:creationId xmlns:a16="http://schemas.microsoft.com/office/drawing/2014/main" id="{A6D286B5-4342-6677-AEBA-F14144E70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205038"/>
            <a:ext cx="2971800" cy="26670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2776" name="Rectangle 4">
            <a:extLst>
              <a:ext uri="{FF2B5EF4-FFF2-40B4-BE49-F238E27FC236}">
                <a16:creationId xmlns:a16="http://schemas.microsoft.com/office/drawing/2014/main" id="{D5AB160A-431E-24A2-4DD0-31F889529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1671638"/>
            <a:ext cx="2116137" cy="46196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</a:t>
            </a: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(3)</a:t>
            </a:r>
          </a:p>
        </p:txBody>
      </p:sp>
      <p:sp>
        <p:nvSpPr>
          <p:cNvPr id="33802" name="Rectangle 5">
            <a:extLst>
              <a:ext uri="{FF2B5EF4-FFF2-40B4-BE49-F238E27FC236}">
                <a16:creationId xmlns:a16="http://schemas.microsoft.com/office/drawing/2014/main" id="{082ADF1F-0C92-5AD1-27C0-8B28CB8CA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9" y="4948239"/>
            <a:ext cx="282000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400" dirty="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FF0000"/>
                </a:solidFill>
                <a:latin typeface="+mn-lt"/>
              </a:rPr>
              <a:t> Memory</a:t>
            </a:r>
            <a:endParaRPr lang="en-US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778" name="Rectangle 6">
            <a:extLst>
              <a:ext uri="{FF2B5EF4-FFF2-40B4-BE49-F238E27FC236}">
                <a16:creationId xmlns:a16="http://schemas.microsoft.com/office/drawing/2014/main" id="{195DB37B-5DA4-8ED8-D0D0-751668B6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205038"/>
            <a:ext cx="2971800" cy="609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output &lt;- input*input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American Typewriter" charset="0"/>
              </a:rPr>
              <a:t>return(output)</a:t>
            </a: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)</a:t>
            </a: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32779" name="Rectangle 17">
            <a:extLst>
              <a:ext uri="{FF2B5EF4-FFF2-40B4-BE49-F238E27FC236}">
                <a16:creationId xmlns:a16="http://schemas.microsoft.com/office/drawing/2014/main" id="{5A44BF6B-2884-DA63-037E-A70B8790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5481639"/>
            <a:ext cx="28956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32780" name="Rectangle 18">
            <a:extLst>
              <a:ext uri="{FF2B5EF4-FFF2-40B4-BE49-F238E27FC236}">
                <a16:creationId xmlns:a16="http://schemas.microsoft.com/office/drawing/2014/main" id="{40D3BDC4-028F-1D8D-AFA8-D133179B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525" y="6378576"/>
            <a:ext cx="3272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ja-JP" altLang="en-US" sz="240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2400">
                <a:solidFill>
                  <a:srgbClr val="FF0000"/>
                </a:solidFill>
                <a:latin typeface="+mn-lt"/>
              </a:rPr>
              <a:t>Global</a:t>
            </a:r>
            <a:r>
              <a:rPr lang="ja-JP" altLang="en-US" sz="2400">
                <a:solidFill>
                  <a:srgbClr val="FF0000"/>
                </a:solidFill>
                <a:latin typeface="+mn-lt"/>
              </a:rPr>
              <a:t>”</a:t>
            </a:r>
            <a:r>
              <a:rPr lang="en-US" altLang="ja-JP" sz="2400">
                <a:solidFill>
                  <a:srgbClr val="FF0000"/>
                </a:solidFill>
                <a:latin typeface="+mn-lt"/>
              </a:rPr>
              <a:t> Workspace</a:t>
            </a:r>
            <a:endParaRPr lang="en-US" altLang="en-US" sz="240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8" grpId="0"/>
      <p:bldP spid="1362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DCD6FED-A1BD-B025-F2D1-98E518CE6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81200"/>
            <a:ext cx="5029200" cy="193833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for(i in 1:100)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	print(i)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ls()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411" name="Text Box 15">
            <a:extLst>
              <a:ext uri="{FF2B5EF4-FFF2-40B4-BE49-F238E27FC236}">
                <a16:creationId xmlns:a16="http://schemas.microsoft.com/office/drawing/2014/main" id="{D70A7CFD-70B5-3180-8BF7-277B85F18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4005263"/>
            <a:ext cx="8921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[1] "i"</a:t>
            </a:r>
          </a:p>
        </p:txBody>
      </p:sp>
      <p:sp>
        <p:nvSpPr>
          <p:cNvPr id="34820" name="Text Box 18">
            <a:extLst>
              <a:ext uri="{FF2B5EF4-FFF2-40B4-BE49-F238E27FC236}">
                <a16:creationId xmlns:a16="http://schemas.microsoft.com/office/drawing/2014/main" id="{7838584E-258B-7150-634C-7C714B100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038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413" name="Rectangle 16">
            <a:extLst>
              <a:ext uri="{FF2B5EF4-FFF2-40B4-BE49-F238E27FC236}">
                <a16:creationId xmlns:a16="http://schemas.microsoft.com/office/drawing/2014/main" id="{E609ECE2-6C5A-DAAE-E3F1-2CBDB1EA0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7751"/>
            <a:ext cx="5029200" cy="830997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rm(i)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ls()</a:t>
            </a: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414" name="Text Box 17">
            <a:extLst>
              <a:ext uri="{FF2B5EF4-FFF2-40B4-BE49-F238E27FC236}">
                <a16:creationId xmlns:a16="http://schemas.microsoft.com/office/drawing/2014/main" id="{6CBF39BB-59B5-5EE8-8377-856952B02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924551"/>
            <a:ext cx="1845377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character(0)</a:t>
            </a:r>
          </a:p>
        </p:txBody>
      </p:sp>
      <p:sp>
        <p:nvSpPr>
          <p:cNvPr id="79893" name="Rectangle 21">
            <a:extLst>
              <a:ext uri="{FF2B5EF4-FFF2-40B4-BE49-F238E27FC236}">
                <a16:creationId xmlns:a16="http://schemas.microsoft.com/office/drawing/2014/main" id="{9F0CF67F-3707-AC5A-C96E-82376935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3789364"/>
            <a:ext cx="3048000" cy="1927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Once created variables will remain in the workspace until explicitly removed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C5A3542-E6D5-045F-8E40-0B85DCE7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kern="0" dirty="0">
                <a:solidFill>
                  <a:schemeClr val="accent1"/>
                </a:solidFill>
              </a:rPr>
              <a:t>Scope</a:t>
            </a:r>
            <a:r>
              <a:rPr lang="en-US" altLang="en-US" b="1" kern="0" dirty="0">
                <a:solidFill>
                  <a:schemeClr val="accent1"/>
                </a:solidFill>
              </a:rPr>
              <a:t>: using ls() to list objects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127414E-A34C-DC11-068E-25CE5030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5919788"/>
            <a:ext cx="55755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Note, results of ls() are also shown in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RStudio under Environment tab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 animBg="1"/>
      <p:bldP spid="17413" grpId="0" animBg="1"/>
      <p:bldP spid="17414" grpId="0" animBg="1"/>
      <p:bldP spid="7989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3124F40-07B8-8D47-AB2A-11894C10F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1"/>
            <a:ext cx="5029200" cy="409342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my_func</a:t>
            </a:r>
            <a:r>
              <a:rPr lang="en-US" altLang="en-US" sz="2000" dirty="0">
                <a:latin typeface="American Typewriter" charset="0"/>
              </a:rPr>
              <a:t> &lt;- function()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temp1 &lt;- 4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temp2 &lt;- 50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return(temp1+temp2)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global_var</a:t>
            </a:r>
            <a:r>
              <a:rPr lang="en-US" altLang="en-US" sz="2000" dirty="0">
                <a:latin typeface="American Typewriter" charset="0"/>
              </a:rPr>
              <a:t> &lt;- 42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ls()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print(</a:t>
            </a:r>
            <a:r>
              <a:rPr lang="en-US" altLang="en-US" sz="2000" dirty="0" err="1">
                <a:latin typeface="American Typewriter" charset="0"/>
              </a:rPr>
              <a:t>my_func</a:t>
            </a:r>
            <a:r>
              <a:rPr lang="en-US" altLang="en-US" sz="2000" dirty="0">
                <a:latin typeface="American Typewriter" charset="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ls()</a:t>
            </a:r>
          </a:p>
        </p:txBody>
      </p:sp>
      <p:sp>
        <p:nvSpPr>
          <p:cNvPr id="36867" name="Text Box 7">
            <a:extLst>
              <a:ext uri="{FF2B5EF4-FFF2-40B4-BE49-F238E27FC236}">
                <a16:creationId xmlns:a16="http://schemas.microsoft.com/office/drawing/2014/main" id="{18E05FA0-AC14-62B9-101A-9D9CCBB0E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038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561F9561-47D1-F733-0CE8-2A23F35E1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4772026"/>
            <a:ext cx="3719288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"my_func"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C66B0DEC-C694-0C41-4AFC-D2AC56C67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5564188"/>
            <a:ext cx="954088" cy="4619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54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B9B801-3404-4F95-75D9-40643F1C5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9526443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kern="0" dirty="0">
                <a:solidFill>
                  <a:schemeClr val="accent1"/>
                </a:solidFill>
              </a:rPr>
              <a:t>Scope</a:t>
            </a:r>
            <a:r>
              <a:rPr lang="en-US" altLang="en-US" sz="4000" b="1" kern="0" dirty="0">
                <a:solidFill>
                  <a:schemeClr val="accent1"/>
                </a:solidFill>
              </a:rPr>
              <a:t>: functions are encapsulated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1F7844A4-752C-17A8-E675-47F3626D8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6284914"/>
            <a:ext cx="3719288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"my_func"</a:t>
            </a:r>
          </a:p>
        </p:txBody>
      </p:sp>
      <p:sp>
        <p:nvSpPr>
          <p:cNvPr id="36872" name="Rectangle 12">
            <a:extLst>
              <a:ext uri="{FF2B5EF4-FFF2-40B4-BE49-F238E27FC236}">
                <a16:creationId xmlns:a16="http://schemas.microsoft.com/office/drawing/2014/main" id="{413B1C66-FAAF-29A2-A983-1E7D40414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31637"/>
            <a:ext cx="3048000" cy="193899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+mn-lt"/>
              </a:rPr>
              <a:t>Note the variables temp1 and temp2 are not visible “outside” the function</a:t>
            </a:r>
            <a:endParaRPr lang="en-US" altLang="ja-JP" sz="240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  <p:bldP spid="8193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566DEC8-FD82-0FDC-0E4D-4E4D11DE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1"/>
            <a:ext cx="5029200" cy="409342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my_func</a:t>
            </a:r>
            <a:r>
              <a:rPr lang="en-US" altLang="en-US" sz="2000" dirty="0">
                <a:latin typeface="American Typewriter" charset="0"/>
              </a:rPr>
              <a:t> &lt;- function()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temp1 &lt;- 4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temp2 &lt;- 50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return(ls())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global_var</a:t>
            </a:r>
            <a:r>
              <a:rPr lang="en-US" altLang="en-US" sz="2000" dirty="0">
                <a:latin typeface="American Typewriter" charset="0"/>
              </a:rPr>
              <a:t> &lt;- 42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ls()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print(</a:t>
            </a:r>
            <a:r>
              <a:rPr lang="en-US" altLang="en-US" sz="2000" dirty="0" err="1">
                <a:latin typeface="American Typewriter" charset="0"/>
              </a:rPr>
              <a:t>my_func</a:t>
            </a:r>
            <a:r>
              <a:rPr lang="en-US" altLang="en-US" sz="2000" dirty="0">
                <a:latin typeface="American Typewriter" charset="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ls()</a:t>
            </a:r>
          </a:p>
        </p:txBody>
      </p:sp>
      <p:sp>
        <p:nvSpPr>
          <p:cNvPr id="38915" name="Text Box 7">
            <a:extLst>
              <a:ext uri="{FF2B5EF4-FFF2-40B4-BE49-F238E27FC236}">
                <a16:creationId xmlns:a16="http://schemas.microsoft.com/office/drawing/2014/main" id="{42F4E52E-18CB-32E2-5465-B8B05C1F1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038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29" name="Text Box 9">
            <a:extLst>
              <a:ext uri="{FF2B5EF4-FFF2-40B4-BE49-F238E27FC236}">
                <a16:creationId xmlns:a16="http://schemas.microsoft.com/office/drawing/2014/main" id="{245FB41D-18E0-F507-E349-5C523E0DB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4772026"/>
            <a:ext cx="3719288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"my_func"</a:t>
            </a: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0382B703-164C-33BE-1641-B303849E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5564188"/>
            <a:ext cx="28194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"temp1" "temp2"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5945910-90B4-B9E2-A2A5-17018B51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916843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kern="0" dirty="0">
                <a:solidFill>
                  <a:schemeClr val="accent1"/>
                </a:solidFill>
              </a:rPr>
              <a:t>Scope</a:t>
            </a:r>
            <a:r>
              <a:rPr lang="en-US" altLang="en-US" sz="4000" b="1" kern="0" dirty="0">
                <a:solidFill>
                  <a:schemeClr val="accent1"/>
                </a:solidFill>
              </a:rPr>
              <a:t>: functions are encapsulated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68BE1AC5-CA4A-BEE8-2579-90A50FF8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6284914"/>
            <a:ext cx="3719288" cy="46166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"my_func"</a:t>
            </a:r>
          </a:p>
        </p:txBody>
      </p:sp>
      <p:sp>
        <p:nvSpPr>
          <p:cNvPr id="38920" name="Rectangle 12">
            <a:extLst>
              <a:ext uri="{FF2B5EF4-FFF2-40B4-BE49-F238E27FC236}">
                <a16:creationId xmlns:a16="http://schemas.microsoft.com/office/drawing/2014/main" id="{85BD2C65-5C05-763A-4947-83CE49575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731637"/>
            <a:ext cx="3048000" cy="193899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Can use ls() within a function to printout the </a:t>
            </a:r>
            <a:r>
              <a:rPr lang="ja-JP" altLang="en-US" sz="2400" dirty="0">
                <a:solidFill>
                  <a:srgbClr val="000000"/>
                </a:solidFill>
                <a:latin typeface="+mn-lt"/>
              </a:rPr>
              <a:t>“</a:t>
            </a:r>
            <a:r>
              <a:rPr lang="en-US" altLang="ja-JP" sz="2400" dirty="0">
                <a:solidFill>
                  <a:srgbClr val="000000"/>
                </a:solidFill>
                <a:latin typeface="+mn-lt"/>
              </a:rPr>
              <a:t>local</a:t>
            </a:r>
            <a:r>
              <a:rPr lang="ja-JP" altLang="en-US" sz="2400" dirty="0">
                <a:solidFill>
                  <a:srgbClr val="000000"/>
                </a:solidFill>
                <a:latin typeface="+mn-lt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ja-JP" sz="2400" b="1" dirty="0">
                <a:solidFill>
                  <a:srgbClr val="000000"/>
                </a:solidFill>
                <a:latin typeface="+mn-lt"/>
              </a:rPr>
              <a:t>memory</a:t>
            </a:r>
            <a:r>
              <a:rPr lang="en-US" altLang="ja-JP" sz="240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altLang="ja-JP" sz="2400" b="1" dirty="0">
                <a:solidFill>
                  <a:srgbClr val="000000"/>
                </a:solidFill>
                <a:latin typeface="+mn-lt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latin typeface="+mn-lt"/>
              </a:rPr>
              <a:t>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nimBg="1"/>
      <p:bldP spid="8193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7">
            <a:extLst>
              <a:ext uri="{FF2B5EF4-FFF2-40B4-BE49-F238E27FC236}">
                <a16:creationId xmlns:a16="http://schemas.microsoft.com/office/drawing/2014/main" id="{A5E006C9-621E-A747-790E-69D6DA60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038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214FAB-21F4-D2E2-D7E9-843A57797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kern="0" dirty="0">
                <a:solidFill>
                  <a:schemeClr val="accent1"/>
                </a:solidFill>
              </a:rPr>
              <a:t>Scope</a:t>
            </a:r>
            <a:r>
              <a:rPr lang="en-US" altLang="en-US" b="1" kern="0" dirty="0">
                <a:solidFill>
                  <a:schemeClr val="accent1"/>
                </a:solidFill>
              </a:rPr>
              <a:t>: a common mistake</a:t>
            </a: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2D8B4680-03F9-1607-0986-88C390CC8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257800" cy="4093428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squareValue</a:t>
            </a:r>
            <a:r>
              <a:rPr lang="en-US" altLang="en-US" sz="2000" dirty="0">
                <a:latin typeface="American Typewriter" charset="0"/>
              </a:rPr>
              <a:t> &lt;- function(</a:t>
            </a:r>
            <a:r>
              <a:rPr lang="en-US" altLang="en-US" sz="2000" dirty="0" err="1">
                <a:latin typeface="American Typewriter" charset="0"/>
              </a:rPr>
              <a:t>toSquare</a:t>
            </a:r>
            <a:r>
              <a:rPr lang="en-US" altLang="en-US" sz="2000" dirty="0">
                <a:latin typeface="American Typewriter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</a:t>
            </a:r>
            <a:r>
              <a:rPr lang="en-US" altLang="en-US" sz="2000" dirty="0" err="1">
                <a:latin typeface="American Typewriter" charset="0"/>
              </a:rPr>
              <a:t>toSquare</a:t>
            </a:r>
            <a:r>
              <a:rPr lang="en-US" altLang="en-US" sz="2000" dirty="0">
                <a:latin typeface="American Typewriter" charset="0"/>
              </a:rPr>
              <a:t> &lt;- toSquare^2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	return(</a:t>
            </a:r>
            <a:r>
              <a:rPr lang="en-US" altLang="en-US" sz="2000" dirty="0" err="1">
                <a:latin typeface="American Typewriter" charset="0"/>
              </a:rPr>
              <a:t>toSquare</a:t>
            </a:r>
            <a:r>
              <a:rPr lang="en-US" altLang="en-US" sz="2000" dirty="0">
                <a:latin typeface="American Typewriter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myNum</a:t>
            </a:r>
            <a:r>
              <a:rPr lang="en-US" altLang="en-US" sz="2000" dirty="0">
                <a:latin typeface="American Typewriter" charset="0"/>
              </a:rPr>
              <a:t> &lt;- 2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American Typewriter" charset="0"/>
              </a:rPr>
              <a:t>myNumSq</a:t>
            </a:r>
            <a:r>
              <a:rPr lang="en-US" altLang="en-US" sz="2000" dirty="0">
                <a:latin typeface="American Typewriter" charset="0"/>
              </a:rPr>
              <a:t> &lt;- </a:t>
            </a:r>
            <a:r>
              <a:rPr lang="en-US" altLang="en-US" sz="2000" dirty="0" err="1">
                <a:latin typeface="American Typewriter" charset="0"/>
              </a:rPr>
              <a:t>squareValue</a:t>
            </a:r>
            <a:r>
              <a:rPr lang="en-US" altLang="en-US" sz="2000" dirty="0">
                <a:latin typeface="American Typewriter" charset="0"/>
              </a:rPr>
              <a:t>(</a:t>
            </a:r>
            <a:r>
              <a:rPr lang="en-US" altLang="en-US" sz="2000" dirty="0" err="1">
                <a:latin typeface="American Typewriter" charset="0"/>
              </a:rPr>
              <a:t>myNum</a:t>
            </a:r>
            <a:r>
              <a:rPr lang="en-US" altLang="en-US" sz="2000" dirty="0">
                <a:latin typeface="American Typewriter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  <a:cs typeface="Courier New" panose="02070309020205020404" pitchFamily="49" charset="0"/>
              </a:rPr>
              <a:t>print(</a:t>
            </a:r>
            <a:r>
              <a:rPr lang="en-US" altLang="en-US" sz="2000" dirty="0" err="1">
                <a:latin typeface="American Typewriter" charset="0"/>
                <a:cs typeface="Courier New" panose="02070309020205020404" pitchFamily="49" charset="0"/>
              </a:rPr>
              <a:t>myNum</a:t>
            </a:r>
            <a:r>
              <a:rPr lang="en-US" altLang="en-US" sz="20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latin typeface="American Typewriter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merican Typewriter" charset="0"/>
                <a:cs typeface="Courier New" panose="02070309020205020404" pitchFamily="49" charset="0"/>
              </a:rPr>
              <a:t>print(</a:t>
            </a:r>
            <a:r>
              <a:rPr lang="en-US" altLang="en-US" sz="2000" dirty="0" err="1">
                <a:latin typeface="American Typewriter" charset="0"/>
                <a:cs typeface="Courier New" panose="02070309020205020404" pitchFamily="49" charset="0"/>
              </a:rPr>
              <a:t>myNumSq</a:t>
            </a:r>
            <a:r>
              <a:rPr lang="en-US" altLang="en-US" sz="2000" dirty="0">
                <a:latin typeface="American Typewriter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8DEB0EC-86DC-8A89-74AA-FB15E495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9" y="5589588"/>
            <a:ext cx="782637" cy="461962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2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E9254CA-3DBF-373C-357D-5513BA866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489" y="6223001"/>
            <a:ext cx="782637" cy="4603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4</a:t>
            </a:r>
          </a:p>
        </p:txBody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3390B74C-28C8-5F0D-E089-CAD6FB10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1731915"/>
            <a:ext cx="3257550" cy="230832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Changing the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of an argument inside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a function </a:t>
            </a:r>
            <a:r>
              <a:rPr lang="en-US" altLang="en-US" sz="2400" b="1" dirty="0">
                <a:solidFill>
                  <a:srgbClr val="000000"/>
                </a:solidFill>
                <a:latin typeface="+mn-lt"/>
              </a:rPr>
              <a:t>doesn’t </a:t>
            </a: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change</a:t>
            </a:r>
            <a:r>
              <a:rPr lang="en-US" altLang="en-US" sz="2400" dirty="0">
                <a:latin typeface="+mn-lt"/>
              </a:rPr>
              <a:t> its value outside the function</a:t>
            </a:r>
            <a:endParaRPr lang="en-US" altLang="en-US" sz="240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C18945F-C013-B591-1D7D-87F208AC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1905001"/>
            <a:ext cx="5491163" cy="3693319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merican Typewriter" charset="0"/>
              </a:rPr>
              <a:t>my_func</a:t>
            </a:r>
            <a:r>
              <a:rPr lang="en-US" altLang="en-US" sz="1800" dirty="0">
                <a:latin typeface="American Typewriter" charset="0"/>
              </a:rPr>
              <a:t> &lt;- function()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	temp1 &lt;- 4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	temp2 &lt;- 50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	</a:t>
            </a:r>
            <a:r>
              <a:rPr lang="en-US" altLang="en-US" sz="1800" dirty="0" err="1">
                <a:latin typeface="American Typewriter" charset="0"/>
              </a:rPr>
              <a:t>global_var</a:t>
            </a:r>
            <a:r>
              <a:rPr lang="en-US" altLang="en-US" sz="1800" dirty="0">
                <a:latin typeface="American Typewriter" charset="0"/>
              </a:rPr>
              <a:t> &lt;- </a:t>
            </a:r>
            <a:r>
              <a:rPr lang="en-US" altLang="en-US" sz="1800" dirty="0" err="1">
                <a:latin typeface="American Typewriter" charset="0"/>
              </a:rPr>
              <a:t>global_var</a:t>
            </a:r>
            <a:r>
              <a:rPr lang="en-US" altLang="en-US" sz="1800" dirty="0">
                <a:latin typeface="American Typewriter" charset="0"/>
              </a:rPr>
              <a:t>/2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	return(ls())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merican Typewriter" charset="0"/>
              </a:rPr>
              <a:t>global_var</a:t>
            </a:r>
            <a:r>
              <a:rPr lang="en-US" altLang="en-US" sz="1800" dirty="0">
                <a:latin typeface="American Typewriter" charset="0"/>
              </a:rPr>
              <a:t> &lt;- 42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ls()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print(</a:t>
            </a:r>
            <a:r>
              <a:rPr lang="en-US" altLang="en-US" sz="1800" dirty="0" err="1">
                <a:latin typeface="American Typewriter" charset="0"/>
              </a:rPr>
              <a:t>my_func</a:t>
            </a:r>
            <a:r>
              <a:rPr lang="en-US" altLang="en-US" sz="1800" dirty="0">
                <a:latin typeface="American Typewriter" charset="0"/>
              </a:rPr>
              <a:t>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merican Typewriter" charset="0"/>
              </a:rPr>
              <a:t>ls()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American Typewriter" charset="0"/>
              </a:rPr>
              <a:t>global_var</a:t>
            </a:r>
            <a:endParaRPr lang="en-US" altLang="en-US" sz="1800" dirty="0"/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9CFED799-FB5C-3276-307A-A071F8C39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038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05FF926A-A799-A5D3-0D24-5E42E6DFB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863" y="1868871"/>
            <a:ext cx="3257550" cy="31700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Functions can read variables from the global workspace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But can only assign to the local workspace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Note here only the value of </a:t>
            </a:r>
            <a:r>
              <a:rPr lang="en-US" altLang="en-US" sz="2000" b="1" dirty="0">
                <a:solidFill>
                  <a:srgbClr val="000000"/>
                </a:solidFill>
                <a:latin typeface="+mn-lt"/>
              </a:rPr>
              <a:t>local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copy of </a:t>
            </a:r>
            <a:r>
              <a:rPr lang="en-US" altLang="en-US" sz="2000" dirty="0" err="1">
                <a:solidFill>
                  <a:srgbClr val="000000"/>
                </a:solidFill>
                <a:latin typeface="+mn-lt"/>
              </a:rPr>
              <a:t>global_var</a:t>
            </a: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 is changed</a:t>
            </a:r>
            <a:endParaRPr lang="en-US" altLang="en-US" sz="2000" dirty="0">
              <a:latin typeface="+mn-lt"/>
            </a:endParaRP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A932FABA-70B2-AD4C-C622-8E491C77E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68888"/>
            <a:ext cx="38242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"my_func"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66DF3B8E-1550-92AA-EB04-59B34E259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363" y="5524500"/>
            <a:ext cx="4527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"temp1" "temp2"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1C25225F-2F8B-4088-A290-33077A11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970588"/>
            <a:ext cx="38242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"global_var" "my_func" </a:t>
            </a:r>
          </a:p>
        </p:txBody>
      </p:sp>
      <p:sp>
        <p:nvSpPr>
          <p:cNvPr id="88073" name="Text Box 9">
            <a:extLst>
              <a:ext uri="{FF2B5EF4-FFF2-40B4-BE49-F238E27FC236}">
                <a16:creationId xmlns:a16="http://schemas.microsoft.com/office/drawing/2014/main" id="{A1B93B38-196C-0680-C9ED-53FEADB29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27788"/>
            <a:ext cx="38242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42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7746E2A-084E-5E9C-B988-C5979CD4F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kern="0" dirty="0">
                <a:solidFill>
                  <a:schemeClr val="accent1"/>
                </a:solidFill>
              </a:rPr>
              <a:t>Scope</a:t>
            </a:r>
            <a:r>
              <a:rPr lang="en-US" altLang="en-US" b="1" kern="0" dirty="0">
                <a:solidFill>
                  <a:schemeClr val="accent1"/>
                </a:solidFill>
              </a:rPr>
              <a:t>: a complication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623B21E-993C-37F1-FB7A-0324DE11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1905001"/>
            <a:ext cx="5545138" cy="4094163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my_func &lt;- function()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	temp1 &lt;- 4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	temp2 &lt;- 50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	global_var &lt;&lt;- global_var/2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	return(ls())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American Typewriter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global_var &lt;- 42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ls()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print(my_func())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ls()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merican Typewriter" charset="0"/>
              </a:rPr>
              <a:t>global_var</a:t>
            </a:r>
            <a:endParaRPr lang="en-US" altLang="en-US" sz="2000"/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7C764308-ADC4-FCDA-76FA-A5AA6CA5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10382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385B1DE-CA80-B5E0-C007-28824E63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2092792"/>
            <a:ext cx="3048000" cy="193899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The R language defines an operator to save variables to global memory: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+mn-lt"/>
              </a:rPr>
              <a:t>&lt;&lt;-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58729" name="Text Box 9">
            <a:extLst>
              <a:ext uri="{FF2B5EF4-FFF2-40B4-BE49-F238E27FC236}">
                <a16:creationId xmlns:a16="http://schemas.microsoft.com/office/drawing/2014/main" id="{79BD164F-582E-01C2-B2EA-3FC9B15BF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6284913"/>
            <a:ext cx="10668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[1] 21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56A6480-3BB0-DB50-8137-4BC6896A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kern="0" dirty="0">
                <a:solidFill>
                  <a:schemeClr val="accent1"/>
                </a:solidFill>
              </a:rPr>
              <a:t>Scope</a:t>
            </a:r>
            <a:r>
              <a:rPr lang="en-US" altLang="en-US" b="1" kern="0" dirty="0">
                <a:solidFill>
                  <a:schemeClr val="accent1"/>
                </a:solidFill>
              </a:rPr>
              <a:t>: setting global variables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F636F88-8BAA-CAD1-5CDB-5F50CC951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4601638"/>
            <a:ext cx="3048000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+mn-lt"/>
              </a:rPr>
              <a:t>Using &lt;&lt;- gives your function side effects, so best avoided unless have to use it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B516C5D-0D3D-99F1-A5FD-3B50741A1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6971" y="622589"/>
            <a:ext cx="142875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97C5799-F337-3FA3-4E3D-023D370FD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8925" y="7651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1107CDC-1731-A094-6E1E-02E41B3350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9588" y="1989138"/>
            <a:ext cx="7772400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Anatomy of a function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Arguments to functions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Default arguments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Unspecified arguments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Returning multiple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solidFill>
                  <a:srgbClr val="000000"/>
                </a:solidFill>
                <a:latin typeface="+mj-lt"/>
              </a:rPr>
              <a:t>Scope: local vs. global environment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7B9974-7A55-2FE9-B897-FD55B8835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4502150" cy="1477328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myfunction &lt;- function(a,b)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	output </a:t>
            </a: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&lt;-</a:t>
            </a:r>
            <a:r>
              <a:rPr lang="en-US" altLang="en-US" sz="1800">
                <a:latin typeface="American Typewriter" charset="0"/>
              </a:rPr>
              <a:t> a^2 -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	return(output)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merican Typewriter" charset="0"/>
              </a:rPr>
              <a:t>}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E0B7C95A-569F-F38F-08A0-FC72D7AC4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1733550"/>
            <a:ext cx="54505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+mn-lt"/>
              </a:rPr>
              <a:t>A function is specially written R 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+mn-lt"/>
              </a:rPr>
              <a:t>which returns output from input arguments</a:t>
            </a:r>
          </a:p>
        </p:txBody>
      </p:sp>
      <p:grpSp>
        <p:nvGrpSpPr>
          <p:cNvPr id="77847" name="Group 23">
            <a:extLst>
              <a:ext uri="{FF2B5EF4-FFF2-40B4-BE49-F238E27FC236}">
                <a16:creationId xmlns:a16="http://schemas.microsoft.com/office/drawing/2014/main" id="{49863800-E12E-964D-1B78-AF8C40CBC39F}"/>
              </a:ext>
            </a:extLst>
          </p:cNvPr>
          <p:cNvGrpSpPr>
            <a:grpSpLocks/>
          </p:cNvGrpSpPr>
          <p:nvPr/>
        </p:nvGrpSpPr>
        <p:grpSpPr bwMode="auto">
          <a:xfrm>
            <a:off x="2522129" y="4221162"/>
            <a:ext cx="7858125" cy="1603375"/>
            <a:chOff x="355" y="2784"/>
            <a:chExt cx="4950" cy="1010"/>
          </a:xfrm>
        </p:grpSpPr>
        <p:sp>
          <p:nvSpPr>
            <p:cNvPr id="12309" name="Rectangle 4">
              <a:extLst>
                <a:ext uri="{FF2B5EF4-FFF2-40B4-BE49-F238E27FC236}">
                  <a16:creationId xmlns:a16="http://schemas.microsoft.com/office/drawing/2014/main" id="{C8482F29-CEA6-DF93-E148-90195EAE2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3348"/>
              <a:ext cx="4950" cy="4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An R function returns the value of the </a:t>
              </a:r>
              <a:r>
                <a:rPr lang="en-US" altLang="en-US" sz="2000" b="1">
                  <a:solidFill>
                    <a:srgbClr val="000000"/>
                  </a:solidFill>
                  <a:latin typeface="+mn-lt"/>
                </a:rPr>
                <a:t>last statement</a:t>
              </a: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 executed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or the value of the variable passed to return()</a:t>
              </a:r>
              <a:endParaRPr lang="en-US" altLang="en-US" sz="2000">
                <a:latin typeface="+mn-lt"/>
              </a:endParaRPr>
            </a:p>
          </p:txBody>
        </p:sp>
        <p:sp>
          <p:nvSpPr>
            <p:cNvPr id="12310" name="Line 6">
              <a:extLst>
                <a:ext uri="{FF2B5EF4-FFF2-40B4-BE49-F238E27FC236}">
                  <a16:creationId xmlns:a16="http://schemas.microsoft.com/office/drawing/2014/main" id="{92AB439E-34EA-A100-4AA2-389775838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2784"/>
              <a:ext cx="195" cy="52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grpSp>
        <p:nvGrpSpPr>
          <p:cNvPr id="77837" name="Group 13">
            <a:extLst>
              <a:ext uri="{FF2B5EF4-FFF2-40B4-BE49-F238E27FC236}">
                <a16:creationId xmlns:a16="http://schemas.microsoft.com/office/drawing/2014/main" id="{78910B44-9C91-339F-4BAE-68AEA27AFF76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548063"/>
            <a:ext cx="2438400" cy="1323975"/>
            <a:chOff x="96" y="2235"/>
            <a:chExt cx="1536" cy="834"/>
          </a:xfrm>
        </p:grpSpPr>
        <p:sp>
          <p:nvSpPr>
            <p:cNvPr id="12307" name="Line 10">
              <a:extLst>
                <a:ext uri="{FF2B5EF4-FFF2-40B4-BE49-F238E27FC236}">
                  <a16:creationId xmlns:a16="http://schemas.microsoft.com/office/drawing/2014/main" id="{C1ABEEF7-B1E5-F932-EACE-842A7BE5D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496"/>
              <a:ext cx="240" cy="24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12308" name="Rectangle 7">
              <a:extLst>
                <a:ext uri="{FF2B5EF4-FFF2-40B4-BE49-F238E27FC236}">
                  <a16:creationId xmlns:a16="http://schemas.microsoft.com/office/drawing/2014/main" id="{950E7593-486A-4329-4C45-5D0A5489F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235"/>
              <a:ext cx="1327" cy="83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Main body of function calculates output</a:t>
              </a:r>
              <a:endParaRPr lang="en-US" altLang="en-US" sz="2000">
                <a:latin typeface="+mn-lt"/>
              </a:endParaRPr>
            </a:p>
          </p:txBody>
        </p:sp>
      </p:grpSp>
      <p:grpSp>
        <p:nvGrpSpPr>
          <p:cNvPr id="77836" name="Group 12">
            <a:extLst>
              <a:ext uri="{FF2B5EF4-FFF2-40B4-BE49-F238E27FC236}">
                <a16:creationId xmlns:a16="http://schemas.microsoft.com/office/drawing/2014/main" id="{36B876D9-A45C-EAFE-91D1-D862ECDB48F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119314"/>
            <a:ext cx="3124200" cy="928688"/>
            <a:chOff x="96" y="1335"/>
            <a:chExt cx="1968" cy="585"/>
          </a:xfrm>
        </p:grpSpPr>
        <p:sp>
          <p:nvSpPr>
            <p:cNvPr id="12305" name="Line 8">
              <a:extLst>
                <a:ext uri="{FF2B5EF4-FFF2-40B4-BE49-F238E27FC236}">
                  <a16:creationId xmlns:a16="http://schemas.microsoft.com/office/drawing/2014/main" id="{2EBE398F-ED5D-7E9A-1F3E-9FF5F9793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36"/>
              <a:ext cx="672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  <p:sp>
          <p:nvSpPr>
            <p:cNvPr id="12306" name="Rectangle 9">
              <a:extLst>
                <a:ext uri="{FF2B5EF4-FFF2-40B4-BE49-F238E27FC236}">
                  <a16:creationId xmlns:a16="http://schemas.microsoft.com/office/drawing/2014/main" id="{26DAE8FC-2009-138D-81B8-96164AA7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335"/>
              <a:ext cx="1327" cy="4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Name of function</a:t>
              </a:r>
              <a:endParaRPr lang="en-US" altLang="en-US" sz="2000">
                <a:latin typeface="+mn-lt"/>
              </a:endParaRPr>
            </a:p>
          </p:txBody>
        </p:sp>
      </p:grpSp>
      <p:grpSp>
        <p:nvGrpSpPr>
          <p:cNvPr id="77846" name="Group 22">
            <a:extLst>
              <a:ext uri="{FF2B5EF4-FFF2-40B4-BE49-F238E27FC236}">
                <a16:creationId xmlns:a16="http://schemas.microsoft.com/office/drawing/2014/main" id="{E10B84D1-2950-42E1-DA20-08B9905F05D9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743201"/>
            <a:ext cx="2590800" cy="1938338"/>
            <a:chOff x="4128" y="1728"/>
            <a:chExt cx="1632" cy="1221"/>
          </a:xfrm>
        </p:grpSpPr>
        <p:sp>
          <p:nvSpPr>
            <p:cNvPr id="12303" name="Rectangle 15">
              <a:extLst>
                <a:ext uri="{FF2B5EF4-FFF2-40B4-BE49-F238E27FC236}">
                  <a16:creationId xmlns:a16="http://schemas.microsoft.com/office/drawing/2014/main" id="{ECD20C81-E56E-9807-59A6-F7E88384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152" cy="1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Values of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+mn-lt"/>
                </a:rPr>
                <a:t>Arguments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ja-JP" altLang="en-US" sz="2000">
                  <a:solidFill>
                    <a:srgbClr val="000000"/>
                  </a:solidFill>
                  <a:latin typeface="+mn-lt"/>
                </a:rPr>
                <a:t>“</a:t>
              </a:r>
              <a:r>
                <a:rPr lang="en-US" altLang="ja-JP" sz="2000">
                  <a:solidFill>
                    <a:srgbClr val="000000"/>
                  </a:solidFill>
                  <a:latin typeface="+mn-lt"/>
                </a:rPr>
                <a:t>passed</a:t>
              </a:r>
              <a:r>
                <a:rPr lang="ja-JP" altLang="en-US" sz="2000">
                  <a:solidFill>
                    <a:srgbClr val="000000"/>
                  </a:solidFill>
                  <a:latin typeface="+mn-lt"/>
                </a:rPr>
                <a:t>”</a:t>
              </a:r>
              <a:r>
                <a:rPr lang="en-US" altLang="ja-JP" sz="2000">
                  <a:solidFill>
                    <a:srgbClr val="000000"/>
                  </a:solidFill>
                  <a:latin typeface="+mn-lt"/>
                </a:rPr>
                <a:t> to function assigned to a,b,… </a:t>
              </a:r>
              <a:endParaRPr lang="en-US" altLang="en-US" sz="20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304" name="Line 16">
              <a:extLst>
                <a:ext uri="{FF2B5EF4-FFF2-40B4-BE49-F238E27FC236}">
                  <a16:creationId xmlns:a16="http://schemas.microsoft.com/office/drawing/2014/main" id="{913504AC-6BA4-A0F3-AFC0-D99899836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2160"/>
              <a:ext cx="480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 sz="1600"/>
            </a:p>
          </p:txBody>
        </p:sp>
      </p:grpSp>
      <p:sp>
        <p:nvSpPr>
          <p:cNvPr id="7178" name="Rectangle 17">
            <a:extLst>
              <a:ext uri="{FF2B5EF4-FFF2-40B4-BE49-F238E27FC236}">
                <a16:creationId xmlns:a16="http://schemas.microsoft.com/office/drawing/2014/main" id="{3CC51042-B7A6-DC62-069E-18CB9464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793" y="5977590"/>
            <a:ext cx="3217547" cy="369332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&gt; x &lt;- myfunction(4,2)</a:t>
            </a:r>
          </a:p>
        </p:txBody>
      </p:sp>
      <p:sp>
        <p:nvSpPr>
          <p:cNvPr id="7179" name="Rectangle 21">
            <a:extLst>
              <a:ext uri="{FF2B5EF4-FFF2-40B4-BE49-F238E27FC236}">
                <a16:creationId xmlns:a16="http://schemas.microsoft.com/office/drawing/2014/main" id="{B05ECB53-F4B9-43CE-191D-2B21C54F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54" y="5950377"/>
            <a:ext cx="470000" cy="4001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+mn-lt"/>
              </a:rPr>
              <a:t>14</a:t>
            </a:r>
          </a:p>
        </p:txBody>
      </p:sp>
      <p:sp>
        <p:nvSpPr>
          <p:cNvPr id="7180" name="Rectangle 24">
            <a:extLst>
              <a:ext uri="{FF2B5EF4-FFF2-40B4-BE49-F238E27FC236}">
                <a16:creationId xmlns:a16="http://schemas.microsoft.com/office/drawing/2014/main" id="{39B2F373-F196-1BFE-EC26-29D2489A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54" y="5950377"/>
            <a:ext cx="14253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  <p:sp>
        <p:nvSpPr>
          <p:cNvPr id="7181" name="Rectangle 25">
            <a:extLst>
              <a:ext uri="{FF2B5EF4-FFF2-40B4-BE49-F238E27FC236}">
                <a16:creationId xmlns:a16="http://schemas.microsoft.com/office/drawing/2014/main" id="{5F9353F0-1D1C-E962-6C96-FC08BFA2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949" y="5946812"/>
            <a:ext cx="2231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</a:rPr>
              <a:t>R command line</a:t>
            </a:r>
          </a:p>
        </p:txBody>
      </p:sp>
      <p:sp>
        <p:nvSpPr>
          <p:cNvPr id="12300" name="Rectangle 27">
            <a:extLst>
              <a:ext uri="{FF2B5EF4-FFF2-40B4-BE49-F238E27FC236}">
                <a16:creationId xmlns:a16="http://schemas.microsoft.com/office/drawing/2014/main" id="{487C60A9-E8BA-2324-3014-6FF50A428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265" y="5874176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>
              <a:latin typeface="+mn-lt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F58A236-EF37-FAD5-113E-FCF0D66B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765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Anatomy of a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/>
      <p:bldP spid="7178" grpId="0" animBg="1"/>
      <p:bldP spid="7179" grpId="0" animBg="1"/>
      <p:bldP spid="7180" grpId="0"/>
      <p:bldP spid="71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032FC9C6-4638-1298-4F20-D5A9AB579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765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  <a:latin typeface="+mn-lt"/>
              </a:rPr>
              <a:t>Arguments to functions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A8875F-F9C3-173C-AB0E-520E17EB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844675"/>
            <a:ext cx="4495800" cy="16319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myfunction &lt;- function(a,b)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	output &lt;- a^2 -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	return(output)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19A6400-C4AA-2618-381A-B3DE8ED5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0" y="4263048"/>
            <a:ext cx="326231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x&lt;-myfunction(4,2)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EDBA74EF-DA80-1A2C-BBBA-6A855B229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756" y="4263049"/>
            <a:ext cx="524503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14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90082338-EFF0-B329-8EE8-498BEFA5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4243" y="3642336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8F45FE7C-1A02-935D-D338-D245CE43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0" y="4834548"/>
            <a:ext cx="326231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x&lt;-myfunction(2,4)</a:t>
            </a: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ED392697-01EA-D828-3D38-99774AC58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755" y="4834549"/>
            <a:ext cx="35458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0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E7A6E17-378F-5ED3-9706-F56CDBA76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1" y="5410811"/>
            <a:ext cx="2954337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x&lt;-myfunction(4)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9C5108C0-C19F-A300-155B-131CC78A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756" y="5415574"/>
            <a:ext cx="4301177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+mn-lt"/>
              </a:rPr>
              <a:t>Error in a^2 - b : 'b' is missing</a:t>
            </a: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50F9EF00-4379-EB09-0E12-D4C54328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0" y="5987073"/>
            <a:ext cx="387826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x&lt;-myfunction(b=4,a=2)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664C90-F459-EC80-F731-67A8BFC5E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755" y="5987074"/>
            <a:ext cx="35458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0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A321C0E-49BC-FA10-A20D-B688DC481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756" y="3640749"/>
            <a:ext cx="1660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3338521-56ED-BB38-05BF-6A51943AB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2043817"/>
            <a:ext cx="3889375" cy="1200329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The order of arguments is important, although can override this using </a:t>
            </a:r>
          </a:p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named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7" grpId="0" animBg="1"/>
      <p:bldP spid="18" grpId="0" animBg="1"/>
      <p:bldP spid="21" grpId="0" animBg="1"/>
      <p:bldP spid="22" grpId="0" animBg="1"/>
      <p:bldP spid="2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BFFC63B1-A9D4-AABC-6FB6-8DBB18272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7651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Default values of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BACAEF-7E2D-7A24-BC57-D1521CF5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773238"/>
            <a:ext cx="4619625" cy="16319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myfunction &lt;- function(a,b=3)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	output &lt;- a^2 -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	return(output)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6D403B63-7EB1-96CC-CBD9-4DCA34157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57" y="4117487"/>
            <a:ext cx="3262313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x&lt;-myfunction(4,2)</a:t>
            </a: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64D69441-FB69-6B3B-4589-42CF44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970" y="4184163"/>
            <a:ext cx="524503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entury Gothic"/>
              </a:rPr>
              <a:t>14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C230DE2E-3841-7816-19FA-C7BE8B29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56" y="4650887"/>
            <a:ext cx="3416300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 myfunction(2,4)</a:t>
            </a: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2C6849E3-76F2-5D76-5739-601A57C6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969" y="4693751"/>
            <a:ext cx="35458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entury Gothic"/>
              </a:rPr>
              <a:t>0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2276B5A-B5EC-2D76-14FB-2A9CA9B4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57" y="5154125"/>
            <a:ext cx="3108325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 myfunction(4)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6A375EAE-9F2F-9AED-7069-5847F700C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970" y="5196988"/>
            <a:ext cx="528637" cy="461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Century Gothic"/>
                <a:ea typeface="ＭＳ Ｐゴシック"/>
                <a:cs typeface="Arial"/>
              </a:rPr>
              <a:t>13</a:t>
            </a:r>
            <a:endParaRPr lang="en-US" altLang="en-US" sz="2400">
              <a:solidFill>
                <a:srgbClr val="000000"/>
              </a:solidFill>
              <a:latin typeface="Century Gothic"/>
              <a:ea typeface="ＭＳ Ｐゴシック"/>
              <a:cs typeface="Arial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684A1B6E-6C7B-C525-D526-C8EFEE33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56" y="6205050"/>
            <a:ext cx="4032250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 myfunction(b=4,a=2)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EC1BE1-9D31-5BB2-A5F9-2FB30F2A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969" y="6235213"/>
            <a:ext cx="354584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Century Gothic"/>
              </a:rPr>
              <a:t>0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B6C560FE-FF3F-2A81-7EB3-D9DCBFB0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456" y="5663712"/>
            <a:ext cx="3416300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 myfunction(b=4)</a:t>
            </a: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157FF0B2-A1A4-1FBB-DFE1-4657EA8F496A}"/>
              </a:ext>
            </a:extLst>
          </p:cNvPr>
          <p:cNvSpPr>
            <a:spLocks/>
          </p:cNvSpPr>
          <p:nvPr/>
        </p:nvSpPr>
        <p:spPr bwMode="auto">
          <a:xfrm>
            <a:off x="7414969" y="5730388"/>
            <a:ext cx="4347665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+mn-lt"/>
              </a:rPr>
              <a:t>Error in a^2 - b : ‘a' is missing</a:t>
            </a:r>
            <a:endParaRPr lang="en-US" alt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EBFE069-BF51-C6AD-B43A-F09CDF36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094" y="3642825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B4A78315-AB9F-56CE-8EAF-7E28B1BC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645" y="3642826"/>
            <a:ext cx="1660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057BB7F-E7B5-79A4-84C3-67B66DF7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1" y="2147005"/>
            <a:ext cx="3960813" cy="1200329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Can assign default values to arguments at the time of writing the function…can be overridden by the caller if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7" grpId="0" animBg="1"/>
      <p:bldP spid="18" grpId="0" animBg="1"/>
      <p:bldP spid="21" grpId="0" animBg="1"/>
      <p:bldP spid="22" grpId="0" animBg="1"/>
      <p:bldP spid="20" grpId="0" animBg="1"/>
      <p:bldP spid="24" grpId="0" animBg="1"/>
      <p:bldP spid="27" grpId="0"/>
      <p:bldP spid="28" grpId="0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83FE7EF3-D56F-3210-8C06-F8480A1D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38" y="4508500"/>
            <a:ext cx="28765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2">
            <a:extLst>
              <a:ext uri="{FF2B5EF4-FFF2-40B4-BE49-F238E27FC236}">
                <a16:creationId xmlns:a16="http://schemas.microsoft.com/office/drawing/2014/main" id="{B430096C-F2CD-0DFB-7402-1367B9F46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9" y="4508500"/>
            <a:ext cx="2859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8184EFDE-2F67-8E36-C647-A4E230BA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Unspecified values of arguments</a:t>
            </a:r>
          </a:p>
        </p:txBody>
      </p:sp>
      <p:sp>
        <p:nvSpPr>
          <p:cNvPr id="18438" name="TextBox 16">
            <a:extLst>
              <a:ext uri="{FF2B5EF4-FFF2-40B4-BE49-F238E27FC236}">
                <a16:creationId xmlns:a16="http://schemas.microsoft.com/office/drawing/2014/main" id="{40F374B4-496C-2E39-1BA7-A4DECE4A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89" y="6453188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</a:rPr>
              <a:t>6/19</a:t>
            </a:r>
          </a:p>
        </p:txBody>
      </p:sp>
      <p:sp>
        <p:nvSpPr>
          <p:cNvPr id="18439" name="Rectangle 2">
            <a:extLst>
              <a:ext uri="{FF2B5EF4-FFF2-40B4-BE49-F238E27FC236}">
                <a16:creationId xmlns:a16="http://schemas.microsoft.com/office/drawing/2014/main" id="{3A0DBA4D-5751-F3D4-227A-87BDF024F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844675"/>
            <a:ext cx="5905500" cy="16319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plotSin &lt;- function(a,b,...)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  x&lt;-seq(from=a,to=b,length.out=1000)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  plot(x,sin(x),...)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}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85F31C8-B9F0-E1E0-2C70-870A0B2F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4225" y="4365625"/>
            <a:ext cx="2800350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plotSin(0,2*pi)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8C5ED9AE-993A-1137-F104-C877EF708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6" y="3935413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8C3309F5-D319-6844-A611-8A0CB3AFA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9" y="4365625"/>
            <a:ext cx="4340225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&gt; plotSin(0,2*pi,col='red')</a:t>
            </a:r>
            <a:endParaRPr lang="en-US" altLang="en-US" sz="20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FAAF13A8-FAFB-58E0-1A27-B88730DB2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8" y="3935413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75B1205C-7408-7E7E-AD75-F1A99125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1" y="2260125"/>
            <a:ext cx="2627313" cy="147732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Ellipsis (three dots) can be used to mark where extra arguments should be passed through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E86E5033-CB7D-C055-16F6-500D8D5B6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8" y="3213100"/>
            <a:ext cx="38163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744A4-8BF5-D70E-0A98-9C459DD9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4883150"/>
            <a:ext cx="2616422" cy="15696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Note the extra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argument has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changed </a:t>
            </a:r>
            <a:r>
              <a:rPr lang="en-US" altLang="en-US" sz="2400" dirty="0" err="1">
                <a:solidFill>
                  <a:srgbClr val="000000"/>
                </a:solidFill>
                <a:latin typeface="+mj-lt"/>
              </a:rPr>
              <a:t>colour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of the plot</a:t>
            </a:r>
            <a:endParaRPr lang="en-GB" alt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3" grpId="0"/>
      <p:bldP spid="18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E7DCBD41-9F04-AF3F-A9C7-185B2372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b="1" kern="0" dirty="0">
                <a:solidFill>
                  <a:schemeClr val="accent1"/>
                </a:solidFill>
              </a:rPr>
              <a:t>Return is not necessary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014F0A-8226-0B22-31FB-B7C0C175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1844676"/>
            <a:ext cx="3887787" cy="1477963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myfunction &lt;- function(a,b)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	output &lt;- a^2 -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	return(output)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7AD81E-019E-5795-F7D3-42895DC1C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1844675"/>
            <a:ext cx="4608513" cy="12001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mylazyfunction &lt;- function(a,b)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	output &lt;- a^2 – 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FCA8CDCE-C8A7-85F6-C3BC-1F509D738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5060950"/>
            <a:ext cx="326231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x&lt;-myfunction(4,2)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E1E8A237-CB95-5E5A-6880-3D7394810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440239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6DE5187E-9B11-5DA2-CBD6-3EDC110E1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727" y="5595686"/>
            <a:ext cx="553357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14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195B4844-37D9-E19C-E50C-54DD9A99A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5661026"/>
            <a:ext cx="1660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33C667BA-EE15-BD19-2489-AB52E17A7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065713"/>
            <a:ext cx="387826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x&lt;-mylazyfunction(4,2)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C1BA0CF1-F7CC-B49E-4232-37DD457F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538" y="4445001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ADFC4B03-6FED-6A67-AF44-E429D6EE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678" y="5595685"/>
            <a:ext cx="553357" cy="46166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merican Typewriter" charset="0"/>
              </a:rPr>
              <a:t>14</a:t>
            </a: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77FC8DB8-BEEE-E855-F7EB-5E53C40A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4" y="5665789"/>
            <a:ext cx="1660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/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591DB65A-93EF-21EE-FFA8-09445D32B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Returning multiple values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9AE83A-A786-6716-F025-9E4EE169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773238"/>
            <a:ext cx="3887788" cy="16319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mySwap &lt;- function(a,b)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	output &lt;- c(b,a)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	return(output)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4C43350-53C8-2208-41D9-AB230433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147005"/>
            <a:ext cx="3600450" cy="1200329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If the return values are all of the </a:t>
            </a:r>
            <a:r>
              <a:rPr lang="en-US" b="1" kern="0" dirty="0">
                <a:solidFill>
                  <a:srgbClr val="000000"/>
                </a:solidFill>
                <a:ea typeface="ＭＳ Ｐゴシック" charset="0"/>
              </a:rPr>
              <a:t>same type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, probably simplest to concatenate them into a single vector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1BE3FB97-E560-0CFF-08E2-EB292DEEC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5060950"/>
            <a:ext cx="264636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</a:t>
            </a: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mySwap(2,4)</a:t>
            </a:r>
            <a:endParaRPr lang="en-US" altLang="en-US" sz="20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164D4789-FBBE-665D-363F-BA460AD7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440239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0E9CCB7C-1976-4991-13B8-997748CB0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4437064"/>
            <a:ext cx="1660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  <p:pic>
        <p:nvPicPr>
          <p:cNvPr id="14347" name="Picture 6">
            <a:extLst>
              <a:ext uri="{FF2B5EF4-FFF2-40B4-BE49-F238E27FC236}">
                <a16:creationId xmlns:a16="http://schemas.microsoft.com/office/drawing/2014/main" id="{E306CDDC-91DD-C3B7-9589-663196F1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9" y="5064126"/>
            <a:ext cx="19446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9A6718DB-A4E0-D89F-846A-45AA8D6C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6" y="765175"/>
            <a:ext cx="8785225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4000" b="1" kern="0" dirty="0">
                <a:solidFill>
                  <a:schemeClr val="accent1"/>
                </a:solidFill>
              </a:rPr>
              <a:t>Returning multiple values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B10E2F-DB42-CAFF-D628-25474495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1773238"/>
            <a:ext cx="4103688" cy="1631950"/>
          </a:xfrm>
          <a:prstGeom prst="rect">
            <a:avLst/>
          </a:prstGeom>
          <a:solidFill>
            <a:srgbClr val="CC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mySwapII &lt;- function(a,b)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  output &lt;- list(b,a)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  return(output)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CE20BEB-2728-C4A1-81F0-B025FE31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2142243"/>
            <a:ext cx="3960812" cy="1200329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If the return values are of </a:t>
            </a:r>
            <a:r>
              <a:rPr lang="en-US" b="1" kern="0" dirty="0">
                <a:solidFill>
                  <a:srgbClr val="000000"/>
                </a:solidFill>
                <a:ea typeface="ＭＳ Ｐゴシック" charset="0"/>
              </a:rPr>
              <a:t>different types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, then have to return a list…this is more flexible, but needs more typing to extract the values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E95CD84E-F661-6304-4A09-ADDEF5756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4797425"/>
            <a:ext cx="3262312" cy="400050"/>
          </a:xfrm>
          <a:prstGeom prst="rect">
            <a:avLst/>
          </a:pr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merican Typewriter" charset="0"/>
              </a:rPr>
              <a:t>&gt; x&lt;-</a:t>
            </a:r>
            <a:r>
              <a:rPr lang="en-GB" altLang="en-US" sz="2000">
                <a:solidFill>
                  <a:srgbClr val="000000"/>
                </a:solidFill>
                <a:latin typeface="American Typewriter" charset="0"/>
              </a:rPr>
              <a:t>mySwapII(“2”,2)</a:t>
            </a:r>
            <a:endParaRPr lang="en-US" altLang="en-US" sz="2000">
              <a:solidFill>
                <a:srgbClr val="000000"/>
              </a:solidFill>
              <a:latin typeface="American Typewriter" charset="0"/>
            </a:endParaRP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9ADCE031-5F19-5360-9AF0-6A1B59C9E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1" y="4076701"/>
            <a:ext cx="2638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R command line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A91C4C43-D1AD-7857-420B-3BB491F3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4" y="4149726"/>
            <a:ext cx="16606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+mn-lt"/>
              </a:rPr>
              <a:t>Value of x</a:t>
            </a:r>
          </a:p>
        </p:txBody>
      </p:sp>
      <p:pic>
        <p:nvPicPr>
          <p:cNvPr id="15371" name="Picture 2">
            <a:extLst>
              <a:ext uri="{FF2B5EF4-FFF2-40B4-BE49-F238E27FC236}">
                <a16:creationId xmlns:a16="http://schemas.microsoft.com/office/drawing/2014/main" id="{7428B22B-A923-AA8E-020E-C84274D2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4797426"/>
            <a:ext cx="15811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</p:bldLst>
  </p:timing>
</p:sld>
</file>

<file path=ppt/theme/theme1.xml><?xml version="1.0" encoding="utf-8"?>
<a:theme xmlns:a="http://schemas.openxmlformats.org/drawingml/2006/main" name="VIMC_ppt7">
  <a:themeElements>
    <a:clrScheme name="VIMC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173BA"/>
      </a:accent1>
      <a:accent2>
        <a:srgbClr val="2A3578"/>
      </a:accent2>
      <a:accent3>
        <a:srgbClr val="00ABED"/>
      </a:accent3>
      <a:accent4>
        <a:srgbClr val="A7DEF8"/>
      </a:accent4>
      <a:accent5>
        <a:srgbClr val="A91778"/>
      </a:accent5>
      <a:accent6>
        <a:srgbClr val="368272"/>
      </a:accent6>
      <a:hlink>
        <a:srgbClr val="A91778"/>
      </a:hlink>
      <a:folHlink>
        <a:srgbClr val="6F1C9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3C4F4BF-3110-4CB5-A6CB-AFF5EA517E97}" vid="{7B52B56A-EB7C-4741-82B1-60F611380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VIMC-ppt-kw</Template>
  <TotalTime>1197</TotalTime>
  <Words>1468</Words>
  <Application>Microsoft Office PowerPoint</Application>
  <PresentationFormat>Widescreen</PresentationFormat>
  <Paragraphs>306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VIMC_ppt7</vt:lpstr>
      <vt:lpstr>Mathematical modelling for vaccine-preventable diseases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 Impact Modelling Consortium   Annual Meeting 2018  Welcome and Consortium Update</dc:title>
  <dc:creator>Garske, Tini</dc:creator>
  <cp:lastModifiedBy>Gaythorpe, Katy</cp:lastModifiedBy>
  <cp:revision>132</cp:revision>
  <dcterms:created xsi:type="dcterms:W3CDTF">2018-03-18T15:49:19Z</dcterms:created>
  <dcterms:modified xsi:type="dcterms:W3CDTF">2024-08-30T14:44:36Z</dcterms:modified>
</cp:coreProperties>
</file>