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61" r:id="rId3"/>
    <p:sldId id="27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80" r:id="rId16"/>
    <p:sldId id="281" r:id="rId17"/>
    <p:sldId id="267" r:id="rId18"/>
    <p:sldId id="282" r:id="rId19"/>
    <p:sldId id="268" r:id="rId20"/>
    <p:sldId id="269" r:id="rId21"/>
    <p:sldId id="270" r:id="rId22"/>
    <p:sldId id="271" r:id="rId23"/>
    <p:sldId id="273" r:id="rId24"/>
    <p:sldId id="286" r:id="rId25"/>
    <p:sldId id="274" r:id="rId26"/>
    <p:sldId id="283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6414" autoAdjust="0"/>
  </p:normalViewPr>
  <p:slideViewPr>
    <p:cSldViewPr snapToGrid="0" snapToObjects="1">
      <p:cViewPr varScale="1">
        <p:scale>
          <a:sx n="93" d="100"/>
          <a:sy n="93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7877-16C1-2A42-AF59-E376C7B6FF87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24B7-8987-E642-8582-C6B49450A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ampserver.com/en/download.php" TargetMode="External"/><Relationship Id="rId3" Type="http://schemas.openxmlformats.org/officeDocument/2006/relationships/hyperlink" Target="http://www.mamp.info/en/downloads/index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mysql_intro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52940"/>
            <a:ext cx="6400800" cy="1752600"/>
          </a:xfrm>
        </p:spPr>
        <p:txBody>
          <a:bodyPr/>
          <a:lstStyle/>
          <a:p>
            <a:r>
              <a:rPr lang="en-US" dirty="0" smtClean="0"/>
              <a:t>Izzy Johnston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izzy_johnston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58429"/>
            <a:ext cx="3048000" cy="304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3234610"/>
            <a:ext cx="7772400" cy="1470025"/>
          </a:xfrm>
          <a:prstGeom prst="rect">
            <a:avLst/>
          </a:prstGeom>
          <a:gradFill rotWithShape="1"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 and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Session 1: What is PHP?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Concatenation—</a:t>
            </a:r>
            <a:br>
              <a:rPr lang="en-US" dirty="0" smtClean="0"/>
            </a:br>
            <a:r>
              <a:rPr lang="en-US" dirty="0" smtClean="0"/>
              <a:t>the best word in the English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Value</a:t>
            </a:r>
          </a:p>
          <a:p>
            <a:pPr lvl="1"/>
            <a:r>
              <a:rPr lang="en-US" dirty="0" smtClean="0"/>
              <a:t>$a=</a:t>
            </a:r>
            <a:r>
              <a:rPr lang="en-US" dirty="0" smtClean="0">
                <a:solidFill>
                  <a:schemeClr val="accent3"/>
                </a:solidFill>
              </a:rPr>
              <a:t>"</a:t>
            </a:r>
            <a:r>
              <a:rPr lang="en-US" dirty="0" smtClean="0"/>
              <a:t>Hello</a:t>
            </a:r>
            <a:r>
              <a:rPr lang="en-US" dirty="0" smtClean="0">
                <a:solidFill>
                  <a:srgbClr val="9C007F"/>
                </a:solidFill>
              </a:rPr>
              <a:t>"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b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C007F"/>
                </a:solidFill>
              </a:rPr>
              <a:t>"</a:t>
            </a:r>
            <a:r>
              <a:rPr lang="en-US" dirty="0" smtClean="0"/>
              <a:t>my name is</a:t>
            </a:r>
            <a:r>
              <a:rPr lang="en-US" dirty="0" smtClean="0">
                <a:solidFill>
                  <a:srgbClr val="9C007F"/>
                </a:solidFill>
              </a:rPr>
              <a:t>"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Concatenate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</a:t>
            </a:r>
            <a:r>
              <a:rPr lang="en-US" dirty="0" smtClean="0"/>
              <a:t>=$a 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n-US" dirty="0" smtClean="0"/>
              <a:t> $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Don't forget the spaces!</a:t>
            </a:r>
          </a:p>
          <a:p>
            <a:pPr lvl="1"/>
            <a:r>
              <a:rPr lang="en-US" dirty="0" smtClean="0"/>
              <a:t>$a=</a:t>
            </a:r>
            <a:r>
              <a:rPr lang="en-US" dirty="0" smtClean="0">
                <a:solidFill>
                  <a:srgbClr val="9C007F"/>
                </a:solidFill>
              </a:rPr>
              <a:t>"</a:t>
            </a:r>
            <a:r>
              <a:rPr lang="en-US" dirty="0" smtClean="0"/>
              <a:t>Hello</a:t>
            </a:r>
            <a:r>
              <a:rPr lang="en-US" dirty="0" smtClean="0">
                <a:solidFill>
                  <a:schemeClr val="accent3"/>
                </a:solidFill>
              </a:rPr>
              <a:t>"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$a=</a:t>
            </a:r>
            <a:r>
              <a:rPr lang="en-US" dirty="0" smtClean="0">
                <a:solidFill>
                  <a:srgbClr val="9C007F"/>
                </a:solidFill>
              </a:rPr>
              <a:t>"</a:t>
            </a:r>
            <a:r>
              <a:rPr lang="en-US" dirty="0" smtClean="0"/>
              <a:t>Hello </a:t>
            </a:r>
            <a:r>
              <a:rPr lang="en-US" dirty="0" smtClean="0">
                <a:solidFill>
                  <a:srgbClr val="9C007F"/>
                </a:solidFill>
              </a:rPr>
              <a:t>"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smtClean="0"/>
              <a:t>some parameter</a:t>
            </a:r>
            <a:r>
              <a:rPr lang="en-US" dirty="0" smtClean="0">
                <a:solidFill>
                  <a:srgbClr val="005BD3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do this;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D519FF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do that;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$a=2;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b</a:t>
            </a:r>
            <a:r>
              <a:rPr lang="en-US" dirty="0" smtClean="0"/>
              <a:t>=3;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/>
              <a:t>$a&gt;$</a:t>
            </a:r>
            <a:r>
              <a:rPr lang="en-US" dirty="0" err="1" smtClean="0"/>
              <a:t>b</a:t>
            </a:r>
            <a:r>
              <a:rPr lang="en-US" dirty="0" smtClean="0">
                <a:solidFill>
                  <a:srgbClr val="4C99FF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echo $a;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D519FF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echo $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$a=5;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b</a:t>
            </a:r>
            <a:r>
              <a:rPr lang="en-US" dirty="0" smtClean="0"/>
              <a:t>=3;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smtClean="0"/>
              <a:t>$a&gt;$</a:t>
            </a:r>
            <a:r>
              <a:rPr lang="en-US" dirty="0" err="1" smtClean="0"/>
              <a:t>b</a:t>
            </a:r>
            <a:r>
              <a:rPr lang="en-US" dirty="0" smtClean="0">
                <a:solidFill>
                  <a:srgbClr val="005BD3"/>
                </a:solidFill>
              </a:rPr>
              <a:t>)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echo $a;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D519FF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echo $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$a=0;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 smtClean="0"/>
              <a:t>$a&lt;10</a:t>
            </a:r>
            <a:r>
              <a:rPr lang="en-US" dirty="0" smtClean="0">
                <a:solidFill>
                  <a:srgbClr val="4C99FF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echo $a;</a:t>
            </a:r>
          </a:p>
          <a:p>
            <a:pPr>
              <a:buNone/>
            </a:pPr>
            <a:r>
              <a:rPr lang="en-US" dirty="0" smtClean="0"/>
              <a:t>	$a=$a+1;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1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+ 2 = 4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- 2= 0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* 2 = 4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/ 2 = 1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(Remainder)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5 % 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++</a:t>
                      </a:r>
                      <a:r>
                        <a:rPr lang="en-US" sz="2400" baseline="0" dirty="0" smtClean="0"/>
                        <a:t> = 3</a:t>
                      </a:r>
                      <a:endParaRPr lang="en-US" sz="2400" dirty="0"/>
                    </a:p>
                  </a:txBody>
                  <a:tcPr/>
                </a:tc>
              </a:tr>
              <a:tr h="5393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-- = 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1380" y="5914847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*For all examples, $</a:t>
            </a:r>
            <a:r>
              <a:rPr lang="en-US" dirty="0" err="1" smtClean="0"/>
              <a:t>x</a:t>
            </a:r>
            <a:r>
              <a:rPr lang="en-US" dirty="0" smtClean="0"/>
              <a:t>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98681"/>
          <a:ext cx="8229600" cy="449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==</a:t>
                      </a:r>
                      <a:r>
                        <a:rPr lang="en-US" sz="2400" baseline="0" dirty="0" smtClean="0"/>
                        <a:t> $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0" dirty="0" smtClean="0"/>
                        <a:t> FALSE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0" dirty="0" smtClean="0"/>
                        <a:t> != $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0" dirty="0" smtClean="0"/>
                        <a:t> TRUE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greater than?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&gt; $</a:t>
                      </a:r>
                      <a:r>
                        <a:rPr lang="en-US" sz="2400" dirty="0" err="1" smtClean="0"/>
                        <a:t>y</a:t>
                      </a:r>
                      <a:r>
                        <a:rPr lang="en-US" sz="2400" dirty="0" smtClean="0"/>
                        <a:t> FALSE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less than?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0" dirty="0" smtClean="0"/>
                        <a:t> &lt; $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0" dirty="0" smtClean="0"/>
                        <a:t>  TRUE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&amp;&amp;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</a:t>
                      </a:r>
                      <a:r>
                        <a:rPr lang="en-US" sz="2400" baseline="0" dirty="0" smtClean="0"/>
                        <a:t> ($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0" dirty="0" smtClean="0"/>
                        <a:t>&lt;5 &amp;&amp; $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0" dirty="0" smtClean="0"/>
                        <a:t> &gt;5 )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||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</a:t>
                      </a:r>
                      <a:r>
                        <a:rPr lang="en-US" sz="2400" baseline="0" dirty="0" smtClean="0"/>
                        <a:t> ($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0" dirty="0" smtClean="0"/>
                        <a:t>&lt;5 || $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0" dirty="0" smtClean="0"/>
                        <a:t> &gt;5 )</a:t>
                      </a:r>
                      <a:endParaRPr lang="en-US" sz="2400" dirty="0"/>
                    </a:p>
                  </a:txBody>
                  <a:tcPr/>
                </a:tc>
              </a:tr>
              <a:tr h="562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</a:t>
                      </a:r>
                      <a:r>
                        <a:rPr lang="en-US" sz="2400" baseline="0" dirty="0" smtClean="0"/>
                        <a:t> !($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0" dirty="0" smtClean="0"/>
                        <a:t>==$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1380" y="5914847"/>
            <a:ext cx="327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*For all examples, $</a:t>
            </a:r>
            <a:r>
              <a:rPr lang="en-US" dirty="0" err="1" smtClean="0"/>
              <a:t>x</a:t>
            </a:r>
            <a:r>
              <a:rPr lang="en-US" dirty="0" smtClean="0"/>
              <a:t>=2 and $</a:t>
            </a:r>
            <a:r>
              <a:rPr lang="en-US" dirty="0" err="1" smtClean="0"/>
              <a:t>y</a:t>
            </a:r>
            <a:r>
              <a:rPr lang="en-US" dirty="0" smtClean="0"/>
              <a:t>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Functions--look for the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function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functionname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 smtClean="0"/>
              <a:t>parameters</a:t>
            </a:r>
            <a:r>
              <a:rPr lang="en-US" dirty="0" smtClean="0">
                <a:solidFill>
                  <a:srgbClr val="4C99FF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…code to be executed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function </a:t>
            </a:r>
            <a:r>
              <a:rPr lang="en-US" dirty="0" smtClean="0">
                <a:solidFill>
                  <a:srgbClr val="D519FF"/>
                </a:solidFill>
              </a:rPr>
              <a:t>multiply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C99FF"/>
                </a:solidFill>
              </a:rPr>
              <a:t>(</a:t>
            </a:r>
            <a:r>
              <a:rPr lang="en-US" dirty="0" smtClean="0"/>
              <a:t>$a, $</a:t>
            </a:r>
            <a:r>
              <a:rPr lang="en-US" dirty="0" err="1" smtClean="0"/>
              <a:t>b</a:t>
            </a:r>
            <a:r>
              <a:rPr lang="en-US" dirty="0" smtClean="0">
                <a:solidFill>
                  <a:srgbClr val="4C99FF"/>
                </a:solidFill>
              </a:rPr>
              <a:t>)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c</a:t>
            </a:r>
            <a:r>
              <a:rPr lang="en-US" dirty="0" smtClean="0"/>
              <a:t>=$a*$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$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multiply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smtClean="0"/>
              <a:t>$a, $</a:t>
            </a:r>
            <a:r>
              <a:rPr lang="en-US" dirty="0" err="1" smtClean="0"/>
              <a:t>b</a:t>
            </a:r>
            <a:r>
              <a:rPr lang="en-US" dirty="0" smtClean="0">
                <a:solidFill>
                  <a:srgbClr val="005BD3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c</a:t>
            </a:r>
            <a:r>
              <a:rPr lang="en-US" dirty="0" smtClean="0"/>
              <a:t>=$a*$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echo $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$number1=6;</a:t>
            </a:r>
          </a:p>
          <a:p>
            <a:pPr>
              <a:buNone/>
            </a:pPr>
            <a:r>
              <a:rPr lang="en-US" dirty="0" smtClean="0"/>
              <a:t>$number2=17;</a:t>
            </a:r>
          </a:p>
          <a:p>
            <a:pPr>
              <a:buNone/>
            </a:pPr>
            <a:r>
              <a:rPr lang="en-US" dirty="0" smtClean="0">
                <a:solidFill>
                  <a:srgbClr val="D519FF"/>
                </a:solidFill>
              </a:rPr>
              <a:t>multiply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(</a:t>
            </a:r>
            <a:r>
              <a:rPr lang="en-US" dirty="0" smtClean="0"/>
              <a:t>3, 5</a:t>
            </a:r>
            <a:r>
              <a:rPr lang="en-US" dirty="0" smtClean="0">
                <a:solidFill>
                  <a:srgbClr val="005BD3"/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D519FF"/>
                </a:solidFill>
              </a:rPr>
              <a:t>multiply </a:t>
            </a:r>
            <a:r>
              <a:rPr lang="en-US" dirty="0" smtClean="0">
                <a:solidFill>
                  <a:srgbClr val="005BD3"/>
                </a:solidFill>
              </a:rPr>
              <a:t>(</a:t>
            </a:r>
            <a:r>
              <a:rPr lang="en-US" dirty="0" smtClean="0"/>
              <a:t>4, 2</a:t>
            </a:r>
            <a:r>
              <a:rPr lang="en-US" dirty="0" smtClean="0">
                <a:solidFill>
                  <a:srgbClr val="005BD3"/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multiply($number1, $number2);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develop it!—HTML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E40059"/>
                </a:solidFill>
              </a:rPr>
              <a:t>form.html</a:t>
            </a:r>
            <a:endParaRPr lang="en-US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&lt;head&gt;….&lt;/head&gt;</a:t>
            </a:r>
          </a:p>
          <a:p>
            <a:pPr>
              <a:buNone/>
            </a:pPr>
            <a:r>
              <a:rPr lang="en-US" dirty="0" smtClean="0"/>
              <a:t> &lt;body&gt;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&lt;form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5"/>
                </a:solidFill>
              </a:rPr>
              <a:t>"</a:t>
            </a:r>
            <a:r>
              <a:rPr lang="en-US" dirty="0" err="1" smtClean="0">
                <a:solidFill>
                  <a:schemeClr val="accent5"/>
                </a:solidFill>
              </a:rPr>
              <a:t>result.php</a:t>
            </a:r>
            <a:r>
              <a:rPr lang="en-US" dirty="0" smtClean="0">
                <a:solidFill>
                  <a:schemeClr val="accent5"/>
                </a:solidFill>
              </a:rPr>
              <a:t>" </a:t>
            </a:r>
            <a:r>
              <a:rPr lang="en-US" dirty="0" smtClean="0">
                <a:solidFill>
                  <a:srgbClr val="D519FF"/>
                </a:solidFill>
              </a:rPr>
              <a:t>method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5BD3"/>
                </a:solidFill>
              </a:rPr>
              <a:t>"get"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	 &lt;label&gt;</a:t>
            </a:r>
            <a:r>
              <a:rPr lang="en-US" dirty="0" smtClean="0"/>
              <a:t>Enter Degrees in Fahrenheit</a:t>
            </a:r>
            <a:r>
              <a:rPr lang="en-US" dirty="0" smtClean="0">
                <a:solidFill>
                  <a:srgbClr val="E40059"/>
                </a:solidFill>
              </a:rPr>
              <a:t>&lt;/label&gt;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		 &lt;input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5BD3"/>
                </a:solidFill>
              </a:rPr>
              <a:t>"degrees"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5BD3"/>
                </a:solidFill>
              </a:rPr>
              <a:t>"text" 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>
                <a:solidFill>
                  <a:srgbClr val="E40059"/>
                </a:solidFill>
              </a:rPr>
              <a:t>&lt;input 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5BD3"/>
                </a:solidFill>
              </a:rPr>
              <a:t>"submit" 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5BD3"/>
                </a:solidFill>
              </a:rPr>
              <a:t>"Get Degrees in Celsius"</a:t>
            </a:r>
            <a:r>
              <a:rPr lang="en-US" dirty="0" smtClean="0">
                <a:solidFill>
                  <a:srgbClr val="E40059"/>
                </a:solidFill>
              </a:rPr>
              <a:t>/&gt;	</a:t>
            </a:r>
            <a:r>
              <a:rPr lang="en-US" dirty="0" smtClean="0"/>
              <a:t>    		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&lt;/form&gt;</a:t>
            </a:r>
          </a:p>
          <a:p>
            <a:pPr>
              <a:buNone/>
            </a:pPr>
            <a:r>
              <a:rPr lang="en-US" dirty="0" smtClean="0"/>
              <a:t> &lt;/body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 Files</a:t>
            </a:r>
          </a:p>
          <a:p>
            <a:pPr lvl="1"/>
            <a:r>
              <a:rPr lang="en-US" dirty="0" smtClean="0"/>
              <a:t>http://.</a:t>
            </a:r>
            <a:r>
              <a:rPr lang="en-US" dirty="0" err="1" smtClean="0"/>
              <a:t>izzycjohnston.com/gdi/PHP_Practice_Files.zip</a:t>
            </a:r>
            <a:endParaRPr lang="en-US" dirty="0" smtClean="0"/>
          </a:p>
          <a:p>
            <a:r>
              <a:rPr lang="en-US" dirty="0" smtClean="0"/>
              <a:t>PCs</a:t>
            </a:r>
          </a:p>
          <a:p>
            <a:pPr lvl="1"/>
            <a:r>
              <a:rPr lang="en-US" dirty="0" smtClean="0">
                <a:hlinkClick r:id="rId2"/>
              </a:rPr>
              <a:t>http://www.wampserver.com/en/download.php</a:t>
            </a:r>
            <a:endParaRPr lang="en-US" dirty="0" smtClean="0"/>
          </a:p>
          <a:p>
            <a:r>
              <a:rPr lang="en-US" dirty="0" smtClean="0"/>
              <a:t>Macs</a:t>
            </a:r>
          </a:p>
          <a:p>
            <a:pPr lvl="1"/>
            <a:r>
              <a:rPr lang="en-US" dirty="0" smtClean="0">
                <a:hlinkClick r:id="rId3"/>
              </a:rPr>
              <a:t>http://www.mamp.info/en/downloads/index.htm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PCs—Notepad++, </a:t>
            </a:r>
            <a:r>
              <a:rPr lang="en-US" dirty="0" err="1" smtClean="0"/>
              <a:t>jEdit</a:t>
            </a:r>
            <a:r>
              <a:rPr lang="en-US" dirty="0" smtClean="0"/>
              <a:t>, </a:t>
            </a:r>
            <a:r>
              <a:rPr lang="en-US" dirty="0" err="1" smtClean="0"/>
              <a:t>Aptana</a:t>
            </a:r>
            <a:endParaRPr lang="en-US" dirty="0" smtClean="0"/>
          </a:p>
          <a:p>
            <a:pPr lvl="1"/>
            <a:r>
              <a:rPr lang="en-US" dirty="0" smtClean="0"/>
              <a:t>Macs—Text Wrangler, </a:t>
            </a:r>
            <a:r>
              <a:rPr lang="en-US" dirty="0" err="1" smtClean="0"/>
              <a:t>jEdit</a:t>
            </a:r>
            <a:r>
              <a:rPr lang="en-US" dirty="0" smtClean="0"/>
              <a:t>, </a:t>
            </a:r>
            <a:r>
              <a:rPr lang="en-US" dirty="0" err="1" smtClean="0"/>
              <a:t>Aptana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</a:t>
            </a:r>
            <a:r>
              <a:rPr lang="en-US" dirty="0"/>
              <a:t>d</a:t>
            </a:r>
            <a:r>
              <a:rPr lang="en-US" dirty="0" smtClean="0"/>
              <a:t>evelop it—Calling from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result.php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endParaRPr lang="en-US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5"/>
                </a:solidFill>
              </a:rPr>
              <a:t>$_</a:t>
            </a:r>
            <a:r>
              <a:rPr lang="en-US" dirty="0" err="1" smtClean="0">
                <a:solidFill>
                  <a:schemeClr val="accent5"/>
                </a:solidFill>
              </a:rPr>
              <a:t>GET</a:t>
            </a:r>
            <a:r>
              <a:rPr lang="en-US" dirty="0" err="1" smtClean="0"/>
              <a:t>[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'degrees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f</a:t>
            </a:r>
            <a:r>
              <a:rPr lang="en-US" dirty="0" smtClean="0">
                <a:solidFill>
                  <a:srgbClr val="D519FF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005BD3"/>
                </a:solidFill>
              </a:rPr>
              <a:t>htmlspecialchars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rgbClr val="D519FF"/>
                </a:solidFill>
              </a:rPr>
              <a:t>$f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ENT_QUOTES, 'UTF-8'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?&gt;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develop it!—Print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$</a:t>
            </a:r>
            <a:r>
              <a:rPr lang="en-US" dirty="0" err="1" smtClean="0"/>
              <a:t>f</a:t>
            </a:r>
            <a:r>
              <a:rPr lang="en-US" dirty="0" smtClean="0"/>
              <a:t> = $_</a:t>
            </a:r>
            <a:r>
              <a:rPr lang="en-US" dirty="0" err="1" smtClean="0"/>
              <a:t>GET['degrees</a:t>
            </a:r>
            <a:r>
              <a:rPr lang="en-US" dirty="0" smtClean="0"/>
              <a:t>']; </a:t>
            </a:r>
          </a:p>
          <a:p>
            <a:pPr>
              <a:buNone/>
            </a:pPr>
            <a:r>
              <a:rPr lang="en-US" dirty="0" smtClean="0"/>
              <a:t> $</a:t>
            </a:r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htmlspecialchars($f</a:t>
            </a:r>
            <a:r>
              <a:rPr lang="en-US" dirty="0" smtClean="0"/>
              <a:t>, ENT_QUOTES, 'UTF-8');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echo</a:t>
            </a:r>
            <a:r>
              <a:rPr lang="en-US" dirty="0" smtClean="0"/>
              <a:t> "You entered " </a:t>
            </a:r>
            <a:r>
              <a:rPr lang="en-US" dirty="0" smtClean="0">
                <a:solidFill>
                  <a:srgbClr val="005BD3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5BD3"/>
                </a:solidFill>
              </a:rPr>
              <a:t>.</a:t>
            </a:r>
            <a:r>
              <a:rPr lang="en-US" dirty="0" smtClean="0"/>
              <a:t> " degrees Fahrenheit.";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develop it!—Manipulate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$</a:t>
            </a:r>
            <a:r>
              <a:rPr lang="en-US" dirty="0" err="1" smtClean="0"/>
              <a:t>f</a:t>
            </a:r>
            <a:r>
              <a:rPr lang="en-US" dirty="0" smtClean="0"/>
              <a:t> = $_</a:t>
            </a:r>
            <a:r>
              <a:rPr lang="en-US" dirty="0" err="1" smtClean="0"/>
              <a:t>GET['degrees</a:t>
            </a:r>
            <a:r>
              <a:rPr lang="en-US" dirty="0" smtClean="0"/>
              <a:t>']; </a:t>
            </a:r>
          </a:p>
          <a:p>
            <a:pPr>
              <a:buNone/>
            </a:pPr>
            <a:r>
              <a:rPr lang="en-US" dirty="0" smtClean="0"/>
              <a:t> $</a:t>
            </a:r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htmlspecialchars($f</a:t>
            </a:r>
            <a:r>
              <a:rPr lang="en-US" dirty="0" smtClean="0"/>
              <a:t>, ENT_QUOTES, 'UTF-8');</a:t>
            </a:r>
          </a:p>
          <a:p>
            <a:pPr>
              <a:buNone/>
            </a:pPr>
            <a:r>
              <a:rPr lang="en-US" dirty="0" smtClean="0"/>
              <a:t> echo "You entered " . $</a:t>
            </a:r>
            <a:r>
              <a:rPr lang="en-US" dirty="0" err="1" smtClean="0"/>
              <a:t>f</a:t>
            </a:r>
            <a:r>
              <a:rPr lang="en-US" dirty="0" smtClean="0"/>
              <a:t> . " degrees Fahrenheit.";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c</a:t>
            </a:r>
            <a:r>
              <a:rPr lang="en-US" dirty="0" smtClean="0"/>
              <a:t>= (</a:t>
            </a:r>
            <a:r>
              <a:rPr lang="en-US" dirty="0" smtClean="0">
                <a:solidFill>
                  <a:srgbClr val="D519FF"/>
                </a:solidFill>
              </a:rPr>
              <a:t>$f</a:t>
            </a:r>
            <a:r>
              <a:rPr lang="en-US" dirty="0" smtClean="0"/>
              <a:t>-32)*5/9;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echo </a:t>
            </a:r>
            <a:r>
              <a:rPr lang="en-US" dirty="0" smtClean="0"/>
              <a:t>"That is " </a:t>
            </a:r>
            <a:r>
              <a:rPr lang="en-US" dirty="0" smtClean="0">
                <a:solidFill>
                  <a:srgbClr val="005BD3"/>
                </a:solidFill>
              </a:rPr>
              <a:t>. 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c</a:t>
            </a:r>
            <a:r>
              <a:rPr lang="en-US" dirty="0" smtClean="0">
                <a:solidFill>
                  <a:srgbClr val="005BD3"/>
                </a:solidFill>
              </a:rPr>
              <a:t>.</a:t>
            </a:r>
            <a:r>
              <a:rPr lang="en-US" dirty="0" smtClean="0"/>
              <a:t> " Celsius.";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develop it—Using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$</a:t>
            </a:r>
            <a:r>
              <a:rPr lang="en-US" sz="2400" dirty="0" err="1" smtClean="0"/>
              <a:t>f</a:t>
            </a:r>
            <a:r>
              <a:rPr lang="en-US" sz="2400" dirty="0" smtClean="0"/>
              <a:t> = $_</a:t>
            </a:r>
            <a:r>
              <a:rPr lang="en-US" sz="2400" dirty="0" err="1" smtClean="0"/>
              <a:t>GET['degrees</a:t>
            </a:r>
            <a:r>
              <a:rPr lang="en-US" sz="2400" dirty="0" smtClean="0"/>
              <a:t>']; </a:t>
            </a:r>
          </a:p>
          <a:p>
            <a:pPr>
              <a:buNone/>
            </a:pPr>
            <a:r>
              <a:rPr lang="en-US" sz="2400" dirty="0" smtClean="0"/>
              <a:t> $</a:t>
            </a:r>
            <a:r>
              <a:rPr lang="en-US" sz="2400" dirty="0" err="1" smtClean="0"/>
              <a:t>f</a:t>
            </a:r>
            <a:r>
              <a:rPr lang="en-US" sz="2400" dirty="0" smtClean="0"/>
              <a:t> = </a:t>
            </a:r>
            <a:r>
              <a:rPr lang="en-US" sz="2400" dirty="0" err="1" smtClean="0"/>
              <a:t>htmlspecialchars($f</a:t>
            </a:r>
            <a:r>
              <a:rPr lang="en-US" sz="2400" dirty="0" smtClean="0"/>
              <a:t>, ENT_QUOTES, 'UTF-8');</a:t>
            </a:r>
          </a:p>
          <a:p>
            <a:pPr>
              <a:buNone/>
            </a:pPr>
            <a:r>
              <a:rPr lang="en-US" sz="2400" dirty="0" smtClean="0"/>
              <a:t> echo "You entered " . $</a:t>
            </a:r>
            <a:r>
              <a:rPr lang="en-US" sz="2400" dirty="0" err="1" smtClean="0"/>
              <a:t>f</a:t>
            </a:r>
            <a:r>
              <a:rPr lang="en-US" sz="2400" dirty="0" smtClean="0"/>
              <a:t> . " degrees Fahrenheit.";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D519FF"/>
                </a:solidFill>
              </a:rPr>
              <a:t>$</a:t>
            </a:r>
            <a:r>
              <a:rPr lang="en-US" sz="2400" dirty="0" err="1" smtClean="0">
                <a:solidFill>
                  <a:srgbClr val="D519FF"/>
                </a:solidFill>
              </a:rPr>
              <a:t>c</a:t>
            </a:r>
            <a:r>
              <a:rPr lang="en-US" sz="2400" dirty="0" smtClean="0"/>
              <a:t>= (</a:t>
            </a:r>
            <a:r>
              <a:rPr lang="en-US" sz="2400" dirty="0" smtClean="0">
                <a:solidFill>
                  <a:srgbClr val="D519FF"/>
                </a:solidFill>
              </a:rPr>
              <a:t>$f</a:t>
            </a:r>
            <a:r>
              <a:rPr lang="en-US" sz="2400" dirty="0" smtClean="0"/>
              <a:t>-32)*5/9;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5"/>
                </a:solidFill>
              </a:rPr>
              <a:t>round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400" dirty="0" smtClean="0"/>
              <a:t>, 2);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echo </a:t>
            </a:r>
            <a:r>
              <a:rPr lang="en-US" sz="2400" dirty="0" smtClean="0"/>
              <a:t>"That is " </a:t>
            </a:r>
            <a:r>
              <a:rPr lang="en-US" sz="2400" dirty="0" smtClean="0">
                <a:solidFill>
                  <a:srgbClr val="005BD3"/>
                </a:solidFill>
              </a:rPr>
              <a:t>. </a:t>
            </a:r>
            <a:r>
              <a:rPr lang="en-US" sz="2400" dirty="0" smtClean="0">
                <a:solidFill>
                  <a:srgbClr val="D519FF"/>
                </a:solidFill>
              </a:rPr>
              <a:t>$</a:t>
            </a:r>
            <a:r>
              <a:rPr lang="en-US" sz="2400" dirty="0" err="1" smtClean="0">
                <a:solidFill>
                  <a:srgbClr val="D519FF"/>
                </a:solidFill>
              </a:rPr>
              <a:t>c</a:t>
            </a:r>
            <a:r>
              <a:rPr lang="en-US" sz="2400" dirty="0" smtClean="0">
                <a:solidFill>
                  <a:srgbClr val="005BD3"/>
                </a:solidFill>
              </a:rPr>
              <a:t>.</a:t>
            </a:r>
            <a:r>
              <a:rPr lang="en-US" sz="2400" dirty="0" smtClean="0"/>
              <a:t> " Celsius.";</a:t>
            </a:r>
          </a:p>
          <a:p>
            <a:pPr>
              <a:buNone/>
            </a:pPr>
            <a:r>
              <a:rPr lang="en-US" sz="2400" dirty="0" smtClean="0"/>
              <a:t>?&gt;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and PHP.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action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filename.php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 smtClean="0"/>
              <a:t>to tell the form where to send info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method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88BA"/>
                </a:solidFill>
              </a:rPr>
              <a:t>"get" </a:t>
            </a:r>
            <a:r>
              <a:rPr lang="en-US" dirty="0" smtClean="0"/>
              <a:t>to show data in URL</a:t>
            </a:r>
          </a:p>
          <a:p>
            <a:r>
              <a:rPr lang="en-US" dirty="0" smtClean="0"/>
              <a:t>Name each part of the form that takes data</a:t>
            </a:r>
          </a:p>
          <a:p>
            <a:pPr lvl="1"/>
            <a:r>
              <a:rPr lang="en-US" dirty="0" smtClean="0"/>
              <a:t>i.e.  input type="text" </a:t>
            </a:r>
            <a:r>
              <a:rPr lang="en-US" dirty="0" smtClean="0">
                <a:solidFill>
                  <a:srgbClr val="68007F"/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88BA"/>
                </a:solidFill>
              </a:rPr>
              <a:t>"degrees"</a:t>
            </a:r>
          </a:p>
          <a:p>
            <a:r>
              <a:rPr lang="en-US" dirty="0" smtClean="0"/>
              <a:t>Call the </a:t>
            </a:r>
            <a:r>
              <a:rPr lang="en-US" dirty="0" smtClean="0">
                <a:solidFill>
                  <a:schemeClr val="accent4"/>
                </a:solidFill>
              </a:rPr>
              <a:t>name</a:t>
            </a:r>
            <a:r>
              <a:rPr lang="en-US" dirty="0" smtClean="0"/>
              <a:t> by the </a:t>
            </a:r>
            <a:r>
              <a:rPr lang="en-US" dirty="0" smtClean="0">
                <a:solidFill>
                  <a:schemeClr val="accent1"/>
                </a:solidFill>
              </a:rPr>
              <a:t>method</a:t>
            </a:r>
            <a:r>
              <a:rPr lang="en-US" dirty="0" smtClean="0"/>
              <a:t> in the file from </a:t>
            </a:r>
            <a:r>
              <a:rPr lang="en-US" dirty="0" smtClean="0">
                <a:solidFill>
                  <a:schemeClr val="accent5"/>
                </a:solidFill>
              </a:rPr>
              <a:t>action</a:t>
            </a:r>
            <a:r>
              <a:rPr lang="en-US" dirty="0" smtClean="0">
                <a:solidFill>
                  <a:srgbClr val="000000"/>
                </a:solidFill>
              </a:rPr>
              <a:t>, and assign it to a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variable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$variable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$_</a:t>
            </a:r>
            <a:r>
              <a:rPr lang="en-US" dirty="0" err="1" smtClean="0">
                <a:solidFill>
                  <a:schemeClr val="accent1"/>
                </a:solidFill>
              </a:rPr>
              <a:t>GET</a:t>
            </a:r>
            <a:r>
              <a:rPr lang="en-US" dirty="0" err="1" smtClean="0"/>
              <a:t>[</a:t>
            </a:r>
            <a:r>
              <a:rPr lang="en-US" dirty="0" err="1" smtClean="0">
                <a:solidFill>
                  <a:schemeClr val="accent4"/>
                </a:solidFill>
              </a:rPr>
              <a:t>'degrees</a:t>
            </a:r>
            <a:r>
              <a:rPr lang="en-US" dirty="0" smtClean="0">
                <a:solidFill>
                  <a:schemeClr val="accent4"/>
                </a:solidFill>
              </a:rPr>
              <a:t>'</a:t>
            </a:r>
            <a:r>
              <a:rPr lang="en-US" dirty="0" smtClean="0"/>
              <a:t>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form and results pages we created today as a starting point:</a:t>
            </a:r>
          </a:p>
          <a:p>
            <a:pPr lvl="1"/>
            <a:r>
              <a:rPr lang="en-US" dirty="0" smtClean="0"/>
              <a:t>Create a form to do a conversion formula (Either inches to cm or ounces to pounds) and round to the nearest 100th –2 numbers after the decimal.</a:t>
            </a:r>
          </a:p>
          <a:p>
            <a:pPr lvl="1"/>
            <a:r>
              <a:rPr lang="en-US" dirty="0" smtClean="0"/>
              <a:t>Create a form to do a string concatenation of your first and last name.</a:t>
            </a:r>
          </a:p>
          <a:p>
            <a:r>
              <a:rPr lang="en-US" dirty="0" smtClean="0"/>
              <a:t>Read about </a:t>
            </a:r>
            <a:r>
              <a:rPr lang="en-US" dirty="0" err="1" smtClean="0"/>
              <a:t>MySQL</a:t>
            </a:r>
            <a:r>
              <a:rPr lang="en-US" dirty="0" smtClean="0"/>
              <a:t> at </a:t>
            </a:r>
            <a:r>
              <a:rPr lang="en-US" dirty="0" smtClean="0">
                <a:hlinkClick r:id="rId2"/>
              </a:rPr>
              <a:t>W3Schools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week—</a:t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Relational database structure</a:t>
            </a:r>
          </a:p>
          <a:p>
            <a:r>
              <a:rPr lang="en-US" dirty="0" smtClean="0"/>
              <a:t>Create tables in a database</a:t>
            </a:r>
          </a:p>
          <a:p>
            <a:r>
              <a:rPr lang="en-US" dirty="0" smtClean="0"/>
              <a:t>Use PHP to insert and show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725017" y="-1008987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1: What are PHP and 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Session 2: Getting started with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Session 3: Database Manipulation</a:t>
            </a:r>
          </a:p>
          <a:p>
            <a:r>
              <a:rPr lang="en-US" dirty="0" smtClean="0"/>
              <a:t>Session 4: Advanced PHP &amp; PHP in the "real world"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PHP—the nerdy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HP: </a:t>
            </a:r>
            <a:r>
              <a:rPr lang="en-US" b="1" dirty="0" smtClean="0"/>
              <a:t>H</a:t>
            </a:r>
            <a:r>
              <a:rPr lang="en-US" dirty="0" smtClean="0"/>
              <a:t>ypertext </a:t>
            </a:r>
            <a:r>
              <a:rPr lang="en-US" b="1" dirty="0" smtClean="0"/>
              <a:t>P</a:t>
            </a:r>
            <a:r>
              <a:rPr lang="en-US" dirty="0" smtClean="0"/>
              <a:t>rocessor</a:t>
            </a:r>
          </a:p>
          <a:p>
            <a:r>
              <a:rPr lang="en-US" dirty="0" smtClean="0"/>
              <a:t>Server-side language</a:t>
            </a:r>
          </a:p>
          <a:p>
            <a:r>
              <a:rPr lang="en-US" dirty="0" smtClean="0"/>
              <a:t>Supports database languages like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PHP—the English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Do more with HTML</a:t>
            </a:r>
          </a:p>
          <a:p>
            <a:r>
              <a:rPr lang="en-US" dirty="0" smtClean="0"/>
              <a:t>Why code thousands of pages if you could make just 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vs. Server-side Languages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1" y="4187744"/>
            <a:ext cx="3278229" cy="2269543"/>
          </a:xfrm>
          <a:prstGeom prst="rect">
            <a:avLst/>
          </a:prstGeom>
        </p:spPr>
      </p:pic>
      <p:sp>
        <p:nvSpPr>
          <p:cNvPr id="5" name="Snip Single Corner Rectangle 4"/>
          <p:cNvSpPr/>
          <p:nvPr/>
        </p:nvSpPr>
        <p:spPr>
          <a:xfrm>
            <a:off x="4008400" y="2192140"/>
            <a:ext cx="1950518" cy="19956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9004" y="2357585"/>
            <a:ext cx="1551063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Page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5519" y="3303690"/>
            <a:ext cx="1146013" cy="997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434376" y="4203398"/>
            <a:ext cx="1063579" cy="1032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005" y="3373837"/>
            <a:ext cx="2675347" cy="30834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958918" y="2957424"/>
            <a:ext cx="1282353" cy="8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337683" y="4187743"/>
            <a:ext cx="1280382" cy="83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39695" y="4731442"/>
            <a:ext cx="1345788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96333" y="5107680"/>
            <a:ext cx="1851789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8918" y="4187744"/>
            <a:ext cx="880369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PHP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23646" y="4666547"/>
            <a:ext cx="138671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MySQL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  <p:bldP spid="25" grpId="1"/>
      <p:bldP spid="25" grpId="2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vs. Server-side languages,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Actions that a web browser can interpret</a:t>
            </a:r>
          </a:p>
          <a:p>
            <a:r>
              <a:rPr lang="en-US" dirty="0" smtClean="0"/>
              <a:t>Ability to see the source code</a:t>
            </a:r>
          </a:p>
          <a:p>
            <a:r>
              <a:rPr lang="en-US" dirty="0" smtClean="0"/>
              <a:t>Can see without being live on the web</a:t>
            </a:r>
          </a:p>
          <a:p>
            <a:r>
              <a:rPr lang="en-US" dirty="0" smtClean="0"/>
              <a:t>Code every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Actions to complicated for a web browser</a:t>
            </a:r>
          </a:p>
          <a:p>
            <a:r>
              <a:rPr lang="en-US" dirty="0" smtClean="0"/>
              <a:t>Source code translated into HTML 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Need a web-wide or local server</a:t>
            </a:r>
          </a:p>
          <a:p>
            <a:r>
              <a:rPr lang="en-US" dirty="0" smtClean="0"/>
              <a:t>Code one page and change content dynamically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Variable=Chunk of content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Characters</a:t>
            </a:r>
          </a:p>
          <a:p>
            <a:r>
              <a:rPr lang="en-US" dirty="0" smtClean="0"/>
              <a:t>Format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smtClean="0">
                <a:solidFill>
                  <a:schemeClr val="accent5"/>
                </a:solidFill>
              </a:rPr>
              <a:t>name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Value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smtClean="0">
                <a:solidFill>
                  <a:schemeClr val="accent5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2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5"/>
                </a:solidFill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3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dirty="0" smtClean="0"/>
              <a:t>Basic Mathematic Equations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a</a:t>
            </a:r>
            <a:r>
              <a:rPr lang="en-US" dirty="0" err="1" smtClean="0">
                <a:solidFill>
                  <a:srgbClr val="E40059"/>
                </a:solidFill>
              </a:rPr>
              <a:t>+</a:t>
            </a:r>
            <a:r>
              <a:rPr lang="en-US" dirty="0" err="1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b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d</a:t>
            </a:r>
            <a:r>
              <a:rPr lang="en-US" dirty="0" smtClean="0">
                <a:solidFill>
                  <a:srgbClr val="E40059"/>
                </a:solidFill>
              </a:rPr>
              <a:t>=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c</a:t>
            </a:r>
            <a:r>
              <a:rPr lang="en-US" dirty="0" err="1" smtClean="0">
                <a:solidFill>
                  <a:srgbClr val="E40059"/>
                </a:solidFill>
              </a:rPr>
              <a:t>-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a</a:t>
            </a:r>
            <a:r>
              <a:rPr lang="en-US" dirty="0" err="1" smtClean="0">
                <a:solidFill>
                  <a:srgbClr val="E40059"/>
                </a:solidFill>
              </a:rPr>
              <a:t>+</a:t>
            </a:r>
            <a:r>
              <a:rPr lang="en-US" dirty="0" err="1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b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349E"/>
                </a:solidFill>
              </a:rPr>
              <a:t>;</a:t>
            </a:r>
          </a:p>
          <a:p>
            <a:r>
              <a:rPr lang="en-US" dirty="0" smtClean="0"/>
              <a:t>Reassign Value</a:t>
            </a:r>
          </a:p>
          <a:p>
            <a:pPr lvl="1">
              <a:buNone/>
            </a:pP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sz="3200" dirty="0" err="1" smtClean="0">
                <a:solidFill>
                  <a:srgbClr val="005BD3"/>
                </a:solidFill>
              </a:rPr>
              <a:t>d</a:t>
            </a:r>
            <a:r>
              <a:rPr lang="en-US" dirty="0" smtClean="0">
                <a:solidFill>
                  <a:srgbClr val="E40059"/>
                </a:solidFill>
              </a:rPr>
              <a:t>=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005BD3"/>
                </a:solidFill>
              </a:rPr>
              <a:t>c</a:t>
            </a:r>
            <a:r>
              <a:rPr lang="en-US" dirty="0" smtClean="0">
                <a:solidFill>
                  <a:srgbClr val="00349E"/>
                </a:solidFill>
              </a:rPr>
              <a:t>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I_2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GDI_2.thmx</Template>
  <TotalTime>1660</TotalTime>
  <Words>1343</Words>
  <Application>Microsoft Macintosh PowerPoint</Application>
  <PresentationFormat>On-screen Show (4:3)</PresentationFormat>
  <Paragraphs>236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GDI_2</vt:lpstr>
      <vt:lpstr>Slide 1</vt:lpstr>
      <vt:lpstr>Downloads</vt:lpstr>
      <vt:lpstr>Class Structure</vt:lpstr>
      <vt:lpstr>PHP—the nerdy definition</vt:lpstr>
      <vt:lpstr>PHP—the English definition</vt:lpstr>
      <vt:lpstr>Client-side vs. Server-side Languages</vt:lpstr>
      <vt:lpstr>Client-side vs. Server-side languages, cont.</vt:lpstr>
      <vt:lpstr>Variables</vt:lpstr>
      <vt:lpstr>Mathematic Operations</vt:lpstr>
      <vt:lpstr>Concatenation— the best word in the English Language</vt:lpstr>
      <vt:lpstr>If/Else Statements</vt:lpstr>
      <vt:lpstr>If/Else Statements, cont.</vt:lpstr>
      <vt:lpstr>If/Else Statements, cont.</vt:lpstr>
      <vt:lpstr>While Loops</vt:lpstr>
      <vt:lpstr>Mathematical Operators</vt:lpstr>
      <vt:lpstr>Comparison Operators</vt:lpstr>
      <vt:lpstr>Functions--look for the ()</vt:lpstr>
      <vt:lpstr>Functions, cont.</vt:lpstr>
      <vt:lpstr>Let's develop it!—HTML Forms</vt:lpstr>
      <vt:lpstr>Let's develop it—Calling from forms</vt:lpstr>
      <vt:lpstr>Let's develop it!—Print data</vt:lpstr>
      <vt:lpstr>Let's develop it!—Manipulate Data</vt:lpstr>
      <vt:lpstr>Let's develop it—Using a function</vt:lpstr>
      <vt:lpstr>Forms and PHP.</vt:lpstr>
      <vt:lpstr>Homework—</vt:lpstr>
      <vt:lpstr>Next week— Introduction to MySQL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 Session 1: What is PHP?</dc:title>
  <dc:creator>Izzy Johnston</dc:creator>
  <cp:lastModifiedBy>Izzy Johnston</cp:lastModifiedBy>
  <cp:revision>53</cp:revision>
  <cp:lastPrinted>2011-05-04T12:24:39Z</cp:lastPrinted>
  <dcterms:created xsi:type="dcterms:W3CDTF">2012-01-11T23:56:34Z</dcterms:created>
  <dcterms:modified xsi:type="dcterms:W3CDTF">2012-01-12T02:01:16Z</dcterms:modified>
</cp:coreProperties>
</file>