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7" r:id="rId3"/>
    <p:sldId id="257" r:id="rId4"/>
    <p:sldId id="278" r:id="rId5"/>
    <p:sldId id="280" r:id="rId6"/>
    <p:sldId id="259" r:id="rId7"/>
    <p:sldId id="260" r:id="rId8"/>
    <p:sldId id="270" r:id="rId9"/>
    <p:sldId id="263" r:id="rId10"/>
    <p:sldId id="281" r:id="rId11"/>
    <p:sldId id="282" r:id="rId12"/>
    <p:sldId id="264" r:id="rId13"/>
    <p:sldId id="283" r:id="rId14"/>
    <p:sldId id="265" r:id="rId15"/>
    <p:sldId id="266" r:id="rId16"/>
    <p:sldId id="284" r:id="rId17"/>
    <p:sldId id="285" r:id="rId18"/>
    <p:sldId id="267" r:id="rId19"/>
    <p:sldId id="271" r:id="rId20"/>
    <p:sldId id="286" r:id="rId21"/>
    <p:sldId id="268" r:id="rId22"/>
    <p:sldId id="287" r:id="rId23"/>
    <p:sldId id="275" r:id="rId24"/>
    <p:sldId id="288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EB34F-D3E0-5145-87D1-72EC12CEF4E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CE3B-B34C-B843-92D3-4FC5307D9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CE3B-B34C-B843-92D3-4FC5307D91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8C66-9D0D-0F45-907E-354BA55268FE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FE51-C086-E247-A5E3-4D4003911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4611"/>
            <a:ext cx="7772400" cy="1470025"/>
          </a:xfrm>
        </p:spPr>
        <p:txBody>
          <a:bodyPr/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2: What is 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2436"/>
            <a:ext cx="6400800" cy="1752600"/>
          </a:xfrm>
        </p:spPr>
        <p:txBody>
          <a:bodyPr/>
          <a:lstStyle/>
          <a:p>
            <a:r>
              <a:rPr lang="en-US" dirty="0" smtClean="0"/>
              <a:t>Izzy Johnston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izzy_johnston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58429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682750"/>
            <a:ext cx="89281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33756" cy="461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>—</a:t>
            </a:r>
            <a:br>
              <a:rPr lang="en-US" dirty="0" smtClean="0"/>
            </a:br>
            <a:r>
              <a:rPr lang="en-US" dirty="0" smtClean="0"/>
              <a:t>partners through thick and 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is a database</a:t>
            </a:r>
          </a:p>
          <a:p>
            <a:r>
              <a:rPr lang="en-US" dirty="0" smtClean="0"/>
              <a:t>PHP is a language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stores the data</a:t>
            </a:r>
          </a:p>
          <a:p>
            <a:r>
              <a:rPr lang="en-US" dirty="0" smtClean="0"/>
              <a:t>PHP interacts with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784"/>
            <a:ext cx="8229600" cy="43603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Connecting to a database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815"/>
            <a:ext cx="8229600" cy="60475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rgbClr val="E40059"/>
                </a:solidFill>
              </a:rPr>
              <a:t>db.inc.php</a:t>
            </a:r>
            <a:endParaRPr lang="en-US" sz="1600" dirty="0" smtClean="0">
              <a:solidFill>
                <a:srgbClr val="E40059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E40059"/>
                </a:solidFill>
              </a:rPr>
              <a:t>&lt;?</a:t>
            </a:r>
            <a:r>
              <a:rPr lang="en-US" sz="1600" dirty="0" err="1" smtClean="0">
                <a:solidFill>
                  <a:srgbClr val="E40059"/>
                </a:solidFill>
              </a:rPr>
              <a:t>php</a:t>
            </a:r>
            <a:endParaRPr lang="en-US" sz="1600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$link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chemeClr val="accent5"/>
                </a:solidFill>
              </a:rPr>
              <a:t>mysqli_connect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('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', 'root', 'root');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</a:t>
            </a:r>
            <a:r>
              <a:rPr lang="en-US" sz="1600" dirty="0" smtClean="0"/>
              <a:t> (!</a:t>
            </a:r>
            <a:r>
              <a:rPr lang="en-US" sz="1600" dirty="0" smtClean="0">
                <a:solidFill>
                  <a:srgbClr val="D519FF"/>
                </a:solidFill>
              </a:rPr>
              <a:t>$link</a:t>
            </a:r>
            <a:r>
              <a:rPr lang="en-US" sz="1600" dirty="0" smtClean="0"/>
              <a:t>)</a:t>
            </a:r>
            <a:r>
              <a:rPr lang="en-US" sz="1600" dirty="0" smtClean="0">
                <a:solidFill>
                  <a:srgbClr val="FF388C"/>
                </a:solidFill>
              </a:rPr>
              <a:t>{	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D519FF"/>
                </a:solidFill>
              </a:rPr>
              <a:t>$output</a:t>
            </a:r>
            <a:r>
              <a:rPr lang="en-US" sz="1600" dirty="0" smtClean="0"/>
              <a:t>='Unable to connect to the database';</a:t>
            </a:r>
          </a:p>
          <a:p>
            <a:pPr>
              <a:buNone/>
            </a:pPr>
            <a:r>
              <a:rPr lang="en-US" sz="1600" dirty="0" smtClean="0"/>
              <a:t>		echo </a:t>
            </a:r>
            <a:r>
              <a:rPr lang="en-US" sz="1600" dirty="0" smtClean="0">
                <a:solidFill>
                  <a:srgbClr val="D519FF"/>
                </a:solidFill>
              </a:rPr>
              <a:t>$output</a:t>
            </a:r>
            <a:r>
              <a:rPr lang="en-US" sz="1600" dirty="0" smtClean="0"/>
              <a:t>; 	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5BD3"/>
                </a:solidFill>
              </a:rPr>
              <a:t>exit();</a:t>
            </a:r>
          </a:p>
          <a:p>
            <a:pPr>
              <a:buNone/>
            </a:pPr>
            <a:r>
              <a:rPr lang="en-US" sz="1600" dirty="0" smtClean="0"/>
              <a:t> 	</a:t>
            </a:r>
            <a:r>
              <a:rPr lang="en-US" sz="1600" dirty="0" smtClean="0">
                <a:solidFill>
                  <a:srgbClr val="FF388C"/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FF388C"/>
                </a:solidFill>
              </a:rPr>
              <a:t>	if </a:t>
            </a:r>
            <a:r>
              <a:rPr lang="en-US" sz="1600" dirty="0" smtClean="0"/>
              <a:t>(!</a:t>
            </a:r>
            <a:r>
              <a:rPr lang="en-US" sz="1600" dirty="0" smtClean="0">
                <a:solidFill>
                  <a:srgbClr val="005BD3"/>
                </a:solidFill>
              </a:rPr>
              <a:t>mysqli_set_charset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D519FF"/>
                </a:solidFill>
              </a:rPr>
              <a:t>$link</a:t>
            </a:r>
            <a:r>
              <a:rPr lang="en-US" sz="1600" dirty="0" smtClean="0"/>
              <a:t>,'utf8')) </a:t>
            </a:r>
            <a:r>
              <a:rPr lang="en-US" sz="1600" dirty="0" smtClean="0">
                <a:solidFill>
                  <a:srgbClr val="FF388C"/>
                </a:solidFill>
              </a:rPr>
              <a:t>{</a:t>
            </a: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D519FF"/>
                </a:solidFill>
              </a:rPr>
              <a:t>	$output </a:t>
            </a:r>
            <a:r>
              <a:rPr lang="en-US" sz="1600" dirty="0" smtClean="0"/>
              <a:t>= 'Unable to set database connection encoding.';	</a:t>
            </a:r>
          </a:p>
          <a:p>
            <a:pPr>
              <a:buNone/>
            </a:pPr>
            <a:r>
              <a:rPr lang="en-US" sz="1600" dirty="0" smtClean="0"/>
              <a:t>		echo </a:t>
            </a:r>
            <a:r>
              <a:rPr lang="en-US" sz="1600" dirty="0" smtClean="0">
                <a:solidFill>
                  <a:srgbClr val="D519FF"/>
                </a:solidFill>
              </a:rPr>
              <a:t>$output</a:t>
            </a:r>
            <a:r>
              <a:rPr lang="en-US" sz="1600" dirty="0" smtClean="0"/>
              <a:t>; 	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5BD3"/>
                </a:solidFill>
              </a:rPr>
              <a:t>exit();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388C"/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FF388C"/>
                </a:solidFill>
              </a:rPr>
              <a:t>	if </a:t>
            </a:r>
            <a:r>
              <a:rPr lang="en-US" sz="1600" dirty="0" smtClean="0"/>
              <a:t>(!</a:t>
            </a:r>
            <a:r>
              <a:rPr lang="en-US" sz="1600" dirty="0" err="1" smtClean="0">
                <a:solidFill>
                  <a:srgbClr val="005BD3"/>
                </a:solidFill>
              </a:rPr>
              <a:t>mysqli_select_db</a:t>
            </a:r>
            <a:r>
              <a:rPr lang="en-US" sz="1600" dirty="0" err="1" smtClean="0"/>
              <a:t>(</a:t>
            </a:r>
            <a:r>
              <a:rPr lang="en-US" sz="1600" dirty="0" err="1" smtClean="0">
                <a:solidFill>
                  <a:srgbClr val="D519FF"/>
                </a:solidFill>
              </a:rPr>
              <a:t>$link</a:t>
            </a:r>
            <a:r>
              <a:rPr lang="en-US" sz="1600" dirty="0" smtClean="0"/>
              <a:t>, 'coffee'))</a:t>
            </a:r>
            <a:r>
              <a:rPr lang="en-US" sz="1600" dirty="0" smtClean="0">
                <a:solidFill>
                  <a:srgbClr val="FF388C"/>
                </a:solidFill>
              </a:rPr>
              <a:t>{</a:t>
            </a: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D519FF"/>
                </a:solidFill>
              </a:rPr>
              <a:t>$output </a:t>
            </a:r>
            <a:r>
              <a:rPr lang="en-US" sz="1600" dirty="0" smtClean="0"/>
              <a:t>= 'Unable to locate the database.';	</a:t>
            </a:r>
          </a:p>
          <a:p>
            <a:pPr>
              <a:buNone/>
            </a:pPr>
            <a:r>
              <a:rPr lang="en-US" sz="1600" dirty="0" smtClean="0"/>
              <a:t>		echo </a:t>
            </a:r>
            <a:r>
              <a:rPr lang="en-US" sz="1600" dirty="0" smtClean="0">
                <a:solidFill>
                  <a:srgbClr val="D519FF"/>
                </a:solidFill>
              </a:rPr>
              <a:t>$output</a:t>
            </a:r>
            <a:r>
              <a:rPr lang="en-US" sz="1600" dirty="0" smtClean="0"/>
              <a:t>; 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/>
                </a:solidFill>
              </a:rPr>
              <a:t>exit();</a:t>
            </a:r>
          </a:p>
          <a:p>
            <a:pPr>
              <a:buNone/>
            </a:pPr>
            <a:r>
              <a:rPr lang="en-US" sz="1600" smtClean="0"/>
              <a:t>	</a:t>
            </a:r>
            <a:r>
              <a:rPr lang="en-US" sz="1600" smtClean="0">
                <a:solidFill>
                  <a:srgbClr val="FF388C"/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FF388C"/>
                </a:solidFill>
              </a:rPr>
              <a:t>?&gt;</a:t>
            </a:r>
            <a:endParaRPr lang="en-US" sz="1600" dirty="0">
              <a:solidFill>
                <a:srgbClr val="FF388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product_insert.html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840" dirty="0" smtClean="0">
                <a:solidFill>
                  <a:srgbClr val="E40059"/>
                </a:solidFill>
              </a:rPr>
              <a:t>&lt;form </a:t>
            </a:r>
            <a:r>
              <a:rPr lang="en-US" sz="384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chemeClr val="accent5"/>
                </a:solidFill>
              </a:rPr>
              <a:t>"</a:t>
            </a:r>
            <a:r>
              <a:rPr lang="en-US" sz="3840" dirty="0" err="1" smtClean="0">
                <a:solidFill>
                  <a:schemeClr val="accent5"/>
                </a:solidFill>
              </a:rPr>
              <a:t>product_insert_result.php</a:t>
            </a:r>
            <a:r>
              <a:rPr lang="en-US" sz="3840" dirty="0" smtClean="0">
                <a:solidFill>
                  <a:schemeClr val="accent5"/>
                </a:solidFill>
              </a:rPr>
              <a:t>" </a:t>
            </a:r>
            <a:r>
              <a:rPr lang="en-US" sz="3840" dirty="0" smtClean="0">
                <a:solidFill>
                  <a:srgbClr val="D519FF"/>
                </a:solidFill>
              </a:rPr>
              <a:t>method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"get"</a:t>
            </a:r>
            <a:r>
              <a:rPr lang="en-US" sz="3840" dirty="0" smtClean="0">
                <a:solidFill>
                  <a:srgbClr val="E40059"/>
                </a:solidFill>
              </a:rPr>
              <a:t>&gt;</a:t>
            </a:r>
          </a:p>
          <a:p>
            <a:pPr lvl="1">
              <a:buNone/>
            </a:pPr>
            <a:r>
              <a:rPr lang="en-US" sz="3840" dirty="0" smtClean="0"/>
              <a:t>	Company:</a:t>
            </a:r>
            <a:r>
              <a:rPr lang="en-US" sz="3840" dirty="0" smtClean="0">
                <a:solidFill>
                  <a:srgbClr val="E40059"/>
                </a:solidFill>
              </a:rPr>
              <a:t> &lt;input</a:t>
            </a:r>
            <a:r>
              <a:rPr lang="en-US" sz="3840" dirty="0" smtClean="0">
                <a:solidFill>
                  <a:srgbClr val="D519FF"/>
                </a:solidFill>
              </a:rPr>
              <a:t> 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"text"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"company"</a:t>
            </a:r>
            <a:r>
              <a:rPr lang="en-US" sz="3840" dirty="0" smtClean="0">
                <a:solidFill>
                  <a:schemeClr val="accent2"/>
                </a:solidFill>
              </a:rPr>
              <a:t>/&gt;</a:t>
            </a:r>
            <a:r>
              <a:rPr lang="en-US" sz="3840" dirty="0" smtClean="0">
                <a:solidFill>
                  <a:srgbClr val="E40059"/>
                </a:solidFill>
              </a:rPr>
              <a:t>&lt;</a:t>
            </a:r>
            <a:r>
              <a:rPr lang="en-US" sz="3840" dirty="0" err="1" smtClean="0">
                <a:solidFill>
                  <a:srgbClr val="E40059"/>
                </a:solidFill>
              </a:rPr>
              <a:t>br</a:t>
            </a:r>
            <a:r>
              <a:rPr lang="en-US" sz="384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3840" dirty="0" smtClean="0"/>
              <a:t>	Type: </a:t>
            </a:r>
            <a:r>
              <a:rPr lang="en-US" sz="3840" dirty="0" smtClean="0">
                <a:solidFill>
                  <a:srgbClr val="E40059"/>
                </a:solidFill>
              </a:rPr>
              <a:t>&lt;input </a:t>
            </a:r>
            <a:r>
              <a:rPr lang="en-US" sz="3840" dirty="0" smtClean="0">
                <a:solidFill>
                  <a:srgbClr val="D519FF"/>
                </a:solidFill>
              </a:rPr>
              <a:t>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"text"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"type"</a:t>
            </a:r>
            <a:r>
              <a:rPr lang="en-US" sz="3840" dirty="0" smtClean="0">
                <a:solidFill>
                  <a:srgbClr val="E40059"/>
                </a:solidFill>
              </a:rPr>
              <a:t>/&gt;&lt;</a:t>
            </a:r>
            <a:r>
              <a:rPr lang="en-US" sz="3840" dirty="0" err="1" smtClean="0">
                <a:solidFill>
                  <a:srgbClr val="E40059"/>
                </a:solidFill>
              </a:rPr>
              <a:t>br</a:t>
            </a:r>
            <a:r>
              <a:rPr lang="en-US" sz="384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3840" dirty="0" smtClean="0"/>
              <a:t>	Roast:</a:t>
            </a:r>
          </a:p>
          <a:p>
            <a:pPr lvl="1">
              <a:buNone/>
            </a:pPr>
            <a:r>
              <a:rPr lang="en-US" sz="3840" dirty="0" smtClean="0"/>
              <a:t>	</a:t>
            </a:r>
            <a:r>
              <a:rPr lang="en-US" sz="3840" dirty="0" smtClean="0">
                <a:solidFill>
                  <a:srgbClr val="E40059"/>
                </a:solidFill>
              </a:rPr>
              <a:t>&lt;input </a:t>
            </a:r>
            <a:r>
              <a:rPr lang="en-US" sz="3840" dirty="0" smtClean="0">
                <a:solidFill>
                  <a:srgbClr val="D519FF"/>
                </a:solidFill>
              </a:rPr>
              <a:t>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"radio"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"roast" </a:t>
            </a:r>
            <a:r>
              <a:rPr lang="en-US" sz="3840" dirty="0" smtClean="0">
                <a:solidFill>
                  <a:srgbClr val="D519FF"/>
                </a:solidFill>
              </a:rPr>
              <a:t>value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"light"</a:t>
            </a:r>
            <a:r>
              <a:rPr lang="en-US" sz="3840" dirty="0" smtClean="0">
                <a:solidFill>
                  <a:srgbClr val="E40059"/>
                </a:solidFill>
              </a:rPr>
              <a:t>&gt;</a:t>
            </a:r>
            <a:r>
              <a:rPr lang="en-US" sz="3840" dirty="0" smtClean="0"/>
              <a:t>Light</a:t>
            </a:r>
            <a:r>
              <a:rPr lang="en-US" sz="3840" dirty="0" smtClean="0">
                <a:solidFill>
                  <a:srgbClr val="E40059"/>
                </a:solidFill>
              </a:rPr>
              <a:t>&lt;/input&gt;</a:t>
            </a:r>
          </a:p>
          <a:p>
            <a:pPr lvl="1">
              <a:buNone/>
            </a:pPr>
            <a:r>
              <a:rPr lang="en-US" sz="3840" dirty="0" smtClean="0"/>
              <a:t>	</a:t>
            </a:r>
            <a:r>
              <a:rPr lang="en-US" sz="3840" dirty="0" smtClean="0">
                <a:solidFill>
                  <a:srgbClr val="E40059"/>
                </a:solidFill>
              </a:rPr>
              <a:t>&lt;input </a:t>
            </a:r>
            <a:r>
              <a:rPr lang="en-US" sz="3840" dirty="0" smtClean="0">
                <a:solidFill>
                  <a:srgbClr val="D519FF"/>
                </a:solidFill>
              </a:rPr>
              <a:t>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"radio"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"roast" </a:t>
            </a:r>
            <a:r>
              <a:rPr lang="en-US" sz="3840" dirty="0" smtClean="0">
                <a:solidFill>
                  <a:srgbClr val="D519FF"/>
                </a:solidFill>
              </a:rPr>
              <a:t>value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"medium"</a:t>
            </a:r>
            <a:r>
              <a:rPr lang="en-US" sz="3840" dirty="0" smtClean="0">
                <a:solidFill>
                  <a:srgbClr val="E40059"/>
                </a:solidFill>
              </a:rPr>
              <a:t>&gt;</a:t>
            </a:r>
            <a:r>
              <a:rPr lang="en-US" sz="3840" dirty="0" smtClean="0"/>
              <a:t>Medium </a:t>
            </a:r>
            <a:r>
              <a:rPr lang="en-US" sz="3840" dirty="0" smtClean="0">
                <a:solidFill>
                  <a:srgbClr val="E40059"/>
                </a:solidFill>
              </a:rPr>
              <a:t>&lt;/input&gt;</a:t>
            </a:r>
          </a:p>
          <a:p>
            <a:pPr lvl="1">
              <a:buNone/>
            </a:pPr>
            <a:r>
              <a:rPr lang="en-US" sz="3840" dirty="0" smtClean="0"/>
              <a:t>	</a:t>
            </a:r>
            <a:r>
              <a:rPr lang="en-US" sz="3840" dirty="0" smtClean="0">
                <a:solidFill>
                  <a:srgbClr val="E40059"/>
                </a:solidFill>
              </a:rPr>
              <a:t>&lt;input</a:t>
            </a:r>
            <a:r>
              <a:rPr lang="en-US" sz="3840" dirty="0" smtClean="0">
                <a:solidFill>
                  <a:srgbClr val="D519FF"/>
                </a:solidFill>
              </a:rPr>
              <a:t> 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"radio"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"roast" </a:t>
            </a:r>
            <a:r>
              <a:rPr lang="en-US" sz="3840" dirty="0" smtClean="0">
                <a:solidFill>
                  <a:srgbClr val="D519FF"/>
                </a:solidFill>
              </a:rPr>
              <a:t>value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"dark"</a:t>
            </a:r>
            <a:r>
              <a:rPr lang="en-US" sz="3840" dirty="0" smtClean="0">
                <a:solidFill>
                  <a:srgbClr val="E40059"/>
                </a:solidFill>
              </a:rPr>
              <a:t>&gt;</a:t>
            </a:r>
            <a:r>
              <a:rPr lang="en-US" sz="3840" dirty="0" smtClean="0"/>
              <a:t>Dark</a:t>
            </a:r>
            <a:r>
              <a:rPr lang="en-US" sz="3840" dirty="0" smtClean="0">
                <a:solidFill>
                  <a:srgbClr val="E40059"/>
                </a:solidFill>
              </a:rPr>
              <a:t>&lt;/input&gt;</a:t>
            </a:r>
          </a:p>
          <a:p>
            <a:pPr lvl="1">
              <a:buNone/>
            </a:pPr>
            <a:r>
              <a:rPr lang="en-US" sz="3840" dirty="0" smtClean="0">
                <a:solidFill>
                  <a:srgbClr val="E40059"/>
                </a:solidFill>
              </a:rPr>
              <a:t>	&lt;</a:t>
            </a:r>
            <a:r>
              <a:rPr lang="en-US" sz="3840" dirty="0" err="1" smtClean="0">
                <a:solidFill>
                  <a:srgbClr val="E40059"/>
                </a:solidFill>
              </a:rPr>
              <a:t>br</a:t>
            </a:r>
            <a:r>
              <a:rPr lang="en-US" sz="384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3840" dirty="0" smtClean="0"/>
              <a:t>	</a:t>
            </a:r>
            <a:r>
              <a:rPr lang="en-US" sz="3840" dirty="0" smtClean="0">
                <a:solidFill>
                  <a:srgbClr val="E40059"/>
                </a:solidFill>
              </a:rPr>
              <a:t>&lt;</a:t>
            </a:r>
            <a:r>
              <a:rPr lang="en-US" sz="3840" dirty="0" err="1" smtClean="0">
                <a:solidFill>
                  <a:srgbClr val="E40059"/>
                </a:solidFill>
              </a:rPr>
              <a:t>textarea</a:t>
            </a:r>
            <a:r>
              <a:rPr lang="en-US" sz="3840" dirty="0" smtClean="0">
                <a:solidFill>
                  <a:srgbClr val="E40059"/>
                </a:solidFill>
              </a:rPr>
              <a:t> </a:t>
            </a:r>
            <a:r>
              <a:rPr lang="en-US" sz="3840" dirty="0" smtClean="0">
                <a:solidFill>
                  <a:srgbClr val="D519FF"/>
                </a:solidFill>
              </a:rPr>
              <a:t>name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"description" </a:t>
            </a:r>
            <a:r>
              <a:rPr lang="en-US" sz="3840" dirty="0" smtClean="0">
                <a:solidFill>
                  <a:srgbClr val="D519FF"/>
                </a:solidFill>
              </a:rPr>
              <a:t>rows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"10" </a:t>
            </a:r>
            <a:r>
              <a:rPr lang="en-US" sz="3840" dirty="0" smtClean="0">
                <a:solidFill>
                  <a:srgbClr val="D519FF"/>
                </a:solidFill>
              </a:rPr>
              <a:t>cols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"40"</a:t>
            </a:r>
            <a:r>
              <a:rPr lang="en-US" sz="3840" dirty="0" smtClean="0">
                <a:solidFill>
                  <a:srgbClr val="E40059"/>
                </a:solidFill>
              </a:rPr>
              <a:t>&gt;&lt;/</a:t>
            </a:r>
            <a:r>
              <a:rPr lang="en-US" sz="3840" dirty="0" err="1" smtClean="0">
                <a:solidFill>
                  <a:srgbClr val="E40059"/>
                </a:solidFill>
              </a:rPr>
              <a:t>textarea</a:t>
            </a:r>
            <a:r>
              <a:rPr lang="en-US" sz="3840" dirty="0" smtClean="0">
                <a:solidFill>
                  <a:srgbClr val="E40059"/>
                </a:solidFill>
              </a:rPr>
              <a:t>&gt;&lt;</a:t>
            </a:r>
            <a:r>
              <a:rPr lang="en-US" sz="3840" dirty="0" err="1" smtClean="0">
                <a:solidFill>
                  <a:srgbClr val="E40059"/>
                </a:solidFill>
              </a:rPr>
              <a:t>br</a:t>
            </a:r>
            <a:r>
              <a:rPr lang="en-US" sz="384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3840" dirty="0" smtClean="0"/>
              <a:t>	</a:t>
            </a:r>
            <a:r>
              <a:rPr lang="en-US" sz="3840" dirty="0" smtClean="0">
                <a:solidFill>
                  <a:srgbClr val="E40059"/>
                </a:solidFill>
              </a:rPr>
              <a:t>&lt;input </a:t>
            </a:r>
            <a:r>
              <a:rPr lang="en-US" sz="3840" dirty="0" smtClean="0">
                <a:solidFill>
                  <a:srgbClr val="D519FF"/>
                </a:solidFill>
              </a:rPr>
              <a:t>type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"submit" </a:t>
            </a:r>
            <a:r>
              <a:rPr lang="en-US" sz="3840" dirty="0" smtClean="0">
                <a:solidFill>
                  <a:srgbClr val="D519FF"/>
                </a:solidFill>
              </a:rPr>
              <a:t>value</a:t>
            </a:r>
            <a:r>
              <a:rPr lang="en-US" sz="3840" dirty="0" smtClean="0"/>
              <a:t>=</a:t>
            </a:r>
            <a:r>
              <a:rPr lang="en-US" sz="3840" dirty="0" smtClean="0">
                <a:solidFill>
                  <a:srgbClr val="005BD3"/>
                </a:solidFill>
              </a:rPr>
              <a:t>"Submit"</a:t>
            </a:r>
            <a:r>
              <a:rPr lang="en-US" sz="384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3840" dirty="0" smtClean="0">
                <a:solidFill>
                  <a:srgbClr val="E40059"/>
                </a:solidFill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product_insert_result.php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accent2"/>
                </a:solidFill>
              </a:rPr>
              <a:t>&lt;?</a:t>
            </a:r>
            <a:r>
              <a:rPr lang="en-US" sz="2100" dirty="0" err="1" smtClean="0">
                <a:solidFill>
                  <a:schemeClr val="accent2"/>
                </a:solidFill>
              </a:rPr>
              <a:t>php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chemeClr val="accent5"/>
                </a:solidFill>
              </a:rPr>
              <a:t>include</a:t>
            </a:r>
            <a:r>
              <a:rPr lang="en-US" sz="2100" dirty="0" smtClean="0"/>
              <a:t> 'include/</a:t>
            </a:r>
            <a:r>
              <a:rPr lang="en-US" sz="2100" dirty="0" err="1" smtClean="0"/>
              <a:t>db.inc.php</a:t>
            </a:r>
            <a:r>
              <a:rPr lang="en-US" sz="2100" dirty="0" smtClean="0"/>
              <a:t>'; 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$company </a:t>
            </a:r>
            <a:r>
              <a:rPr lang="en-US" sz="2100" dirty="0" smtClean="0"/>
              <a:t>= </a:t>
            </a:r>
            <a:r>
              <a:rPr lang="en-US" sz="2100" dirty="0" err="1" smtClean="0">
                <a:solidFill>
                  <a:srgbClr val="005BD3"/>
                </a:solidFill>
              </a:rPr>
              <a:t>mysqli_real_escape_string</a:t>
            </a:r>
            <a:r>
              <a:rPr lang="en-US" sz="2100" dirty="0" err="1" smtClean="0"/>
              <a:t>($link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005BD3"/>
                </a:solidFill>
              </a:rPr>
              <a:t>$_</a:t>
            </a:r>
            <a:r>
              <a:rPr lang="en-US" sz="2100" dirty="0" err="1" smtClean="0">
                <a:solidFill>
                  <a:srgbClr val="005BD3"/>
                </a:solidFill>
              </a:rPr>
              <a:t>GET</a:t>
            </a:r>
            <a:r>
              <a:rPr lang="en-US" sz="2100" dirty="0" err="1" smtClean="0"/>
              <a:t>['company</a:t>
            </a:r>
            <a:r>
              <a:rPr lang="en-US" sz="2100" dirty="0" smtClean="0"/>
              <a:t>']); 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D519FF"/>
                </a:solidFill>
              </a:rPr>
              <a:t>$type </a:t>
            </a:r>
            <a:r>
              <a:rPr lang="en-US" sz="2100" dirty="0" smtClean="0"/>
              <a:t>= </a:t>
            </a:r>
            <a:r>
              <a:rPr lang="en-US" sz="2100" dirty="0" err="1" smtClean="0">
                <a:solidFill>
                  <a:srgbClr val="005BD3"/>
                </a:solidFill>
              </a:rPr>
              <a:t>mysqli_real_escape_string</a:t>
            </a:r>
            <a:r>
              <a:rPr lang="en-US" sz="2100" dirty="0" err="1" smtClean="0"/>
              <a:t>($link</a:t>
            </a:r>
            <a:r>
              <a:rPr lang="en-US" sz="2100" dirty="0" smtClean="0">
                <a:solidFill>
                  <a:srgbClr val="005BD3"/>
                </a:solidFill>
              </a:rPr>
              <a:t>, $_</a:t>
            </a:r>
            <a:r>
              <a:rPr lang="en-US" sz="2100" dirty="0" err="1" smtClean="0">
                <a:solidFill>
                  <a:srgbClr val="005BD3"/>
                </a:solidFill>
              </a:rPr>
              <a:t>GET</a:t>
            </a:r>
            <a:r>
              <a:rPr lang="en-US" sz="2100" dirty="0" err="1" smtClean="0"/>
              <a:t>['type</a:t>
            </a:r>
            <a:r>
              <a:rPr lang="en-US" sz="2100" dirty="0" smtClean="0"/>
              <a:t>']); 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D519FF"/>
                </a:solidFill>
              </a:rPr>
              <a:t>$roast </a:t>
            </a:r>
            <a:r>
              <a:rPr lang="en-US" sz="2100" dirty="0" smtClean="0"/>
              <a:t>= </a:t>
            </a:r>
            <a:r>
              <a:rPr lang="en-US" sz="2100" dirty="0" err="1" smtClean="0">
                <a:solidFill>
                  <a:srgbClr val="005BD3"/>
                </a:solidFill>
              </a:rPr>
              <a:t>mysqli_real_escape_string</a:t>
            </a:r>
            <a:r>
              <a:rPr lang="en-US" sz="2100" dirty="0" err="1" smtClean="0"/>
              <a:t>($link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005BD3"/>
                </a:solidFill>
              </a:rPr>
              <a:t>$_</a:t>
            </a:r>
            <a:r>
              <a:rPr lang="en-US" sz="2100" dirty="0" err="1" smtClean="0">
                <a:solidFill>
                  <a:srgbClr val="005BD3"/>
                </a:solidFill>
              </a:rPr>
              <a:t>GET</a:t>
            </a:r>
            <a:r>
              <a:rPr lang="en-US" sz="2100" dirty="0" err="1" smtClean="0"/>
              <a:t>['roast</a:t>
            </a:r>
            <a:r>
              <a:rPr lang="en-US" sz="2100" dirty="0" smtClean="0"/>
              <a:t>']);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D519FF"/>
                </a:solidFill>
              </a:rPr>
              <a:t>$description </a:t>
            </a:r>
            <a:r>
              <a:rPr lang="en-US" sz="2100" dirty="0" smtClean="0">
                <a:solidFill>
                  <a:srgbClr val="005BD3"/>
                </a:solidFill>
              </a:rPr>
              <a:t>= </a:t>
            </a:r>
            <a:r>
              <a:rPr lang="en-US" sz="2100" dirty="0" err="1" smtClean="0">
                <a:solidFill>
                  <a:srgbClr val="005BD3"/>
                </a:solidFill>
              </a:rPr>
              <a:t>mysqli_real_escape_string</a:t>
            </a:r>
            <a:r>
              <a:rPr lang="en-US" sz="2100" dirty="0" err="1" smtClean="0"/>
              <a:t>($link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005BD3"/>
                </a:solidFill>
              </a:rPr>
              <a:t>$_</a:t>
            </a:r>
            <a:r>
              <a:rPr lang="en-US" sz="2100" dirty="0" err="1" smtClean="0">
                <a:solidFill>
                  <a:srgbClr val="005BD3"/>
                </a:solidFill>
              </a:rPr>
              <a:t>GET</a:t>
            </a:r>
            <a:r>
              <a:rPr lang="en-US" sz="2100" dirty="0" err="1" smtClean="0"/>
              <a:t>['description</a:t>
            </a:r>
            <a:r>
              <a:rPr lang="en-US" sz="2100" dirty="0" smtClean="0"/>
              <a:t>']);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9228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84"/>
            <a:ext cx="8229600" cy="5021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E40059"/>
                </a:solidFill>
              </a:rPr>
              <a:t>product_insert_result.php</a:t>
            </a:r>
            <a:endParaRPr lang="en-US" sz="2000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include '</a:t>
            </a:r>
            <a:r>
              <a:rPr lang="en-US" sz="1600" dirty="0" err="1" smtClean="0"/>
              <a:t>db.inc.php</a:t>
            </a:r>
            <a:r>
              <a:rPr lang="en-US" sz="1600" dirty="0" smtClean="0"/>
              <a:t>'; </a:t>
            </a:r>
          </a:p>
          <a:p>
            <a:pPr>
              <a:buNone/>
            </a:pPr>
            <a:r>
              <a:rPr lang="en-US" sz="1600" dirty="0" smtClean="0"/>
              <a:t>	$company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GET['company</a:t>
            </a:r>
            <a:r>
              <a:rPr lang="en-US" sz="1600" dirty="0" smtClean="0"/>
              <a:t>']); </a:t>
            </a:r>
          </a:p>
          <a:p>
            <a:pPr>
              <a:buNone/>
            </a:pPr>
            <a:r>
              <a:rPr lang="en-US" sz="1600" dirty="0" smtClean="0"/>
              <a:t>	$type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GET['type</a:t>
            </a:r>
            <a:r>
              <a:rPr lang="en-US" sz="1600" dirty="0" smtClean="0"/>
              <a:t>']); </a:t>
            </a:r>
          </a:p>
          <a:p>
            <a:pPr>
              <a:buNone/>
            </a:pPr>
            <a:r>
              <a:rPr lang="en-US" sz="1600" dirty="0" smtClean="0"/>
              <a:t>	$roast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GET['roast</a:t>
            </a:r>
            <a:r>
              <a:rPr lang="en-US" sz="1600" dirty="0" smtClean="0"/>
              <a:t>']);</a:t>
            </a:r>
          </a:p>
          <a:p>
            <a:pPr>
              <a:buNone/>
            </a:pPr>
            <a:r>
              <a:rPr lang="en-US" sz="1600" dirty="0" smtClean="0"/>
              <a:t>	$description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GET['description</a:t>
            </a:r>
            <a:r>
              <a:rPr lang="en-US" sz="1600" dirty="0" smtClean="0"/>
              <a:t>']);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sql</a:t>
            </a:r>
            <a:r>
              <a:rPr lang="en-US" sz="2400" dirty="0" smtClean="0">
                <a:solidFill>
                  <a:srgbClr val="D519FF"/>
                </a:solidFill>
              </a:rPr>
              <a:t> </a:t>
            </a:r>
            <a:r>
              <a:rPr lang="en-US" sz="2400" dirty="0" smtClean="0"/>
              <a:t>= "</a:t>
            </a:r>
            <a:r>
              <a:rPr lang="en-US" sz="2400" dirty="0" smtClean="0">
                <a:solidFill>
                  <a:schemeClr val="accent5"/>
                </a:solidFill>
              </a:rPr>
              <a:t>INSERT INTO </a:t>
            </a:r>
            <a:r>
              <a:rPr lang="en-US" sz="2400" dirty="0" smtClean="0">
                <a:solidFill>
                  <a:schemeClr val="accent2"/>
                </a:solidFill>
              </a:rPr>
              <a:t>product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5BD3"/>
                </a:solidFill>
              </a:rPr>
              <a:t>SET</a:t>
            </a:r>
          </a:p>
          <a:p>
            <a:pPr>
              <a:buNone/>
            </a:pPr>
            <a:r>
              <a:rPr lang="en-US" sz="2400" dirty="0" smtClean="0"/>
              <a:t>	company='</a:t>
            </a:r>
            <a:r>
              <a:rPr lang="en-US" sz="2400" dirty="0" smtClean="0">
                <a:solidFill>
                  <a:srgbClr val="D519FF"/>
                </a:solidFill>
              </a:rPr>
              <a:t>$company</a:t>
            </a:r>
            <a:r>
              <a:rPr lang="en-US" sz="2400" dirty="0" smtClean="0"/>
              <a:t>',</a:t>
            </a:r>
          </a:p>
          <a:p>
            <a:pPr>
              <a:buNone/>
            </a:pPr>
            <a:r>
              <a:rPr lang="en-US" sz="2400" dirty="0" smtClean="0"/>
              <a:t>	type='</a:t>
            </a:r>
            <a:r>
              <a:rPr lang="en-US" sz="2400" dirty="0" smtClean="0">
                <a:solidFill>
                  <a:srgbClr val="D519FF"/>
                </a:solidFill>
              </a:rPr>
              <a:t>$type</a:t>
            </a:r>
            <a:r>
              <a:rPr lang="en-US" sz="2400" dirty="0" smtClean="0"/>
              <a:t>',</a:t>
            </a:r>
          </a:p>
          <a:p>
            <a:pPr>
              <a:buNone/>
            </a:pPr>
            <a:r>
              <a:rPr lang="en-US" sz="2400" dirty="0" smtClean="0"/>
              <a:t>	roast='</a:t>
            </a:r>
            <a:r>
              <a:rPr lang="en-US" sz="2400" dirty="0" smtClean="0">
                <a:solidFill>
                  <a:srgbClr val="D519FF"/>
                </a:solidFill>
              </a:rPr>
              <a:t>$roast</a:t>
            </a:r>
            <a:r>
              <a:rPr lang="en-US" sz="2400" dirty="0" smtClean="0"/>
              <a:t>',</a:t>
            </a:r>
          </a:p>
          <a:p>
            <a:pPr>
              <a:buNone/>
            </a:pPr>
            <a:r>
              <a:rPr lang="en-US" sz="2400" dirty="0" smtClean="0"/>
              <a:t>	description='</a:t>
            </a:r>
            <a:r>
              <a:rPr lang="en-US" sz="2400" dirty="0" smtClean="0">
                <a:solidFill>
                  <a:srgbClr val="D519FF"/>
                </a:solidFill>
              </a:rPr>
              <a:t>$description</a:t>
            </a:r>
            <a:r>
              <a:rPr lang="en-US" sz="2400" dirty="0" smtClean="0"/>
              <a:t>'";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4901588"/>
          </a:xfrm>
        </p:spPr>
        <p:txBody>
          <a:bodyPr wrap="square"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E40059"/>
                </a:solidFill>
              </a:rPr>
              <a:t>product_insert_result.php</a:t>
            </a:r>
            <a:endParaRPr lang="en-US" sz="2000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include '</a:t>
            </a:r>
            <a:r>
              <a:rPr lang="en-US" sz="1600" dirty="0" err="1" smtClean="0"/>
              <a:t>db.inc.php</a:t>
            </a:r>
            <a:r>
              <a:rPr lang="en-US" sz="1600" dirty="0" smtClean="0"/>
              <a:t>'; </a:t>
            </a:r>
          </a:p>
          <a:p>
            <a:pPr>
              <a:buNone/>
            </a:pPr>
            <a:r>
              <a:rPr lang="en-US" sz="1600" dirty="0" smtClean="0"/>
              <a:t>	$company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GET['company</a:t>
            </a:r>
            <a:r>
              <a:rPr lang="en-US" sz="1600" dirty="0" smtClean="0"/>
              <a:t>']); </a:t>
            </a:r>
          </a:p>
          <a:p>
            <a:pPr>
              <a:buNone/>
            </a:pPr>
            <a:r>
              <a:rPr lang="en-US" sz="1600" dirty="0" smtClean="0"/>
              <a:t>	$type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GET['type</a:t>
            </a:r>
            <a:r>
              <a:rPr lang="en-US" sz="1600" dirty="0" smtClean="0"/>
              <a:t>']); </a:t>
            </a:r>
          </a:p>
          <a:p>
            <a:pPr>
              <a:buNone/>
            </a:pPr>
            <a:r>
              <a:rPr lang="en-US" sz="1600" dirty="0" smtClean="0"/>
              <a:t>	$roast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GET['roast</a:t>
            </a:r>
            <a:r>
              <a:rPr lang="en-US" sz="1600" dirty="0" smtClean="0"/>
              <a:t>']);</a:t>
            </a:r>
          </a:p>
          <a:p>
            <a:pPr>
              <a:buNone/>
            </a:pPr>
            <a:r>
              <a:rPr lang="en-US" sz="1600" dirty="0" smtClean="0"/>
              <a:t>	$description = </a:t>
            </a:r>
            <a:r>
              <a:rPr lang="en-US" sz="1600" dirty="0" err="1" smtClean="0"/>
              <a:t>mysqli_real_escape_string($link</a:t>
            </a:r>
            <a:r>
              <a:rPr lang="en-US" sz="1600" dirty="0" smtClean="0"/>
              <a:t>, $_</a:t>
            </a:r>
            <a:r>
              <a:rPr lang="en-US" sz="1600" dirty="0" err="1" smtClean="0"/>
              <a:t>GET['description</a:t>
            </a:r>
            <a:r>
              <a:rPr lang="en-US" sz="1600" dirty="0" smtClean="0"/>
              <a:t>']);</a:t>
            </a:r>
          </a:p>
          <a:p>
            <a:pPr>
              <a:buNone/>
            </a:pPr>
            <a:r>
              <a:rPr lang="en-US" sz="1600" dirty="0" smtClean="0"/>
              <a:t>	$</a:t>
            </a:r>
            <a:r>
              <a:rPr lang="en-US" sz="1600" dirty="0" err="1" smtClean="0"/>
              <a:t>sql</a:t>
            </a:r>
            <a:r>
              <a:rPr lang="en-US" sz="1600" dirty="0" smtClean="0"/>
              <a:t> = "INSERT INTO product SET</a:t>
            </a:r>
          </a:p>
          <a:p>
            <a:pPr>
              <a:buNone/>
            </a:pPr>
            <a:r>
              <a:rPr lang="en-US" sz="1600" dirty="0" smtClean="0"/>
              <a:t>	company='$company',</a:t>
            </a:r>
          </a:p>
          <a:p>
            <a:pPr>
              <a:buNone/>
            </a:pPr>
            <a:r>
              <a:rPr lang="en-US" sz="1600" dirty="0" smtClean="0"/>
              <a:t>	type='$type',</a:t>
            </a:r>
          </a:p>
          <a:p>
            <a:pPr>
              <a:buNone/>
            </a:pPr>
            <a:r>
              <a:rPr lang="en-US" sz="1600" dirty="0" smtClean="0"/>
              <a:t>	roast='$roast',</a:t>
            </a:r>
          </a:p>
          <a:p>
            <a:pPr>
              <a:buNone/>
            </a:pPr>
            <a:r>
              <a:rPr lang="en-US" sz="1600" dirty="0" smtClean="0"/>
              <a:t>	description='$description'";</a:t>
            </a:r>
          </a:p>
          <a:p>
            <a:pPr>
              <a:buNone/>
            </a:pPr>
            <a:r>
              <a:rPr lang="en-US" sz="2824" dirty="0" smtClean="0"/>
              <a:t>	</a:t>
            </a:r>
            <a:r>
              <a:rPr lang="en-US" sz="2824" dirty="0" smtClean="0">
                <a:solidFill>
                  <a:srgbClr val="E40059"/>
                </a:solidFill>
              </a:rPr>
              <a:t>if</a:t>
            </a:r>
            <a:r>
              <a:rPr lang="en-US" sz="2824" dirty="0" smtClean="0"/>
              <a:t> (!</a:t>
            </a:r>
            <a:r>
              <a:rPr lang="en-US" sz="2824" dirty="0" err="1" smtClean="0">
                <a:solidFill>
                  <a:schemeClr val="accent5"/>
                </a:solidFill>
              </a:rPr>
              <a:t>mysqli_query</a:t>
            </a:r>
            <a:r>
              <a:rPr lang="en-US" sz="2824" dirty="0" err="1" smtClean="0"/>
              <a:t>($link</a:t>
            </a:r>
            <a:r>
              <a:rPr lang="en-US" sz="2824" dirty="0" smtClean="0"/>
              <a:t>, $</a:t>
            </a:r>
            <a:r>
              <a:rPr lang="en-US" sz="2824" dirty="0" err="1" smtClean="0"/>
              <a:t>sql</a:t>
            </a:r>
            <a:r>
              <a:rPr lang="en-US" sz="2824" dirty="0" smtClean="0"/>
              <a:t>))</a:t>
            </a:r>
            <a:r>
              <a:rPr lang="en-US" sz="2824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sz="2824" dirty="0" smtClean="0"/>
              <a:t>		</a:t>
            </a:r>
            <a:r>
              <a:rPr lang="en-US" sz="2824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$error </a:t>
            </a:r>
            <a:r>
              <a:rPr lang="en-US" sz="2824" dirty="0" smtClean="0"/>
              <a:t>= 'Error adding submitted data: ' . </a:t>
            </a:r>
            <a:r>
              <a:rPr lang="en-US" sz="2824" dirty="0" err="1" smtClean="0"/>
              <a:t>mysqli_error($link</a:t>
            </a:r>
            <a:r>
              <a:rPr lang="en-US" sz="2824" dirty="0" smtClean="0"/>
              <a:t>);</a:t>
            </a:r>
          </a:p>
          <a:p>
            <a:pPr>
              <a:buNone/>
            </a:pPr>
            <a:r>
              <a:rPr lang="en-US" sz="2824" dirty="0" smtClean="0"/>
              <a:t>		echo</a:t>
            </a:r>
            <a:r>
              <a:rPr lang="en-US" sz="2824" dirty="0" smtClean="0">
                <a:solidFill>
                  <a:srgbClr val="D519FF"/>
                </a:solidFill>
              </a:rPr>
              <a:t> $error</a:t>
            </a:r>
            <a:r>
              <a:rPr lang="en-US" sz="2824" dirty="0" smtClean="0"/>
              <a:t>;</a:t>
            </a:r>
          </a:p>
          <a:p>
            <a:pPr>
              <a:buNone/>
            </a:pPr>
            <a:r>
              <a:rPr lang="en-US" sz="2824" dirty="0" smtClean="0"/>
              <a:t>		</a:t>
            </a:r>
            <a:r>
              <a:rPr lang="en-US" sz="2824" dirty="0" smtClean="0">
                <a:solidFill>
                  <a:srgbClr val="005BD3"/>
                </a:solidFill>
              </a:rPr>
              <a:t>exit()</a:t>
            </a:r>
            <a:r>
              <a:rPr lang="en-US" sz="2824" dirty="0" smtClean="0"/>
              <a:t>;</a:t>
            </a:r>
          </a:p>
          <a:p>
            <a:pPr>
              <a:buNone/>
            </a:pPr>
            <a:r>
              <a:rPr lang="en-US" sz="2824" dirty="0" smtClean="0"/>
              <a:t>	</a:t>
            </a:r>
            <a:r>
              <a:rPr lang="en-US" sz="2824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sz="2824" dirty="0" smtClean="0"/>
              <a:t>	</a:t>
            </a:r>
            <a:r>
              <a:rPr lang="en-US" sz="2824" dirty="0" err="1" smtClean="0">
                <a:solidFill>
                  <a:srgbClr val="005BD3"/>
                </a:solidFill>
              </a:rPr>
              <a:t>header</a:t>
            </a:r>
            <a:r>
              <a:rPr lang="en-US" sz="2824" dirty="0" err="1" smtClean="0"/>
              <a:t>('Location:product_show.php</a:t>
            </a:r>
            <a:r>
              <a:rPr lang="en-US" sz="2824" dirty="0" smtClean="0"/>
              <a:t>');</a:t>
            </a:r>
          </a:p>
          <a:p>
            <a:pPr>
              <a:buNone/>
            </a:pPr>
            <a:r>
              <a:rPr lang="en-US" sz="2824" dirty="0" smtClean="0">
                <a:solidFill>
                  <a:schemeClr val="accent2"/>
                </a:solidFill>
              </a:rPr>
              <a:t>?&gt;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E40059"/>
                </a:solidFill>
              </a:rPr>
              <a:t>product_show.php</a:t>
            </a: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include</a:t>
            </a:r>
            <a:r>
              <a:rPr lang="en-US" dirty="0" smtClean="0"/>
              <a:t> 'include/</a:t>
            </a:r>
            <a:r>
              <a:rPr lang="en-US" dirty="0" err="1" smtClean="0"/>
              <a:t>db.inc.php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 smtClean="0"/>
              <a:t>='</a:t>
            </a:r>
            <a:r>
              <a:rPr lang="en-US" dirty="0" smtClean="0">
                <a:solidFill>
                  <a:srgbClr val="005BD3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product_id</a:t>
            </a:r>
            <a:r>
              <a:rPr lang="en-US" dirty="0" smtClean="0">
                <a:solidFill>
                  <a:schemeClr val="accent2"/>
                </a:solidFill>
              </a:rPr>
              <a:t>, company, type, roast, description  </a:t>
            </a:r>
            <a:r>
              <a:rPr lang="en-US" dirty="0" smtClean="0">
                <a:solidFill>
                  <a:srgbClr val="005BD3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ORDER BY company DESC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$result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005BD3"/>
                </a:solidFill>
              </a:rPr>
              <a:t>mysqli_query</a:t>
            </a:r>
            <a:r>
              <a:rPr lang="en-US" dirty="0" err="1" smtClean="0"/>
              <a:t>($link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if</a:t>
            </a:r>
            <a:r>
              <a:rPr lang="en-US" dirty="0" smtClean="0"/>
              <a:t> (!</a:t>
            </a:r>
            <a:r>
              <a:rPr lang="en-US" dirty="0" smtClean="0">
                <a:solidFill>
                  <a:srgbClr val="D519FF"/>
                </a:solidFill>
              </a:rPr>
              <a:t>$result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D519FF"/>
                </a:solidFill>
              </a:rPr>
              <a:t>$error </a:t>
            </a:r>
            <a:r>
              <a:rPr lang="en-US" dirty="0" smtClean="0"/>
              <a:t>= 'Error fetching data: ' . </a:t>
            </a:r>
            <a:r>
              <a:rPr lang="en-US" dirty="0" err="1" smtClean="0">
                <a:solidFill>
                  <a:srgbClr val="005BD3"/>
                </a:solidFill>
              </a:rPr>
              <a:t>mysqli_error</a:t>
            </a:r>
            <a:r>
              <a:rPr lang="en-US" dirty="0" err="1" smtClean="0"/>
              <a:t>($link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	echo </a:t>
            </a:r>
            <a:r>
              <a:rPr lang="en-US" dirty="0" smtClean="0">
                <a:solidFill>
                  <a:srgbClr val="D519FF"/>
                </a:solidFill>
              </a:rPr>
              <a:t>$error</a:t>
            </a:r>
            <a:r>
              <a:rPr lang="en-US" dirty="0" smtClean="0"/>
              <a:t>; 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5BD3"/>
                </a:solidFill>
              </a:rPr>
              <a:t>exit()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}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412" dirty="0" err="1" smtClean="0">
                <a:solidFill>
                  <a:schemeClr val="accent2"/>
                </a:solidFill>
              </a:rPr>
              <a:t>product_show.php</a:t>
            </a:r>
            <a:endParaRPr lang="en-US" sz="1412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059" dirty="0" smtClean="0"/>
              <a:t>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</a:t>
            </a:r>
          </a:p>
          <a:p>
            <a:pPr>
              <a:buNone/>
            </a:pPr>
            <a:r>
              <a:rPr lang="en-US" sz="1059" dirty="0" smtClean="0"/>
              <a:t>	include '</a:t>
            </a:r>
            <a:r>
              <a:rPr lang="en-US" sz="1059" dirty="0" err="1" smtClean="0"/>
              <a:t>db.inc.php</a:t>
            </a:r>
            <a:r>
              <a:rPr lang="en-US" sz="1059" dirty="0" smtClean="0"/>
              <a:t>';</a:t>
            </a:r>
          </a:p>
          <a:p>
            <a:pPr>
              <a:buNone/>
            </a:pPr>
            <a:r>
              <a:rPr lang="en-US" sz="1059" dirty="0" smtClean="0"/>
              <a:t>	$</a:t>
            </a:r>
            <a:r>
              <a:rPr lang="en-US" sz="1059" dirty="0" err="1" smtClean="0"/>
              <a:t>sql</a:t>
            </a:r>
            <a:r>
              <a:rPr lang="en-US" sz="1059" dirty="0" smtClean="0"/>
              <a:t>='SELECT id, company, type, roast, description  FROM product ORDER BY id DESC'; </a:t>
            </a:r>
          </a:p>
          <a:p>
            <a:pPr>
              <a:buNone/>
            </a:pPr>
            <a:r>
              <a:rPr lang="en-US" sz="1059" dirty="0" smtClean="0"/>
              <a:t>	$result = </a:t>
            </a:r>
            <a:r>
              <a:rPr lang="en-US" sz="1059" dirty="0" err="1" smtClean="0"/>
              <a:t>mysqli_query($link</a:t>
            </a:r>
            <a:r>
              <a:rPr lang="en-US" sz="1059" dirty="0" smtClean="0"/>
              <a:t>, $</a:t>
            </a:r>
            <a:r>
              <a:rPr lang="en-US" sz="1059" dirty="0" err="1" smtClean="0"/>
              <a:t>sql</a:t>
            </a:r>
            <a:r>
              <a:rPr lang="en-US" sz="1059" dirty="0" smtClean="0"/>
              <a:t>);</a:t>
            </a:r>
          </a:p>
          <a:p>
            <a:pPr>
              <a:buNone/>
            </a:pPr>
            <a:r>
              <a:rPr lang="en-US" sz="1059" dirty="0" smtClean="0"/>
              <a:t>	if (!$result) { 	</a:t>
            </a:r>
          </a:p>
          <a:p>
            <a:pPr>
              <a:buNone/>
            </a:pPr>
            <a:r>
              <a:rPr lang="en-US" sz="1059" dirty="0" smtClean="0"/>
              <a:t>		$error = 'Error fetching data: ' . </a:t>
            </a:r>
            <a:r>
              <a:rPr lang="en-US" sz="1059" dirty="0" err="1" smtClean="0"/>
              <a:t>mysqli_error($link</a:t>
            </a:r>
            <a:r>
              <a:rPr lang="en-US" sz="1059" dirty="0" smtClean="0"/>
              <a:t>);	</a:t>
            </a:r>
          </a:p>
          <a:p>
            <a:pPr>
              <a:buNone/>
            </a:pPr>
            <a:r>
              <a:rPr lang="en-US" sz="1059" dirty="0" smtClean="0"/>
              <a:t>		echo $error; 	</a:t>
            </a:r>
          </a:p>
          <a:p>
            <a:pPr>
              <a:buNone/>
            </a:pPr>
            <a:r>
              <a:rPr lang="en-US" sz="1059" dirty="0" smtClean="0"/>
              <a:t>		exit();</a:t>
            </a:r>
          </a:p>
          <a:p>
            <a:pPr>
              <a:buNone/>
            </a:pPr>
            <a:r>
              <a:rPr lang="en-US" sz="1059" dirty="0" smtClean="0"/>
              <a:t>	}</a:t>
            </a:r>
          </a:p>
          <a:p>
            <a:pPr>
              <a:buNone/>
            </a:pPr>
            <a:endParaRPr lang="en-US" sz="1059" dirty="0" smtClean="0"/>
          </a:p>
          <a:p>
            <a:pPr>
              <a:buNone/>
            </a:pPr>
            <a:r>
              <a:rPr lang="en-US" sz="2118" dirty="0" err="1" smtClean="0">
                <a:solidFill>
                  <a:schemeClr val="accent2"/>
                </a:solidFill>
              </a:rPr>
              <a:t>while</a:t>
            </a:r>
            <a:r>
              <a:rPr lang="en-US" sz="2118" dirty="0" err="1" smtClean="0"/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400" dirty="0" smtClean="0"/>
              <a:t>=</a:t>
            </a:r>
            <a:r>
              <a:rPr lang="en-US" sz="2400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sz="2400" dirty="0" err="1" smtClean="0"/>
              <a:t>(</a:t>
            </a:r>
            <a:r>
              <a:rPr lang="en-US" sz="2400" dirty="0" err="1" smtClean="0">
                <a:solidFill>
                  <a:srgbClr val="D519FF"/>
                </a:solidFill>
              </a:rPr>
              <a:t>$result</a:t>
            </a:r>
            <a:r>
              <a:rPr lang="en-US" sz="2118" smtClean="0"/>
              <a:t>))</a:t>
            </a:r>
            <a:r>
              <a:rPr lang="en-US" sz="2118" smtClean="0">
                <a:solidFill>
                  <a:srgbClr val="E40059"/>
                </a:solidFill>
              </a:rPr>
              <a:t>{</a:t>
            </a:r>
            <a:endParaRPr lang="en-US" sz="2118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227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27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sz="2270" dirty="0" smtClean="0"/>
              <a:t>=</a:t>
            </a:r>
            <a:r>
              <a:rPr lang="en-US" sz="2270" dirty="0" err="1" smtClean="0">
                <a:solidFill>
                  <a:srgbClr val="005BD3"/>
                </a:solidFill>
              </a:rPr>
              <a:t>htmlspecialchar</a:t>
            </a:r>
            <a:r>
              <a:rPr lang="en-US" sz="2270" dirty="0" err="1" smtClean="0"/>
              <a:t>s(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270" dirty="0" err="1" smtClean="0"/>
              <a:t>['product_id</a:t>
            </a:r>
            <a:r>
              <a:rPr lang="en-US" sz="2270" dirty="0" smtClean="0"/>
              <a:t>'], ENT_QUOTES, 'UTF-8');	</a:t>
            </a:r>
          </a:p>
          <a:p>
            <a:pPr>
              <a:buNone/>
            </a:pPr>
            <a:r>
              <a:rPr lang="en-US" sz="2270" dirty="0" smtClean="0"/>
              <a:t>	</a:t>
            </a:r>
            <a:r>
              <a:rPr lang="en-US" sz="2270" dirty="0" smtClean="0">
                <a:solidFill>
                  <a:srgbClr val="D519FF"/>
                </a:solidFill>
              </a:rPr>
              <a:t>$company</a:t>
            </a:r>
            <a:r>
              <a:rPr lang="en-US" sz="2270" dirty="0" smtClean="0"/>
              <a:t>= </a:t>
            </a:r>
            <a:r>
              <a:rPr lang="en-US" sz="227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270" dirty="0" err="1" smtClean="0"/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270" dirty="0" err="1" smtClean="0"/>
              <a:t>['company</a:t>
            </a:r>
            <a:r>
              <a:rPr lang="en-US" sz="2270" dirty="0" smtClean="0"/>
              <a:t>'], ENT_QUOTES, 'UTF-8');</a:t>
            </a:r>
          </a:p>
          <a:p>
            <a:pPr>
              <a:buNone/>
            </a:pPr>
            <a:r>
              <a:rPr lang="en-US" sz="2270" dirty="0" smtClean="0"/>
              <a:t>	</a:t>
            </a:r>
            <a:r>
              <a:rPr lang="en-US" sz="2270" dirty="0" smtClean="0">
                <a:solidFill>
                  <a:srgbClr val="D519FF"/>
                </a:solidFill>
              </a:rPr>
              <a:t>$type</a:t>
            </a:r>
            <a:r>
              <a:rPr lang="en-US" sz="2270" dirty="0" smtClean="0"/>
              <a:t>=</a:t>
            </a:r>
            <a:r>
              <a:rPr lang="en-US" sz="227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270" dirty="0" err="1" smtClean="0"/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270" dirty="0" err="1" smtClean="0"/>
              <a:t>['type</a:t>
            </a:r>
            <a:r>
              <a:rPr lang="en-US" sz="2270" dirty="0" smtClean="0"/>
              <a:t>'], ENT_QUOTES, 'UTF-8');</a:t>
            </a:r>
          </a:p>
          <a:p>
            <a:pPr>
              <a:buNone/>
            </a:pPr>
            <a:r>
              <a:rPr lang="en-US" sz="2270" dirty="0" smtClean="0"/>
              <a:t>	</a:t>
            </a:r>
            <a:r>
              <a:rPr lang="en-US" sz="2270" dirty="0" smtClean="0">
                <a:solidFill>
                  <a:srgbClr val="D519FF"/>
                </a:solidFill>
              </a:rPr>
              <a:t>$roast</a:t>
            </a:r>
            <a:r>
              <a:rPr lang="en-US" sz="2270" dirty="0" smtClean="0"/>
              <a:t>=</a:t>
            </a:r>
            <a:r>
              <a:rPr lang="en-US" sz="227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270" dirty="0" err="1" smtClean="0"/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270" dirty="0" err="1" smtClean="0"/>
              <a:t>['roast</a:t>
            </a:r>
            <a:r>
              <a:rPr lang="en-US" sz="2270" dirty="0" smtClean="0"/>
              <a:t>'], ENT_QUOTES, 'UTF-8');</a:t>
            </a:r>
          </a:p>
          <a:p>
            <a:pPr>
              <a:buNone/>
            </a:pPr>
            <a:r>
              <a:rPr lang="en-US" sz="2270" dirty="0" smtClean="0"/>
              <a:t>	</a:t>
            </a:r>
            <a:r>
              <a:rPr lang="en-US" sz="2270" dirty="0" smtClean="0">
                <a:solidFill>
                  <a:srgbClr val="D519FF"/>
                </a:solidFill>
              </a:rPr>
              <a:t>$description</a:t>
            </a:r>
            <a:r>
              <a:rPr lang="en-US" sz="2270" dirty="0" smtClean="0"/>
              <a:t>=</a:t>
            </a:r>
            <a:r>
              <a:rPr lang="en-US" sz="227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270" dirty="0" err="1" smtClean="0"/>
              <a:t>(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270" dirty="0" err="1" smtClean="0"/>
              <a:t>['description</a:t>
            </a:r>
            <a:r>
              <a:rPr lang="en-US" sz="2270" dirty="0" smtClean="0"/>
              <a:t>'], ENT_QUOTES, 'UTF-8');</a:t>
            </a:r>
          </a:p>
          <a:p>
            <a:pPr>
              <a:buNone/>
            </a:pPr>
            <a:endParaRPr lang="en-US" sz="2471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HTML Forms</a:t>
            </a:r>
          </a:p>
          <a:p>
            <a:r>
              <a:rPr lang="en-US" dirty="0" smtClean="0"/>
              <a:t>Homework</a:t>
            </a:r>
          </a:p>
          <a:p>
            <a:pPr lvl="1">
              <a:buNone/>
            </a:pPr>
            <a:r>
              <a:rPr lang="en-US" dirty="0" smtClean="0"/>
              <a:t>—Conversion </a:t>
            </a:r>
            <a:r>
              <a:rPr lang="en-US" smtClean="0"/>
              <a:t>and concatenation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--Functions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600" dirty="0" err="1" smtClean="0"/>
              <a:t>product_show.php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440" dirty="0" smtClean="0"/>
              <a:t>?</a:t>
            </a:r>
            <a:r>
              <a:rPr lang="en-US" sz="1440" dirty="0" err="1" smtClean="0"/>
              <a:t>php</a:t>
            </a:r>
            <a:r>
              <a:rPr lang="en-US" sz="1440" dirty="0" smtClean="0"/>
              <a:t> </a:t>
            </a:r>
          </a:p>
          <a:p>
            <a:pPr>
              <a:buNone/>
            </a:pPr>
            <a:r>
              <a:rPr lang="en-US" sz="1440" dirty="0" smtClean="0"/>
              <a:t>	include '</a:t>
            </a:r>
            <a:r>
              <a:rPr lang="en-US" sz="1440" dirty="0" err="1" smtClean="0"/>
              <a:t>db.inc.php</a:t>
            </a:r>
            <a:r>
              <a:rPr lang="en-US" sz="1440" dirty="0" smtClean="0"/>
              <a:t>';</a:t>
            </a:r>
          </a:p>
          <a:p>
            <a:pPr>
              <a:buNone/>
            </a:pPr>
            <a:r>
              <a:rPr lang="en-US" sz="1440" dirty="0" smtClean="0"/>
              <a:t>	$</a:t>
            </a:r>
            <a:r>
              <a:rPr lang="en-US" sz="1440" dirty="0" err="1" smtClean="0"/>
              <a:t>sql</a:t>
            </a:r>
            <a:r>
              <a:rPr lang="en-US" sz="1440" dirty="0" smtClean="0"/>
              <a:t>='SELECT id, company, type, roast, description  FROM product ORDER BY id DESC'; </a:t>
            </a:r>
          </a:p>
          <a:p>
            <a:pPr>
              <a:buNone/>
            </a:pPr>
            <a:r>
              <a:rPr lang="en-US" sz="1440" dirty="0" smtClean="0"/>
              <a:t>	$result = </a:t>
            </a:r>
            <a:r>
              <a:rPr lang="en-US" sz="1440" dirty="0" err="1" smtClean="0"/>
              <a:t>mysqli_query($link</a:t>
            </a:r>
            <a:r>
              <a:rPr lang="en-US" sz="1440" dirty="0" smtClean="0"/>
              <a:t>, $</a:t>
            </a:r>
            <a:r>
              <a:rPr lang="en-US" sz="1440" dirty="0" err="1" smtClean="0"/>
              <a:t>sql</a:t>
            </a:r>
            <a:r>
              <a:rPr lang="en-US" sz="1440" dirty="0" smtClean="0"/>
              <a:t>);</a:t>
            </a:r>
          </a:p>
          <a:p>
            <a:pPr>
              <a:buNone/>
            </a:pPr>
            <a:r>
              <a:rPr lang="en-US" sz="1440" dirty="0" smtClean="0"/>
              <a:t>	if (!$result) { 	</a:t>
            </a:r>
          </a:p>
          <a:p>
            <a:pPr>
              <a:buNone/>
            </a:pPr>
            <a:r>
              <a:rPr lang="en-US" sz="1440" dirty="0" smtClean="0"/>
              <a:t>		$error = 'Error fetching data: ' . </a:t>
            </a:r>
            <a:r>
              <a:rPr lang="en-US" sz="1440" dirty="0" err="1" smtClean="0"/>
              <a:t>mysqli_error($link</a:t>
            </a:r>
            <a:r>
              <a:rPr lang="en-US" sz="1440" dirty="0" smtClean="0"/>
              <a:t>);	</a:t>
            </a:r>
          </a:p>
          <a:p>
            <a:pPr>
              <a:buNone/>
            </a:pPr>
            <a:r>
              <a:rPr lang="en-US" sz="1440" dirty="0" smtClean="0"/>
              <a:t>		echo $error; 	</a:t>
            </a:r>
          </a:p>
          <a:p>
            <a:pPr>
              <a:buNone/>
            </a:pPr>
            <a:r>
              <a:rPr lang="en-US" sz="1440" dirty="0" smtClean="0"/>
              <a:t>		exit();</a:t>
            </a:r>
          </a:p>
          <a:p>
            <a:pPr>
              <a:buNone/>
            </a:pPr>
            <a:r>
              <a:rPr lang="en-US" sz="1440" dirty="0" smtClean="0"/>
              <a:t>	}</a:t>
            </a:r>
          </a:p>
          <a:p>
            <a:pPr>
              <a:buNone/>
            </a:pPr>
            <a:r>
              <a:rPr lang="en-US" sz="1440" dirty="0" err="1" smtClean="0"/>
              <a:t>while($recording</a:t>
            </a:r>
            <a:r>
              <a:rPr lang="en-US" sz="1440" dirty="0" smtClean="0"/>
              <a:t>=</a:t>
            </a:r>
            <a:r>
              <a:rPr lang="en-US" sz="1440" dirty="0" err="1" smtClean="0"/>
              <a:t>mysqli_fetch_array($result</a:t>
            </a:r>
            <a:r>
              <a:rPr lang="en-US" sz="1440" dirty="0" smtClean="0"/>
              <a:t>)){</a:t>
            </a:r>
          </a:p>
          <a:p>
            <a:pPr>
              <a:buNone/>
            </a:pPr>
            <a:r>
              <a:rPr lang="en-US" sz="1440" dirty="0" smtClean="0"/>
              <a:t>	$id=</a:t>
            </a:r>
            <a:r>
              <a:rPr lang="en-US" sz="1440" dirty="0" err="1" smtClean="0"/>
              <a:t>htmlspecialchars($recording[id</a:t>
            </a:r>
            <a:r>
              <a:rPr lang="en-US" sz="1440" dirty="0" smtClean="0"/>
              <a:t>'], ENT_QUOTES, 'UTF-8');	</a:t>
            </a:r>
          </a:p>
          <a:p>
            <a:pPr>
              <a:buNone/>
            </a:pPr>
            <a:r>
              <a:rPr lang="en-US" sz="1440" dirty="0" smtClean="0"/>
              <a:t>	$company= </a:t>
            </a:r>
            <a:r>
              <a:rPr lang="en-US" sz="1440" dirty="0" err="1" smtClean="0"/>
              <a:t>htmlspecialchars($recording['company</a:t>
            </a:r>
            <a:r>
              <a:rPr lang="en-US" sz="1440" dirty="0" smtClean="0"/>
              <a:t>'], ENT_QUOTES, 'UTF-8');</a:t>
            </a:r>
          </a:p>
          <a:p>
            <a:pPr>
              <a:buNone/>
            </a:pPr>
            <a:r>
              <a:rPr lang="en-US" sz="1440" dirty="0" smtClean="0"/>
              <a:t>	$type=</a:t>
            </a:r>
            <a:r>
              <a:rPr lang="en-US" sz="1440" dirty="0" err="1" smtClean="0"/>
              <a:t>htmlspecialchars($recording['type</a:t>
            </a:r>
            <a:r>
              <a:rPr lang="en-US" sz="1440" dirty="0" smtClean="0"/>
              <a:t>'], ENT_QUOTES, 'UTF-8');</a:t>
            </a:r>
          </a:p>
          <a:p>
            <a:pPr>
              <a:buNone/>
            </a:pPr>
            <a:r>
              <a:rPr lang="en-US" sz="1440" dirty="0" smtClean="0"/>
              <a:t>	$roast=</a:t>
            </a:r>
            <a:r>
              <a:rPr lang="en-US" sz="1440" dirty="0" err="1" smtClean="0"/>
              <a:t>htmlspecialchars($recording['roast</a:t>
            </a:r>
            <a:r>
              <a:rPr lang="en-US" sz="1440" dirty="0" smtClean="0"/>
              <a:t>'], ENT_QUOTES, 'UTF-8');</a:t>
            </a:r>
          </a:p>
          <a:p>
            <a:pPr>
              <a:buNone/>
            </a:pPr>
            <a:r>
              <a:rPr lang="en-US" sz="1440" dirty="0" smtClean="0"/>
              <a:t>	$description=</a:t>
            </a:r>
            <a:r>
              <a:rPr lang="en-US" sz="1440" dirty="0" err="1" smtClean="0"/>
              <a:t>htmlspecialchars($recording['description</a:t>
            </a:r>
            <a:r>
              <a:rPr lang="en-US" sz="1440" dirty="0" smtClean="0"/>
              <a:t>'], ENT_QUOTES, 'UTF-8');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2800" dirty="0" smtClean="0"/>
              <a:t>		echo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$company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	echo </a:t>
            </a:r>
            <a:r>
              <a:rPr lang="en-US" sz="2800" dirty="0" smtClean="0">
                <a:solidFill>
                  <a:srgbClr val="D519FF"/>
                </a:solidFill>
              </a:rPr>
              <a:t>$type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	echo </a:t>
            </a:r>
            <a:r>
              <a:rPr lang="en-US" sz="2800" dirty="0" smtClean="0">
                <a:solidFill>
                  <a:srgbClr val="D519FF"/>
                </a:solidFill>
              </a:rPr>
              <a:t>$roast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	echo </a:t>
            </a:r>
            <a:r>
              <a:rPr lang="en-US" sz="2800" dirty="0" smtClean="0">
                <a:solidFill>
                  <a:srgbClr val="D519FF"/>
                </a:solidFill>
              </a:rPr>
              <a:t>$description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?&gt;</a:t>
            </a:r>
            <a:endParaRPr lang="en-US" sz="247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 with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while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rgbClr val="D519FF"/>
                </a:solidFill>
              </a:rPr>
              <a:t>$result</a:t>
            </a:r>
            <a:r>
              <a:rPr lang="en-US" dirty="0" smtClean="0"/>
              <a:t>))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	echo "&lt;</a:t>
            </a:r>
            <a:r>
              <a:rPr lang="en-US" dirty="0" err="1" smtClean="0"/>
              <a:t>p</a:t>
            </a:r>
            <a:r>
              <a:rPr lang="en-US" dirty="0" smtClean="0"/>
              <a:t>&gt;Company: " . </a:t>
            </a:r>
            <a:r>
              <a:rPr lang="en-US" dirty="0" smtClean="0">
                <a:solidFill>
                  <a:srgbClr val="D519FF"/>
                </a:solidFill>
              </a:rPr>
              <a:t>$company </a:t>
            </a:r>
            <a:r>
              <a:rPr lang="en-US" dirty="0" smtClean="0"/>
              <a:t>. 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</a:p>
          <a:p>
            <a:pPr>
              <a:buNone/>
            </a:pPr>
            <a:r>
              <a:rPr lang="en-US" dirty="0" smtClean="0"/>
              <a:t>		echo "Type: " . </a:t>
            </a:r>
            <a:r>
              <a:rPr lang="en-US" dirty="0" smtClean="0">
                <a:solidFill>
                  <a:srgbClr val="D519FF"/>
                </a:solidFill>
              </a:rPr>
              <a:t>$type</a:t>
            </a:r>
            <a:r>
              <a:rPr lang="en-US" dirty="0" smtClean="0"/>
              <a:t>. 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</a:p>
          <a:p>
            <a:pPr>
              <a:buNone/>
            </a:pPr>
            <a:r>
              <a:rPr lang="en-US" dirty="0" smtClean="0"/>
              <a:t>		echo "Roast: " . </a:t>
            </a:r>
            <a:r>
              <a:rPr lang="en-US" dirty="0" smtClean="0">
                <a:solidFill>
                  <a:srgbClr val="D519FF"/>
                </a:solidFill>
              </a:rPr>
              <a:t>$roast </a:t>
            </a:r>
            <a:r>
              <a:rPr lang="en-US" dirty="0" smtClean="0"/>
              <a:t>. 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</a:p>
          <a:p>
            <a:pPr>
              <a:buNone/>
            </a:pPr>
            <a:r>
              <a:rPr lang="en-US" dirty="0" smtClean="0"/>
              <a:t>		echo "Description: " . </a:t>
            </a:r>
            <a:r>
              <a:rPr lang="en-US" dirty="0" smtClean="0">
                <a:solidFill>
                  <a:srgbClr val="D519FF"/>
                </a:solidFill>
              </a:rPr>
              <a:t>$description </a:t>
            </a:r>
            <a:r>
              <a:rPr lang="en-US" dirty="0" smtClean="0"/>
              <a:t>. "&lt;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p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 with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while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rgbClr val="D519FF"/>
                </a:solidFill>
              </a:rPr>
              <a:t>$result</a:t>
            </a:r>
            <a:r>
              <a:rPr lang="en-US" dirty="0" smtClean="0"/>
              <a:t>))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	echo "&lt;div class='product'&gt;</a:t>
            </a:r>
          </a:p>
          <a:p>
            <a:pPr>
              <a:buNone/>
            </a:pPr>
            <a:r>
              <a:rPr lang="en-US" dirty="0" smtClean="0"/>
              <a:t>				&lt;div class='company'&gt;" . </a:t>
            </a:r>
            <a:r>
              <a:rPr lang="en-US" dirty="0" smtClean="0">
                <a:solidFill>
                  <a:srgbClr val="D519FF"/>
                </a:solidFill>
              </a:rPr>
              <a:t>$company </a:t>
            </a:r>
            <a:r>
              <a:rPr lang="en-US" dirty="0" smtClean="0"/>
              <a:t>. "--";</a:t>
            </a:r>
          </a:p>
          <a:p>
            <a:pPr>
              <a:buNone/>
            </a:pPr>
            <a:r>
              <a:rPr lang="en-US" dirty="0" smtClean="0"/>
              <a:t>	echo "&lt;span class='type'&gt; " . </a:t>
            </a:r>
            <a:r>
              <a:rPr lang="en-US" dirty="0" smtClean="0">
                <a:solidFill>
                  <a:srgbClr val="D519FF"/>
                </a:solidFill>
              </a:rPr>
              <a:t>$type </a:t>
            </a:r>
            <a:r>
              <a:rPr lang="en-US" dirty="0" smtClean="0"/>
              <a:t>. "&lt;/span&gt;&lt;/div&gt;";						</a:t>
            </a:r>
          </a:p>
          <a:p>
            <a:pPr>
              <a:buNone/>
            </a:pPr>
            <a:r>
              <a:rPr lang="en-US" dirty="0" smtClean="0"/>
              <a:t>	echo "&lt;div class='roast'&gt;Roast: " . </a:t>
            </a:r>
            <a:r>
              <a:rPr lang="en-US" dirty="0" smtClean="0">
                <a:solidFill>
                  <a:srgbClr val="D519FF"/>
                </a:solidFill>
              </a:rPr>
              <a:t>$roast </a:t>
            </a:r>
            <a:r>
              <a:rPr lang="en-US" dirty="0" smtClean="0"/>
              <a:t>. "&lt;/div&gt;"</a:t>
            </a:r>
          </a:p>
          <a:p>
            <a:pPr>
              <a:buNone/>
            </a:pPr>
            <a:r>
              <a:rPr lang="en-US" dirty="0" smtClean="0"/>
              <a:t>	echo "&lt;div class='description'&gt; " . </a:t>
            </a:r>
            <a:r>
              <a:rPr lang="en-US" dirty="0" smtClean="0">
                <a:solidFill>
                  <a:srgbClr val="D519FF"/>
                </a:solidFill>
              </a:rPr>
              <a:t>$description </a:t>
            </a:r>
            <a:r>
              <a:rPr lang="en-US" dirty="0" smtClean="0"/>
              <a:t>. "&lt;/div&gt;						</a:t>
            </a:r>
          </a:p>
          <a:p>
            <a:pPr>
              <a:buNone/>
            </a:pPr>
            <a:r>
              <a:rPr lang="en-US" dirty="0" smtClean="0"/>
              <a:t>	&lt;/div&gt;";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a table in the coffee database with 4 fields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company_id</a:t>
            </a:r>
            <a:r>
              <a:rPr lang="en-US" dirty="0" smtClean="0">
                <a:solidFill>
                  <a:schemeClr val="accent5"/>
                </a:solidFill>
              </a:rPr>
              <a:t>, name, country, website</a:t>
            </a:r>
          </a:p>
          <a:p>
            <a:r>
              <a:rPr lang="en-US" dirty="0" smtClean="0"/>
              <a:t>Based on the </a:t>
            </a:r>
            <a:r>
              <a:rPr lang="en-US" dirty="0" err="1" smtClean="0">
                <a:solidFill>
                  <a:srgbClr val="E40059"/>
                </a:solidFill>
              </a:rPr>
              <a:t>product_insert.html</a:t>
            </a:r>
            <a:r>
              <a:rPr lang="en-US" dirty="0" smtClean="0"/>
              <a:t>, create an insert form for the table named </a:t>
            </a:r>
            <a:r>
              <a:rPr lang="en-US" dirty="0" err="1" smtClean="0">
                <a:solidFill>
                  <a:srgbClr val="E40059"/>
                </a:solidFill>
              </a:rPr>
              <a:t>company_insert.html</a:t>
            </a:r>
            <a:endParaRPr lang="en-US" dirty="0" smtClean="0">
              <a:solidFill>
                <a:srgbClr val="E40059"/>
              </a:solidFill>
            </a:endParaRPr>
          </a:p>
          <a:p>
            <a:r>
              <a:rPr lang="en-US" dirty="0" smtClean="0"/>
              <a:t>Based on the </a:t>
            </a:r>
            <a:r>
              <a:rPr lang="en-US" dirty="0" err="1" smtClean="0">
                <a:solidFill>
                  <a:srgbClr val="E40059"/>
                </a:solidFill>
              </a:rPr>
              <a:t>product_insert_result.php</a:t>
            </a:r>
            <a:r>
              <a:rPr lang="en-US" dirty="0" smtClean="0"/>
              <a:t> create a </a:t>
            </a:r>
            <a:r>
              <a:rPr lang="en-US" dirty="0" err="1" smtClean="0"/>
              <a:t>php</a:t>
            </a:r>
            <a:r>
              <a:rPr lang="en-US" dirty="0" smtClean="0"/>
              <a:t> file named </a:t>
            </a:r>
            <a:r>
              <a:rPr lang="en-US" dirty="0" err="1" smtClean="0">
                <a:solidFill>
                  <a:srgbClr val="E40059"/>
                </a:solidFill>
              </a:rPr>
              <a:t>company_insert_result.php</a:t>
            </a:r>
            <a:r>
              <a:rPr lang="en-US" dirty="0" smtClean="0"/>
              <a:t> to insert data from the form 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at least three </a:t>
            </a:r>
            <a:r>
              <a:rPr lang="en-US" dirty="0" smtClean="0"/>
              <a:t>coffee companies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err="1" smtClean="0">
                <a:solidFill>
                  <a:srgbClr val="E40059"/>
                </a:solidFill>
              </a:rPr>
              <a:t>product_show.php</a:t>
            </a:r>
            <a:r>
              <a:rPr lang="en-US" dirty="0" smtClean="0"/>
              <a:t> create a </a:t>
            </a:r>
            <a:r>
              <a:rPr lang="en-US" dirty="0" err="1" smtClean="0"/>
              <a:t>php</a:t>
            </a:r>
            <a:r>
              <a:rPr lang="en-US" dirty="0" smtClean="0"/>
              <a:t>, create a </a:t>
            </a:r>
            <a:r>
              <a:rPr lang="en-US" dirty="0" err="1" smtClean="0"/>
              <a:t>php</a:t>
            </a:r>
            <a:r>
              <a:rPr lang="en-US" dirty="0" smtClean="0"/>
              <a:t> file named </a:t>
            </a:r>
            <a:r>
              <a:rPr lang="en-US" dirty="0" err="1" smtClean="0">
                <a:solidFill>
                  <a:srgbClr val="E40059"/>
                </a:solidFill>
              </a:rPr>
              <a:t>company_show.php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that will show the companies you entered.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week—</a:t>
            </a:r>
            <a:br>
              <a:rPr lang="en-US" dirty="0" smtClean="0"/>
            </a:br>
            <a:r>
              <a:rPr lang="en-US" dirty="0" smtClean="0"/>
              <a:t>Build a better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and delete data</a:t>
            </a:r>
          </a:p>
          <a:p>
            <a:r>
              <a:rPr lang="en-US" dirty="0" smtClean="0"/>
              <a:t>Relate tables</a:t>
            </a:r>
          </a:p>
          <a:p>
            <a:r>
              <a:rPr lang="en-US" dirty="0" smtClean="0"/>
              <a:t>Create search functions</a:t>
            </a:r>
          </a:p>
          <a:p>
            <a:r>
              <a:rPr lang="en-US" dirty="0" smtClean="0"/>
              <a:t>PHP in the </a:t>
            </a:r>
            <a:r>
              <a:rPr lang="en-US" smtClean="0"/>
              <a:t>real world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725017" y="-1054341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information </a:t>
            </a:r>
          </a:p>
          <a:p>
            <a:r>
              <a:rPr lang="en-US" dirty="0" smtClean="0"/>
              <a:t>Content that is always related</a:t>
            </a:r>
          </a:p>
          <a:p>
            <a:r>
              <a:rPr lang="en-US" dirty="0" smtClean="0"/>
              <a:t>Content that is sometimes related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6480" y="47868"/>
            <a:ext cx="8229600" cy="1143000"/>
          </a:xfrm>
        </p:spPr>
        <p:txBody>
          <a:bodyPr/>
          <a:lstStyle/>
          <a:p>
            <a:r>
              <a:rPr lang="en-US" dirty="0" smtClean="0"/>
              <a:t>Why not have one giant table?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2076" y="1312644"/>
          <a:ext cx="8229600" cy="421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76"/>
                <a:gridCol w="1213197"/>
                <a:gridCol w="1140927"/>
                <a:gridCol w="1371600"/>
                <a:gridCol w="1371600"/>
                <a:gridCol w="1371600"/>
              </a:tblGrid>
              <a:tr h="6107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Date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Book Title</a:t>
                      </a:r>
                      <a:endParaRPr lang="en-US" sz="16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Author First Name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Author Last Name</a:t>
                      </a:r>
                      <a:endParaRPr lang="en-US" sz="16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Patron First Name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Patron Last Name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January 29, 2011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Green Eggs and Ham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Dr.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Seuss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Sally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McBride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January 31, 2011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Stuart Little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E.B.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White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Mario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Batali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February 6, 2011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Winnie the Pooh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A.A.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Milne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Igor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Salbinski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4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February 8, 2011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The Tale of Peter Rabbit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Beatrix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Potter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Maria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Hernandez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February 9, 2011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Many Moons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James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Thurber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Izzy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Johnston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3531" y="5515127"/>
            <a:ext cx="200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Thoroughness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1139" y="5526405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Human Error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Dynamic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480" y="-12604"/>
            <a:ext cx="8229600" cy="1143000"/>
          </a:xfrm>
        </p:spPr>
        <p:txBody>
          <a:bodyPr/>
          <a:lstStyle/>
          <a:p>
            <a:r>
              <a:rPr lang="en-US" dirty="0" smtClean="0"/>
              <a:t>Why not have one giant table?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05310" y="836497"/>
          <a:ext cx="4073333" cy="21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41"/>
                <a:gridCol w="2161008"/>
                <a:gridCol w="1175284"/>
              </a:tblGrid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Key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Book Title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Author Key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00001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Green Eggs and Ham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00002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Many Moons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00003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Stuart Little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003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00004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Tale of Peter Rabbit, The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00005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Winnie the Pooh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004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49432" y="855749"/>
          <a:ext cx="3751078" cy="21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41"/>
                <a:gridCol w="1364847"/>
                <a:gridCol w="1649190"/>
              </a:tblGrid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Key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Author First Name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Author Last Name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Beatrix 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Potter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James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Thurber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003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E.B.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White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004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A.A.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Milne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005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Dr.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Seuss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49432" y="3242133"/>
          <a:ext cx="3751078" cy="21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41"/>
                <a:gridCol w="1364847"/>
                <a:gridCol w="1649190"/>
              </a:tblGrid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Key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Patron First Name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Patron Last Name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01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Sally 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McBride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Izzy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Johnston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03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Igor 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Salbinski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04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Mario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Batali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Maria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Hernandez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05309" y="3565983"/>
          <a:ext cx="4528283" cy="292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31"/>
                <a:gridCol w="1806113"/>
                <a:gridCol w="1175285"/>
                <a:gridCol w="928854"/>
              </a:tblGrid>
              <a:tr h="7203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Key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Date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Book Key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Patron Key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January 29, 2011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00001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01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January 31, 2011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00003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February 6, 2011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00005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February 8, 2011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00004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February 9, 2011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00002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393161" y="1594368"/>
            <a:ext cx="3942891" cy="872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460" y="5407930"/>
            <a:ext cx="4246190" cy="58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64045" y="2836216"/>
            <a:ext cx="3241794" cy="250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these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Drupal</a:t>
            </a:r>
            <a:endParaRPr lang="en-US" dirty="0" smtClean="0"/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Online Retailers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Anyone with lots of content!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MySQL</a:t>
            </a:r>
            <a:r>
              <a:rPr lang="en-US" dirty="0" smtClean="0"/>
              <a:t> have to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b="1" i="1" dirty="0" smtClean="0"/>
              <a:t>is</a:t>
            </a:r>
            <a:r>
              <a:rPr lang="en-US" i="1" dirty="0" smtClean="0"/>
              <a:t> </a:t>
            </a:r>
            <a:r>
              <a:rPr lang="en-US" dirty="0" smtClean="0"/>
              <a:t>a relational database</a:t>
            </a:r>
          </a:p>
          <a:p>
            <a:r>
              <a:rPr lang="en-US" dirty="0" smtClean="0"/>
              <a:t>Provides structure for data</a:t>
            </a:r>
          </a:p>
          <a:p>
            <a:r>
              <a:rPr lang="en-US" dirty="0" smtClean="0"/>
              <a:t>Create multiple tables</a:t>
            </a:r>
          </a:p>
          <a:p>
            <a:r>
              <a:rPr lang="en-US" dirty="0" smtClean="0"/>
              <a:t>"Query" driven</a:t>
            </a:r>
          </a:p>
          <a:p>
            <a:pPr lvl="1"/>
            <a:r>
              <a:rPr lang="en-US" dirty="0" smtClean="0"/>
              <a:t>Question or request to a database</a:t>
            </a:r>
          </a:p>
          <a:p>
            <a:pPr lvl="1"/>
            <a:r>
              <a:rPr lang="en-US" dirty="0" smtClean="0"/>
              <a:t>Select a piece of data</a:t>
            </a:r>
          </a:p>
          <a:p>
            <a:pPr lvl="1"/>
            <a:r>
              <a:rPr lang="en-US" dirty="0" smtClean="0"/>
              <a:t>Delete an entry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VARCHAR—up to 256 characters</a:t>
            </a:r>
          </a:p>
          <a:p>
            <a:r>
              <a:rPr lang="en-US" dirty="0" smtClean="0"/>
              <a:t>INT—Integer of up to 11 characters</a:t>
            </a:r>
          </a:p>
          <a:p>
            <a:r>
              <a:rPr lang="en-US" dirty="0" smtClean="0"/>
              <a:t>FLOAT—Decimal of any size</a:t>
            </a:r>
          </a:p>
          <a:p>
            <a:r>
              <a:rPr lang="en-US" dirty="0" smtClean="0"/>
              <a:t>TEXT—large amounts of text, no limit in size</a:t>
            </a:r>
          </a:p>
          <a:p>
            <a:r>
              <a:rPr lang="en-US" dirty="0" smtClean="0"/>
              <a:t>DATE, etc.—date entries of specific formats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982684"/>
            <a:ext cx="8597900" cy="5439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1376</TotalTime>
  <Words>2062</Words>
  <Application>Microsoft Macintosh PowerPoint</Application>
  <PresentationFormat>On-screen Show (4:3)</PresentationFormat>
  <Paragraphs>336</Paragraphs>
  <Slides>25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GDI_2</vt:lpstr>
      <vt:lpstr>PHP and MySQL Session 2: What is MySQL?</vt:lpstr>
      <vt:lpstr>A brief review</vt:lpstr>
      <vt:lpstr>Relational Databases</vt:lpstr>
      <vt:lpstr>Why not have one giant table?</vt:lpstr>
      <vt:lpstr>Why not have one giant table?</vt:lpstr>
      <vt:lpstr>Who uses these things?</vt:lpstr>
      <vt:lpstr>What does MySQL have to do with it?</vt:lpstr>
      <vt:lpstr>Content Types</vt:lpstr>
      <vt:lpstr>Creating a MySQL database </vt:lpstr>
      <vt:lpstr>Creating a MySQL database</vt:lpstr>
      <vt:lpstr>Creating a MySQL database</vt:lpstr>
      <vt:lpstr>PHP and MySQL— partners through thick and thin</vt:lpstr>
      <vt:lpstr>Connecting to a database</vt:lpstr>
      <vt:lpstr>Inserting Data</vt:lpstr>
      <vt:lpstr>Inserting Data, cont.</vt:lpstr>
      <vt:lpstr>Inserting Data, cont.</vt:lpstr>
      <vt:lpstr>Inserting Data, cont.</vt:lpstr>
      <vt:lpstr>Showing Data</vt:lpstr>
      <vt:lpstr>Showing Data, cont.</vt:lpstr>
      <vt:lpstr>Showing Data, cont.</vt:lpstr>
      <vt:lpstr>Showing Data with Style</vt:lpstr>
      <vt:lpstr>Showing Data with Style</vt:lpstr>
      <vt:lpstr>Homework</vt:lpstr>
      <vt:lpstr>Next week— Build a better database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 Session 2: What is MySQL?</dc:title>
  <dc:creator>Izzy Johnston</dc:creator>
  <cp:lastModifiedBy>Izzy Johnston</cp:lastModifiedBy>
  <cp:revision>66</cp:revision>
  <dcterms:created xsi:type="dcterms:W3CDTF">2012-01-18T23:46:35Z</dcterms:created>
  <dcterms:modified xsi:type="dcterms:W3CDTF">2012-01-19T01:29:58Z</dcterms:modified>
</cp:coreProperties>
</file>