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5EC7E8-E722-49C4-AE52-4D52361FF7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A4139F-0C95-42F4-90FF-8EC3CE32CF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B3560F-C6E1-4987-8240-E28E871322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A64E10-6CE7-48D3-B658-BB3873AB67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6B0A78-A6D0-43D7-9D62-93D45BA737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7852D1-A17D-4D87-99A3-899F3F00A2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A8F332-F034-4850-B652-BE966D9430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CD8719-5D4C-41BC-AB66-96EB6EEF27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EB06E0-8DEB-4E89-B32B-5A7BD9D28A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5CD2D8-C565-4FDB-9ABF-ADF7422BC6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694F94-C50C-4E95-B8E2-38CBD3753B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AC08B1-4E7C-4F1E-A97A-1409DA2943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321523-36FB-4035-8CCC-6B16C4FBB9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2B4231-3FE9-4DCE-AB45-D351A66A07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653F9E-69BA-4232-A14A-6FF815FAE5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2D95EC-F15E-4066-8B16-AD0B2C02AA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BE81A2-A794-401F-985E-935C3DA3179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3066C00-0DDF-421B-A862-70FB59F180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801653D-FBAC-47F6-AAAF-A424639E92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5EA2D5E-83A2-4673-B191-7088AD364C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DE487F-6855-4324-81D9-6ECE9036E3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2D2F72E-E1DF-4860-A2C8-9C7A843229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81E5F5-CEE9-475C-878C-CF75871D2D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2AA9EFF-A820-47FF-88AC-B2535D4D71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DBBCC46-0B66-441F-AD91-555DCD66D3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2F37757-D4D0-4E1C-9F99-80EBDAAAB1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0350F57-5C9F-4D6B-8C35-40A3C28A63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B8D04D0-C8BB-46D4-84FF-EB4710D09A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9669CA4-3F7C-4013-9B50-26AC16FE52C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D10CB7-3CF5-4A37-94F6-3F6B8543989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52AE7B9-3136-43B6-B99D-87D18D62C0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D8A5540-0956-47EC-9E22-42E0132E02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50DC69D-6186-4D22-8831-9B6F82F3EF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573C58-A5DE-4EE7-82E4-A3B0DF885A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36D8E75-7857-4F41-B23B-39BA72BCB9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A904439-6597-4522-9694-9A2BD0F9E1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4E6F7C2-F2D1-4613-BCEA-5B55E421A0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813056E-C675-485F-95C7-A29C8B5AC8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D5D0FC2-4B4D-4E3F-9AC7-CDC818CB3C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CD27FAE-8BAF-457B-A7D9-28139BE0B1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D3A23E8-556A-4607-BEB5-9636AAEF37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4242517-5459-40A8-8B97-559F6DC48C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228B24F-C577-4F30-8FFA-53A72B2C413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F42460-6C39-4620-896C-3B930C143F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9DA04A-1045-4501-A923-8AB3858E29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1CF5D3-E9EE-4B5F-BDEC-DCF9F98473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DA36F3-7EC3-4DFE-83EC-38AEFBFB62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5CBC9F-1F7B-4AC1-8CAF-D5514145F1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300" spc="-1" strike="noStrike">
                <a:latin typeface="Arial"/>
              </a:rPr>
              <a:t>Clique para editar o formato do texto do título</a:t>
            </a:r>
            <a:endParaRPr b="0" lang="pt-BR" sz="33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Clique para editar o formato do texto da estrutura de tópicos</a:t>
            </a:r>
            <a:endParaRPr b="0" lang="pt-BR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latin typeface="Arial"/>
              </a:rPr>
              <a:t>2.º nível da estrutura de tópicos</a:t>
            </a:r>
            <a:endParaRPr b="0" lang="pt-BR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latin typeface="Arial"/>
              </a:rPr>
              <a:t>4.º nível da estrutura de tópicos</a:t>
            </a:r>
            <a:endParaRPr b="0" lang="pt-BR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5.º nível da estrutura de tópicos</a:t>
            </a:r>
            <a:endParaRPr b="0" lang="pt-BR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6.º nível da estrutura de tópicos</a:t>
            </a:r>
            <a:endParaRPr b="0" lang="pt-BR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7.º nível da estrutura de tópicos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Arial"/>
              </a:defRPr>
            </a:lvl1pPr>
          </a:lstStyle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pt-BR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Arial"/>
              </a:defRPr>
            </a:lvl1pPr>
          </a:lstStyle>
          <a:p>
            <a:pPr algn="r">
              <a:buNone/>
            </a:pPr>
            <a:fld id="{A6DC0C51-B21E-42CB-82BE-463D7AAB875B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" name=""/>
          <p:cNvGrpSpPr/>
          <p:nvPr/>
        </p:nvGrpSpPr>
        <p:grpSpPr>
          <a:xfrm>
            <a:off x="2727360" y="4707720"/>
            <a:ext cx="507240" cy="664200"/>
            <a:chOff x="2727360" y="4707720"/>
            <a:chExt cx="507240" cy="664200"/>
          </a:xfrm>
        </p:grpSpPr>
        <p:sp>
          <p:nvSpPr>
            <p:cNvPr id="7" name=""/>
            <p:cNvSpPr/>
            <p:nvPr/>
          </p:nvSpPr>
          <p:spPr>
            <a:xfrm>
              <a:off x="3145680" y="5162760"/>
              <a:ext cx="88920" cy="97200"/>
            </a:xfrm>
            <a:custGeom>
              <a:avLst/>
              <a:gdLst/>
              <a:ahLst/>
              <a:rect l="0" t="0" r="r" b="b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" name=""/>
            <p:cNvSpPr/>
            <p:nvPr/>
          </p:nvSpPr>
          <p:spPr>
            <a:xfrm>
              <a:off x="3048480" y="5151600"/>
              <a:ext cx="153720" cy="193680"/>
            </a:xfrm>
            <a:custGeom>
              <a:avLst/>
              <a:gdLst/>
              <a:ahLst/>
              <a:rect l="0" t="0" r="r" b="b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" name=""/>
            <p:cNvSpPr/>
            <p:nvPr/>
          </p:nvSpPr>
          <p:spPr>
            <a:xfrm>
              <a:off x="3059280" y="5259600"/>
              <a:ext cx="91080" cy="47160"/>
            </a:xfrm>
            <a:custGeom>
              <a:avLst/>
              <a:gdLst/>
              <a:ahLst/>
              <a:rect l="0" t="0" r="r" b="b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" name=""/>
            <p:cNvSpPr/>
            <p:nvPr/>
          </p:nvSpPr>
          <p:spPr>
            <a:xfrm>
              <a:off x="294768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" name=""/>
            <p:cNvSpPr/>
            <p:nvPr/>
          </p:nvSpPr>
          <p:spPr>
            <a:xfrm>
              <a:off x="283284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" name=""/>
            <p:cNvSpPr/>
            <p:nvPr/>
          </p:nvSpPr>
          <p:spPr>
            <a:xfrm>
              <a:off x="2951280" y="5262120"/>
              <a:ext cx="9000" cy="95400"/>
            </a:xfrm>
            <a:custGeom>
              <a:avLst/>
              <a:gdLst/>
              <a:ahLst/>
              <a:rect l="0" t="0" r="r" b="b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" name=""/>
            <p:cNvSpPr/>
            <p:nvPr/>
          </p:nvSpPr>
          <p:spPr>
            <a:xfrm>
              <a:off x="2855880" y="5127120"/>
              <a:ext cx="199440" cy="192600"/>
            </a:xfrm>
            <a:custGeom>
              <a:avLst/>
              <a:gdLst/>
              <a:ahLst/>
              <a:rect l="0" t="0" r="r" b="b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" name=""/>
            <p:cNvSpPr/>
            <p:nvPr/>
          </p:nvSpPr>
          <p:spPr>
            <a:xfrm>
              <a:off x="3033000" y="4707720"/>
              <a:ext cx="150120" cy="291240"/>
            </a:xfrm>
            <a:custGeom>
              <a:avLst/>
              <a:gdLst/>
              <a:ahLst/>
              <a:rect l="0" t="0" r="r" b="b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" name=""/>
            <p:cNvSpPr/>
            <p:nvPr/>
          </p:nvSpPr>
          <p:spPr>
            <a:xfrm>
              <a:off x="3044880" y="4766040"/>
              <a:ext cx="109080" cy="230400"/>
            </a:xfrm>
            <a:custGeom>
              <a:avLst/>
              <a:gdLst/>
              <a:ahLst/>
              <a:rect l="0" t="0" r="r" b="b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" name=""/>
            <p:cNvSpPr/>
            <p:nvPr/>
          </p:nvSpPr>
          <p:spPr>
            <a:xfrm>
              <a:off x="2727360" y="4707720"/>
              <a:ext cx="150840" cy="291240"/>
            </a:xfrm>
            <a:custGeom>
              <a:avLst/>
              <a:gdLst/>
              <a:ahLst/>
              <a:rect l="0" t="0" r="r" b="b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7" name=""/>
            <p:cNvSpPr/>
            <p:nvPr/>
          </p:nvSpPr>
          <p:spPr>
            <a:xfrm>
              <a:off x="2756880" y="4766040"/>
              <a:ext cx="109080" cy="231480"/>
            </a:xfrm>
            <a:custGeom>
              <a:avLst/>
              <a:gdLst/>
              <a:ahLst/>
              <a:rect l="0" t="0" r="r" b="b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8" name=""/>
            <p:cNvSpPr/>
            <p:nvPr/>
          </p:nvSpPr>
          <p:spPr>
            <a:xfrm>
              <a:off x="2752560" y="4884840"/>
              <a:ext cx="405720" cy="355680"/>
            </a:xfrm>
            <a:custGeom>
              <a:avLst/>
              <a:gdLst/>
              <a:ahLst/>
              <a:rect l="0" t="0" r="r" b="b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9" name=""/>
            <p:cNvSpPr/>
            <p:nvPr/>
          </p:nvSpPr>
          <p:spPr>
            <a:xfrm>
              <a:off x="2777040" y="4933440"/>
              <a:ext cx="354600" cy="294480"/>
            </a:xfrm>
            <a:custGeom>
              <a:avLst/>
              <a:gdLst/>
              <a:ahLst/>
              <a:rect l="0" t="0" r="r" b="b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0" name=""/>
            <p:cNvSpPr/>
            <p:nvPr/>
          </p:nvSpPr>
          <p:spPr>
            <a:xfrm>
              <a:off x="2871720" y="5143680"/>
              <a:ext cx="167760" cy="60840"/>
            </a:xfrm>
            <a:custGeom>
              <a:avLst/>
              <a:gdLst/>
              <a:ahLst/>
              <a:rect l="0" t="0" r="r" b="b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" name=""/>
            <p:cNvSpPr/>
            <p:nvPr/>
          </p:nvSpPr>
          <p:spPr>
            <a:xfrm>
              <a:off x="3000240" y="4977000"/>
              <a:ext cx="98280" cy="117000"/>
            </a:xfrm>
            <a:custGeom>
              <a:avLst/>
              <a:gdLst/>
              <a:ahLst/>
              <a:rect l="0" t="0" r="r" b="b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" name=""/>
            <p:cNvSpPr/>
            <p:nvPr/>
          </p:nvSpPr>
          <p:spPr>
            <a:xfrm>
              <a:off x="3001680" y="4970520"/>
              <a:ext cx="102960" cy="126360"/>
            </a:xfrm>
            <a:custGeom>
              <a:avLst/>
              <a:gdLst/>
              <a:ahLst/>
              <a:rect l="0" t="0" r="r" b="b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" name=""/>
            <p:cNvSpPr/>
            <p:nvPr/>
          </p:nvSpPr>
          <p:spPr>
            <a:xfrm>
              <a:off x="301500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" name=""/>
            <p:cNvSpPr/>
            <p:nvPr/>
          </p:nvSpPr>
          <p:spPr>
            <a:xfrm>
              <a:off x="2812680" y="4977000"/>
              <a:ext cx="97200" cy="117000"/>
            </a:xfrm>
            <a:custGeom>
              <a:avLst/>
              <a:gdLst/>
              <a:ahLst/>
              <a:rect l="0" t="0" r="r" b="b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5" name=""/>
            <p:cNvSpPr/>
            <p:nvPr/>
          </p:nvSpPr>
          <p:spPr>
            <a:xfrm>
              <a:off x="2805840" y="4971600"/>
              <a:ext cx="103320" cy="124560"/>
            </a:xfrm>
            <a:custGeom>
              <a:avLst/>
              <a:gdLst/>
              <a:ahLst/>
              <a:rect l="0" t="0" r="r" b="b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6" name=""/>
            <p:cNvSpPr/>
            <p:nvPr/>
          </p:nvSpPr>
          <p:spPr>
            <a:xfrm>
              <a:off x="283716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7" name=""/>
            <p:cNvSpPr/>
            <p:nvPr/>
          </p:nvSpPr>
          <p:spPr>
            <a:xfrm>
              <a:off x="2925720" y="5129280"/>
              <a:ext cx="58680" cy="48960"/>
            </a:xfrm>
            <a:custGeom>
              <a:avLst/>
              <a:gdLst/>
              <a:ahLst/>
              <a:rect l="0" t="0" r="r" b="b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8" name=""/>
            <p:cNvSpPr/>
            <p:nvPr/>
          </p:nvSpPr>
          <p:spPr>
            <a:xfrm>
              <a:off x="2843640" y="5088240"/>
              <a:ext cx="221760" cy="79200"/>
            </a:xfrm>
            <a:custGeom>
              <a:avLst/>
              <a:gdLst/>
              <a:ahLst/>
              <a:rect l="0" t="0" r="r" b="b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" name=""/>
            <p:cNvSpPr/>
            <p:nvPr/>
          </p:nvSpPr>
          <p:spPr>
            <a:xfrm>
              <a:off x="2912040" y="5073840"/>
              <a:ext cx="84600" cy="39960"/>
            </a:xfrm>
            <a:custGeom>
              <a:avLst/>
              <a:gdLst/>
              <a:ahLst/>
              <a:rect l="0" t="0" r="r" b="b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30" name=""/>
          <p:cNvGrpSpPr/>
          <p:nvPr/>
        </p:nvGrpSpPr>
        <p:grpSpPr>
          <a:xfrm>
            <a:off x="1313280" y="4818960"/>
            <a:ext cx="253080" cy="332280"/>
            <a:chOff x="1313280" y="4818960"/>
            <a:chExt cx="253080" cy="332280"/>
          </a:xfrm>
        </p:grpSpPr>
        <p:sp>
          <p:nvSpPr>
            <p:cNvPr id="31" name=""/>
            <p:cNvSpPr/>
            <p:nvPr/>
          </p:nvSpPr>
          <p:spPr>
            <a:xfrm>
              <a:off x="1313280" y="5046480"/>
              <a:ext cx="44280" cy="48600"/>
            </a:xfrm>
            <a:custGeom>
              <a:avLst/>
              <a:gdLst/>
              <a:ahLst/>
              <a:rect l="0" t="0" r="r" b="b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" name=""/>
            <p:cNvSpPr/>
            <p:nvPr/>
          </p:nvSpPr>
          <p:spPr>
            <a:xfrm>
              <a:off x="1329120" y="5040720"/>
              <a:ext cx="76680" cy="96840"/>
            </a:xfrm>
            <a:custGeom>
              <a:avLst/>
              <a:gdLst/>
              <a:ahLst/>
              <a:rect l="0" t="0" r="r" b="b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" name=""/>
            <p:cNvSpPr/>
            <p:nvPr/>
          </p:nvSpPr>
          <p:spPr>
            <a:xfrm>
              <a:off x="1355400" y="5095080"/>
              <a:ext cx="45360" cy="23400"/>
            </a:xfrm>
            <a:custGeom>
              <a:avLst/>
              <a:gdLst/>
              <a:ahLst/>
              <a:rect l="0" t="0" r="r" b="b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4" name=""/>
            <p:cNvSpPr/>
            <p:nvPr/>
          </p:nvSpPr>
          <p:spPr>
            <a:xfrm>
              <a:off x="1391400" y="5033160"/>
              <a:ext cx="65160" cy="118080"/>
            </a:xfrm>
            <a:custGeom>
              <a:avLst/>
              <a:gdLst/>
              <a:ahLst/>
              <a:rect l="0" t="0" r="r" b="b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5" name=""/>
            <p:cNvSpPr/>
            <p:nvPr/>
          </p:nvSpPr>
          <p:spPr>
            <a:xfrm>
              <a:off x="1448280" y="5033160"/>
              <a:ext cx="65520" cy="118080"/>
            </a:xfrm>
            <a:custGeom>
              <a:avLst/>
              <a:gdLst/>
              <a:ahLst/>
              <a:rect l="0" t="0" r="r" b="b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6" name=""/>
            <p:cNvSpPr/>
            <p:nvPr/>
          </p:nvSpPr>
          <p:spPr>
            <a:xfrm>
              <a:off x="1450080" y="5096160"/>
              <a:ext cx="4680" cy="47880"/>
            </a:xfrm>
            <a:custGeom>
              <a:avLst/>
              <a:gdLst/>
              <a:ahLst/>
              <a:rect l="0" t="0" r="r" b="b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7" name=""/>
            <p:cNvSpPr/>
            <p:nvPr/>
          </p:nvSpPr>
          <p:spPr>
            <a:xfrm>
              <a:off x="1402920" y="5028840"/>
              <a:ext cx="99720" cy="96120"/>
            </a:xfrm>
            <a:custGeom>
              <a:avLst/>
              <a:gdLst/>
              <a:ahLst/>
              <a:rect l="0" t="0" r="r" b="b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8" name=""/>
            <p:cNvSpPr/>
            <p:nvPr/>
          </p:nvSpPr>
          <p:spPr>
            <a:xfrm>
              <a:off x="133848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9" name=""/>
            <p:cNvSpPr/>
            <p:nvPr/>
          </p:nvSpPr>
          <p:spPr>
            <a:xfrm>
              <a:off x="1353240" y="4848480"/>
              <a:ext cx="54360" cy="115200"/>
            </a:xfrm>
            <a:custGeom>
              <a:avLst/>
              <a:gdLst/>
              <a:ahLst/>
              <a:rect l="0" t="0" r="r" b="b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0" name=""/>
            <p:cNvSpPr/>
            <p:nvPr/>
          </p:nvSpPr>
          <p:spPr>
            <a:xfrm>
              <a:off x="149112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1" name=""/>
            <p:cNvSpPr/>
            <p:nvPr/>
          </p:nvSpPr>
          <p:spPr>
            <a:xfrm>
              <a:off x="1497240" y="4848480"/>
              <a:ext cx="54720" cy="115920"/>
            </a:xfrm>
            <a:custGeom>
              <a:avLst/>
              <a:gdLst/>
              <a:ahLst/>
              <a:rect l="0" t="0" r="r" b="b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2" name=""/>
            <p:cNvSpPr/>
            <p:nvPr/>
          </p:nvSpPr>
          <p:spPr>
            <a:xfrm>
              <a:off x="1351080" y="4907880"/>
              <a:ext cx="202680" cy="177480"/>
            </a:xfrm>
            <a:custGeom>
              <a:avLst/>
              <a:gdLst/>
              <a:ahLst/>
              <a:rect l="0" t="0" r="r" b="b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3" name=""/>
            <p:cNvSpPr/>
            <p:nvPr/>
          </p:nvSpPr>
          <p:spPr>
            <a:xfrm>
              <a:off x="1364400" y="4932000"/>
              <a:ext cx="177120" cy="147240"/>
            </a:xfrm>
            <a:custGeom>
              <a:avLst/>
              <a:gdLst/>
              <a:ahLst/>
              <a:rect l="0" t="0" r="r" b="b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4" name=""/>
            <p:cNvSpPr/>
            <p:nvPr/>
          </p:nvSpPr>
          <p:spPr>
            <a:xfrm>
              <a:off x="1410840" y="5037120"/>
              <a:ext cx="83880" cy="30240"/>
            </a:xfrm>
            <a:custGeom>
              <a:avLst/>
              <a:gdLst/>
              <a:ahLst/>
              <a:rect l="0" t="0" r="r" b="b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5" name=""/>
            <p:cNvSpPr/>
            <p:nvPr/>
          </p:nvSpPr>
          <p:spPr>
            <a:xfrm>
              <a:off x="13813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6" name=""/>
            <p:cNvSpPr/>
            <p:nvPr/>
          </p:nvSpPr>
          <p:spPr>
            <a:xfrm>
              <a:off x="1378080" y="4950720"/>
              <a:ext cx="51480" cy="62640"/>
            </a:xfrm>
            <a:custGeom>
              <a:avLst/>
              <a:gdLst/>
              <a:ahLst/>
              <a:rect l="0" t="0" r="r" b="b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7" name=""/>
            <p:cNvSpPr/>
            <p:nvPr/>
          </p:nvSpPr>
          <p:spPr>
            <a:xfrm>
              <a:off x="139392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8" name=""/>
            <p:cNvSpPr/>
            <p:nvPr/>
          </p:nvSpPr>
          <p:spPr>
            <a:xfrm>
              <a:off x="14749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9" name=""/>
            <p:cNvSpPr/>
            <p:nvPr/>
          </p:nvSpPr>
          <p:spPr>
            <a:xfrm>
              <a:off x="1475640" y="4951080"/>
              <a:ext cx="51840" cy="61920"/>
            </a:xfrm>
            <a:custGeom>
              <a:avLst/>
              <a:gdLst/>
              <a:ahLst/>
              <a:rect l="0" t="0" r="r" b="b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0" name=""/>
            <p:cNvSpPr/>
            <p:nvPr/>
          </p:nvSpPr>
          <p:spPr>
            <a:xfrm>
              <a:off x="148284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1" name=""/>
            <p:cNvSpPr/>
            <p:nvPr/>
          </p:nvSpPr>
          <p:spPr>
            <a:xfrm>
              <a:off x="1438200" y="5029920"/>
              <a:ext cx="29520" cy="24120"/>
            </a:xfrm>
            <a:custGeom>
              <a:avLst/>
              <a:gdLst/>
              <a:ahLst/>
              <a:rect l="0" t="0" r="r" b="b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2" name=""/>
            <p:cNvSpPr/>
            <p:nvPr/>
          </p:nvSpPr>
          <p:spPr>
            <a:xfrm>
              <a:off x="1397880" y="5009400"/>
              <a:ext cx="110880" cy="39240"/>
            </a:xfrm>
            <a:custGeom>
              <a:avLst/>
              <a:gdLst/>
              <a:ahLst/>
              <a:rect l="0" t="0" r="r" b="b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3" name=""/>
            <p:cNvSpPr/>
            <p:nvPr/>
          </p:nvSpPr>
          <p:spPr>
            <a:xfrm>
              <a:off x="1432080" y="5002200"/>
              <a:ext cx="42120" cy="19800"/>
            </a:xfrm>
            <a:custGeom>
              <a:avLst/>
              <a:gdLst/>
              <a:ahLst/>
              <a:rect l="0" t="0" r="r" b="b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sp>
        <p:nvSpPr>
          <p:cNvPr id="54" name=""/>
          <p:cNvSpPr/>
          <p:nvPr/>
        </p:nvSpPr>
        <p:spPr>
          <a:xfrm>
            <a:off x="6666840" y="4873680"/>
            <a:ext cx="151560" cy="228960"/>
          </a:xfrm>
          <a:custGeom>
            <a:avLst/>
            <a:gdLst/>
            <a:ahLst/>
            <a:rect l="0" t="0" r="r" b="b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5" name=""/>
          <p:cNvSpPr/>
          <p:nvPr/>
        </p:nvSpPr>
        <p:spPr>
          <a:xfrm>
            <a:off x="6652800" y="4866840"/>
            <a:ext cx="143640" cy="234000"/>
          </a:xfrm>
          <a:custGeom>
            <a:avLst/>
            <a:gdLst/>
            <a:ahLst/>
            <a:rect l="0" t="0" r="r" b="b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6" name=""/>
          <p:cNvSpPr/>
          <p:nvPr/>
        </p:nvSpPr>
        <p:spPr>
          <a:xfrm>
            <a:off x="6652800" y="4862520"/>
            <a:ext cx="135360" cy="235080"/>
          </a:xfrm>
          <a:custGeom>
            <a:avLst/>
            <a:gdLst/>
            <a:ahLst/>
            <a:rect l="0" t="0" r="r" b="b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7" name=""/>
          <p:cNvSpPr/>
          <p:nvPr/>
        </p:nvSpPr>
        <p:spPr>
          <a:xfrm>
            <a:off x="6320880" y="4901040"/>
            <a:ext cx="230040" cy="214200"/>
          </a:xfrm>
          <a:custGeom>
            <a:avLst/>
            <a:gdLst/>
            <a:ahLst/>
            <a:rect l="0" t="0" r="r" b="b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8" name=""/>
          <p:cNvSpPr/>
          <p:nvPr/>
        </p:nvSpPr>
        <p:spPr>
          <a:xfrm>
            <a:off x="6404760" y="4830480"/>
            <a:ext cx="267480" cy="312840"/>
          </a:xfrm>
          <a:custGeom>
            <a:avLst/>
            <a:gdLst/>
            <a:ahLst/>
            <a:rect l="0" t="0" r="r" b="b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9" name=""/>
          <p:cNvSpPr/>
          <p:nvPr/>
        </p:nvSpPr>
        <p:spPr>
          <a:xfrm>
            <a:off x="6508080" y="4936320"/>
            <a:ext cx="100080" cy="183960"/>
          </a:xfrm>
          <a:custGeom>
            <a:avLst/>
            <a:gdLst/>
            <a:ahLst/>
            <a:rect l="0" t="0" r="r" b="b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0" name=""/>
          <p:cNvSpPr/>
          <p:nvPr/>
        </p:nvSpPr>
        <p:spPr>
          <a:xfrm>
            <a:off x="6507000" y="4818960"/>
            <a:ext cx="180000" cy="281880"/>
          </a:xfrm>
          <a:custGeom>
            <a:avLst/>
            <a:gdLst/>
            <a:ahLst/>
            <a:rect l="0" t="0" r="r" b="b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1" name=""/>
          <p:cNvSpPr/>
          <p:nvPr/>
        </p:nvSpPr>
        <p:spPr>
          <a:xfrm>
            <a:off x="6503400" y="4811400"/>
            <a:ext cx="196920" cy="290520"/>
          </a:xfrm>
          <a:custGeom>
            <a:avLst/>
            <a:gdLst/>
            <a:ahLst/>
            <a:rect l="0" t="0" r="r" b="b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2" name=""/>
          <p:cNvSpPr/>
          <p:nvPr/>
        </p:nvSpPr>
        <p:spPr>
          <a:xfrm>
            <a:off x="6422760" y="4749120"/>
            <a:ext cx="46800" cy="48960"/>
          </a:xfrm>
          <a:custGeom>
            <a:avLst/>
            <a:gdLst/>
            <a:ahLst/>
            <a:rect l="0" t="0" r="r" b="b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3" name=""/>
          <p:cNvSpPr/>
          <p:nvPr/>
        </p:nvSpPr>
        <p:spPr>
          <a:xfrm>
            <a:off x="6351120" y="4745880"/>
            <a:ext cx="162720" cy="192600"/>
          </a:xfrm>
          <a:custGeom>
            <a:avLst/>
            <a:gdLst/>
            <a:ahLst/>
            <a:rect l="0" t="0" r="r" b="b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4" name=""/>
          <p:cNvSpPr/>
          <p:nvPr/>
        </p:nvSpPr>
        <p:spPr>
          <a:xfrm>
            <a:off x="6446520" y="4768920"/>
            <a:ext cx="36360" cy="70560"/>
          </a:xfrm>
          <a:custGeom>
            <a:avLst/>
            <a:gdLst/>
            <a:ahLst/>
            <a:rect l="0" t="0" r="r" b="b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5" name=""/>
          <p:cNvSpPr/>
          <p:nvPr/>
        </p:nvSpPr>
        <p:spPr>
          <a:xfrm>
            <a:off x="6388200" y="4827960"/>
            <a:ext cx="48960" cy="45000"/>
          </a:xfrm>
          <a:custGeom>
            <a:avLst/>
            <a:gdLst/>
            <a:ahLst/>
            <a:rect l="0" t="0" r="r" b="b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6" name=""/>
          <p:cNvSpPr/>
          <p:nvPr/>
        </p:nvSpPr>
        <p:spPr>
          <a:xfrm>
            <a:off x="6395400" y="4838040"/>
            <a:ext cx="29880" cy="27360"/>
          </a:xfrm>
          <a:custGeom>
            <a:avLst/>
            <a:gdLst/>
            <a:ahLst/>
            <a:rect l="0" t="0" r="r" b="b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7" name=""/>
          <p:cNvSpPr/>
          <p:nvPr/>
        </p:nvSpPr>
        <p:spPr>
          <a:xfrm>
            <a:off x="6381360" y="4843800"/>
            <a:ext cx="141480" cy="120960"/>
          </a:xfrm>
          <a:custGeom>
            <a:avLst/>
            <a:gdLst/>
            <a:ahLst/>
            <a:rect l="0" t="0" r="r" b="b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8" name=""/>
          <p:cNvSpPr/>
          <p:nvPr/>
        </p:nvSpPr>
        <p:spPr>
          <a:xfrm>
            <a:off x="6336000" y="4925160"/>
            <a:ext cx="181440" cy="91800"/>
          </a:xfrm>
          <a:custGeom>
            <a:avLst/>
            <a:gdLst/>
            <a:ahLst/>
            <a:rect l="0" t="0" r="r" b="b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9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8820000" y="4500000"/>
            <a:ext cx="900000" cy="270000"/>
          </a:xfrm>
          <a:custGeom>
            <a:avLst/>
            <a:gdLst/>
            <a:ahLst/>
            <a:rect l="l" t="t" r="r" b="b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8910000" y="4320000"/>
            <a:ext cx="720000" cy="27000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9000360" y="4140000"/>
            <a:ext cx="540000" cy="27000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9090000" y="3960000"/>
            <a:ext cx="360000" cy="27000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19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7920000" y="4410000"/>
            <a:ext cx="720000" cy="27000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8010360" y="4230000"/>
            <a:ext cx="540000" cy="27000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8100000" y="4050000"/>
            <a:ext cx="360000" cy="27000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" name=""/>
          <p:cNvGrpSpPr/>
          <p:nvPr/>
        </p:nvGrpSpPr>
        <p:grpSpPr>
          <a:xfrm>
            <a:off x="8820000" y="3600000"/>
            <a:ext cx="360000" cy="270000"/>
            <a:chOff x="8820000" y="3600000"/>
            <a:chExt cx="360000" cy="270000"/>
          </a:xfrm>
        </p:grpSpPr>
        <p:sp>
          <p:nvSpPr>
            <p:cNvPr id="79" name=""/>
            <p:cNvSpPr/>
            <p:nvPr/>
          </p:nvSpPr>
          <p:spPr>
            <a:xfrm>
              <a:off x="8968680" y="360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0" name=""/>
            <p:cNvSpPr/>
            <p:nvPr/>
          </p:nvSpPr>
          <p:spPr>
            <a:xfrm>
              <a:off x="8820000" y="360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1" name=""/>
            <p:cNvSpPr/>
            <p:nvPr/>
          </p:nvSpPr>
          <p:spPr>
            <a:xfrm>
              <a:off x="9140400" y="371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2" name=""/>
            <p:cNvSpPr/>
            <p:nvPr/>
          </p:nvSpPr>
          <p:spPr>
            <a:xfrm>
              <a:off x="9094680" y="372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3" name=""/>
            <p:cNvSpPr/>
            <p:nvPr/>
          </p:nvSpPr>
          <p:spPr>
            <a:xfrm>
              <a:off x="8844480" y="364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4" name=""/>
            <p:cNvSpPr/>
            <p:nvPr/>
          </p:nvSpPr>
          <p:spPr>
            <a:xfrm>
              <a:off x="8861400" y="369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5" name=""/>
            <p:cNvSpPr/>
            <p:nvPr/>
          </p:nvSpPr>
          <p:spPr>
            <a:xfrm>
              <a:off x="8887320" y="372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6" name=""/>
            <p:cNvSpPr/>
            <p:nvPr/>
          </p:nvSpPr>
          <p:spPr>
            <a:xfrm>
              <a:off x="8919000" y="376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87" name=""/>
          <p:cNvGrpSpPr/>
          <p:nvPr/>
        </p:nvGrpSpPr>
        <p:grpSpPr>
          <a:xfrm>
            <a:off x="8460000" y="3780000"/>
            <a:ext cx="360000" cy="270000"/>
            <a:chOff x="8460000" y="3780000"/>
            <a:chExt cx="360000" cy="270000"/>
          </a:xfrm>
        </p:grpSpPr>
        <p:sp>
          <p:nvSpPr>
            <p:cNvPr id="88" name=""/>
            <p:cNvSpPr/>
            <p:nvPr/>
          </p:nvSpPr>
          <p:spPr>
            <a:xfrm>
              <a:off x="8608680" y="378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9" name=""/>
            <p:cNvSpPr/>
            <p:nvPr/>
          </p:nvSpPr>
          <p:spPr>
            <a:xfrm>
              <a:off x="8460000" y="378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0" name=""/>
            <p:cNvSpPr/>
            <p:nvPr/>
          </p:nvSpPr>
          <p:spPr>
            <a:xfrm>
              <a:off x="8780400" y="389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1" name=""/>
            <p:cNvSpPr/>
            <p:nvPr/>
          </p:nvSpPr>
          <p:spPr>
            <a:xfrm>
              <a:off x="8734680" y="390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2" name=""/>
            <p:cNvSpPr/>
            <p:nvPr/>
          </p:nvSpPr>
          <p:spPr>
            <a:xfrm>
              <a:off x="8484480" y="382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3" name=""/>
            <p:cNvSpPr/>
            <p:nvPr/>
          </p:nvSpPr>
          <p:spPr>
            <a:xfrm>
              <a:off x="8501400" y="387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4" name=""/>
            <p:cNvSpPr/>
            <p:nvPr/>
          </p:nvSpPr>
          <p:spPr>
            <a:xfrm>
              <a:off x="8527320" y="390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5" name=""/>
            <p:cNvSpPr/>
            <p:nvPr/>
          </p:nvSpPr>
          <p:spPr>
            <a:xfrm>
              <a:off x="8559000" y="394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300" spc="-1" strike="noStrike">
                <a:latin typeface="Arial"/>
              </a:rPr>
              <a:t>Clique para editar o formato do texto do título</a:t>
            </a:r>
            <a:endParaRPr b="0" lang="pt-BR" sz="33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Arial"/>
              </a:defRPr>
            </a:lvl1pPr>
          </a:lstStyle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pt-BR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Arial"/>
              </a:defRPr>
            </a:lvl1pPr>
          </a:lstStyle>
          <a:p>
            <a:pPr algn="r">
              <a:buNone/>
            </a:pPr>
            <a:fld id="{21ED8268-F6CB-486A-8702-83848D07AC83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918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8820360" y="4500000"/>
            <a:ext cx="900000" cy="270000"/>
          </a:xfrm>
          <a:custGeom>
            <a:avLst/>
            <a:gdLst/>
            <a:ahLst/>
            <a:rect l="l" t="t" r="r" b="b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8910360" y="4320000"/>
            <a:ext cx="720000" cy="27000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9000720" y="4140000"/>
            <a:ext cx="540000" cy="27000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9090360" y="3960000"/>
            <a:ext cx="360000" cy="27000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819072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7920360" y="4410000"/>
            <a:ext cx="720000" cy="27000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8010720" y="4230000"/>
            <a:ext cx="540000" cy="27000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8100360" y="4050000"/>
            <a:ext cx="360000" cy="27000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6" name=""/>
          <p:cNvGrpSpPr/>
          <p:nvPr/>
        </p:nvGrpSpPr>
        <p:grpSpPr>
          <a:xfrm>
            <a:off x="8640000" y="3690000"/>
            <a:ext cx="360000" cy="270000"/>
            <a:chOff x="8640000" y="3690000"/>
            <a:chExt cx="360000" cy="270000"/>
          </a:xfrm>
        </p:grpSpPr>
        <p:sp>
          <p:nvSpPr>
            <p:cNvPr id="147" name=""/>
            <p:cNvSpPr/>
            <p:nvPr/>
          </p:nvSpPr>
          <p:spPr>
            <a:xfrm>
              <a:off x="8788680" y="369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8" name=""/>
            <p:cNvSpPr/>
            <p:nvPr/>
          </p:nvSpPr>
          <p:spPr>
            <a:xfrm>
              <a:off x="8640000" y="369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9" name=""/>
            <p:cNvSpPr/>
            <p:nvPr/>
          </p:nvSpPr>
          <p:spPr>
            <a:xfrm>
              <a:off x="8960400" y="380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0" name=""/>
            <p:cNvSpPr/>
            <p:nvPr/>
          </p:nvSpPr>
          <p:spPr>
            <a:xfrm>
              <a:off x="8914680" y="381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1" name=""/>
            <p:cNvSpPr/>
            <p:nvPr/>
          </p:nvSpPr>
          <p:spPr>
            <a:xfrm>
              <a:off x="8664480" y="373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2" name=""/>
            <p:cNvSpPr/>
            <p:nvPr/>
          </p:nvSpPr>
          <p:spPr>
            <a:xfrm>
              <a:off x="8681400" y="378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3" name=""/>
            <p:cNvSpPr/>
            <p:nvPr/>
          </p:nvSpPr>
          <p:spPr>
            <a:xfrm>
              <a:off x="8707320" y="381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4" name=""/>
            <p:cNvSpPr/>
            <p:nvPr/>
          </p:nvSpPr>
          <p:spPr>
            <a:xfrm>
              <a:off x="8739000" y="385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155" name=""/>
          <p:cNvGrpSpPr/>
          <p:nvPr/>
        </p:nvGrpSpPr>
        <p:grpSpPr>
          <a:xfrm>
            <a:off x="9180000" y="3510000"/>
            <a:ext cx="360000" cy="270000"/>
            <a:chOff x="9180000" y="3510000"/>
            <a:chExt cx="360000" cy="270000"/>
          </a:xfrm>
        </p:grpSpPr>
        <p:sp>
          <p:nvSpPr>
            <p:cNvPr id="156" name=""/>
            <p:cNvSpPr/>
            <p:nvPr/>
          </p:nvSpPr>
          <p:spPr>
            <a:xfrm>
              <a:off x="9328680" y="351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7" name=""/>
            <p:cNvSpPr/>
            <p:nvPr/>
          </p:nvSpPr>
          <p:spPr>
            <a:xfrm>
              <a:off x="9180000" y="351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8" name=""/>
            <p:cNvSpPr/>
            <p:nvPr/>
          </p:nvSpPr>
          <p:spPr>
            <a:xfrm>
              <a:off x="9500400" y="362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9" name=""/>
            <p:cNvSpPr/>
            <p:nvPr/>
          </p:nvSpPr>
          <p:spPr>
            <a:xfrm>
              <a:off x="9454680" y="363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0" name=""/>
            <p:cNvSpPr/>
            <p:nvPr/>
          </p:nvSpPr>
          <p:spPr>
            <a:xfrm>
              <a:off x="9204480" y="355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1" name=""/>
            <p:cNvSpPr/>
            <p:nvPr/>
          </p:nvSpPr>
          <p:spPr>
            <a:xfrm>
              <a:off x="9221400" y="360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2" name=""/>
            <p:cNvSpPr/>
            <p:nvPr/>
          </p:nvSpPr>
          <p:spPr>
            <a:xfrm>
              <a:off x="9247320" y="363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3" name=""/>
            <p:cNvSpPr/>
            <p:nvPr/>
          </p:nvSpPr>
          <p:spPr>
            <a:xfrm>
              <a:off x="9279000" y="367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Clique para editar o formato do texto da estrutura de tópicos</a:t>
            </a:r>
            <a:endParaRPr b="0" lang="pt-BR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latin typeface="Arial"/>
              </a:rPr>
              <a:t>2.º nível da estrutura de tópicos</a:t>
            </a:r>
            <a:endParaRPr b="0" lang="pt-BR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latin typeface="Arial"/>
              </a:rPr>
              <a:t>4.º nível da estrutura de tópicos</a:t>
            </a:r>
            <a:endParaRPr b="0" lang="pt-BR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5.º nível da estrutura de tópicos</a:t>
            </a:r>
            <a:endParaRPr b="0" lang="pt-BR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6.º nível da estrutura de tópicos</a:t>
            </a:r>
            <a:endParaRPr b="0" lang="pt-BR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7.º nível da estrutura de tópicos</a:t>
            </a:r>
            <a:endParaRPr b="0" lang="pt-BR" sz="15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300" spc="-1" strike="noStrike">
                <a:latin typeface="Arial"/>
              </a:rPr>
              <a:t>Clique para editar o formato do texto do título</a:t>
            </a:r>
            <a:endParaRPr b="0" lang="pt-BR" sz="33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Clique para editar o formato do texto da estrutura de tópicos</a:t>
            </a:r>
            <a:endParaRPr b="0" lang="pt-BR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latin typeface="Arial"/>
              </a:rPr>
              <a:t>2.º nível da estrutura de tópicos</a:t>
            </a:r>
            <a:endParaRPr b="0" lang="pt-BR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latin typeface="Arial"/>
              </a:rPr>
              <a:t>4.º nível da estrutura de tópicos</a:t>
            </a:r>
            <a:endParaRPr b="0" lang="pt-BR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5.º nível da estrutura de tópicos</a:t>
            </a:r>
            <a:endParaRPr b="0" lang="pt-BR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6.º nível da estrutura de tópicos</a:t>
            </a:r>
            <a:endParaRPr b="0" lang="pt-BR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7.º nível da estrutura de tópicos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Arial"/>
              </a:defRPr>
            </a:lvl1pPr>
          </a:lstStyle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pt-BR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Arial"/>
              </a:defRPr>
            </a:lvl1pPr>
          </a:lstStyle>
          <a:p>
            <a:pPr algn="r">
              <a:buNone/>
            </a:pPr>
            <a:fld id="{A677F775-806E-4941-B13A-720358C3DAF6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grpSp>
        <p:nvGrpSpPr>
          <p:cNvPr id="207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208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09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0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1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2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3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4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5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6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7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8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9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0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1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2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223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224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5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6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7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8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9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0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1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2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3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4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5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6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7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8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9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0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1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2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3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4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5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6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300" spc="-1" strike="noStrike">
                <a:latin typeface="Arial"/>
              </a:rPr>
              <a:t>Clique para editar o formato do texto do título</a:t>
            </a:r>
            <a:endParaRPr b="0" lang="pt-BR" sz="33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Clique para editar o formato do texto da estrutura de tópicos</a:t>
            </a:r>
            <a:endParaRPr b="0" lang="pt-BR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latin typeface="Arial"/>
              </a:rPr>
              <a:t>2.º nível da estrutura de tópicos</a:t>
            </a:r>
            <a:endParaRPr b="0" lang="pt-BR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latin typeface="Arial"/>
              </a:rPr>
              <a:t>4.º nível da estrutura de tópicos</a:t>
            </a:r>
            <a:endParaRPr b="0" lang="pt-BR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5.º nível da estrutura de tópicos</a:t>
            </a:r>
            <a:endParaRPr b="0" lang="pt-BR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6.º nível da estrutura de tópicos</a:t>
            </a:r>
            <a:endParaRPr b="0" lang="pt-BR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7.º nível da estrutura de tópicos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Arial"/>
              </a:defRPr>
            </a:lvl1pPr>
          </a:lstStyle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pt-BR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Arial"/>
              </a:defRPr>
            </a:lvl1pPr>
          </a:lstStyle>
          <a:p>
            <a:pPr algn="r">
              <a:buNone/>
            </a:pPr>
            <a:fld id="{770B7FC6-91F6-4D57-9287-C07FFF2DACB5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grpSp>
        <p:nvGrpSpPr>
          <p:cNvPr id="289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290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1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2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3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4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5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6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7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8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9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0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1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2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3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4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5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6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7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8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9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0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1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2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313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314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5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6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7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8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9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0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1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2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3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4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5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6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7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8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9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0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1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2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3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4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5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6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pt-BR" sz="2400" spc="-1" strike="noStrike">
                <a:solidFill>
                  <a:srgbClr val="006400"/>
                </a:solidFill>
                <a:latin typeface="Arial"/>
              </a:rPr>
              <a:t>Soft Sensor de Gramatura para Passagem de Ponta</a:t>
            </a:r>
            <a:endParaRPr b="0" lang="pt-BR" sz="2400" spc="-1" strike="noStrike">
              <a:solidFill>
                <a:srgbClr val="006400"/>
              </a:solidFill>
              <a:latin typeface="Arial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720000" y="900000"/>
            <a:ext cx="8820000" cy="5183640"/>
          </a:xfrm>
          <a:prstGeom prst="rect">
            <a:avLst/>
          </a:prstGeom>
          <a:noFill/>
          <a:ln w="18000">
            <a:noFill/>
          </a:ln>
        </p:spPr>
        <p:txBody>
          <a:bodyPr lIns="0" rIns="0" tIns="0" bIns="0" anchor="t">
            <a:noAutofit/>
          </a:bodyPr>
          <a:p>
            <a:endParaRPr b="0" lang="pt-BR" sz="1600" spc="-1" strike="noStrike">
              <a:solidFill>
                <a:srgbClr val="228b22"/>
              </a:solidFill>
              <a:latin typeface="Arial"/>
            </a:endParaRPr>
          </a:p>
          <a:p>
            <a:endParaRPr b="0" lang="pt-BR" sz="1600" spc="-1" strike="noStrike">
              <a:solidFill>
                <a:srgbClr val="228b22"/>
              </a:solidFill>
              <a:latin typeface="Arial"/>
            </a:endParaRPr>
          </a:p>
          <a:p>
            <a:r>
              <a:rPr b="0" lang="pt-BR" sz="1600" spc="-1" strike="noStrike">
                <a:solidFill>
                  <a:srgbClr val="228b22"/>
                </a:solidFill>
                <a:latin typeface="Arial"/>
              </a:rPr>
              <a:t>        </a:t>
            </a:r>
            <a:r>
              <a:rPr b="0" lang="pt-BR" sz="1600" spc="-1" strike="noStrike">
                <a:solidFill>
                  <a:srgbClr val="228b22"/>
                </a:solidFill>
                <a:latin typeface="Arial"/>
              </a:rPr>
              <a:t>"Análise de Variáveis e Estabilidade na Passagem de Ponta - Unidade Ortigueira"</a:t>
            </a:r>
            <a:endParaRPr b="0" lang="pt-BR" sz="1600" spc="-1" strike="noStrike">
              <a:solidFill>
                <a:srgbClr val="228b22"/>
              </a:solidFill>
              <a:latin typeface="Arial"/>
            </a:endParaRPr>
          </a:p>
          <a:p>
            <a:endParaRPr b="0" lang="pt-BR" sz="1600" spc="-1" strike="noStrike">
              <a:solidFill>
                <a:srgbClr val="228b22"/>
              </a:solidFill>
              <a:latin typeface="Arial"/>
            </a:endParaRPr>
          </a:p>
          <a:p>
            <a:r>
              <a:rPr b="0" lang="pt-BR" sz="1600" spc="-1" strike="noStrike">
                <a:solidFill>
                  <a:srgbClr val="228b22"/>
                </a:solidFill>
                <a:latin typeface="Arial"/>
              </a:rPr>
              <a:t>        </a:t>
            </a:r>
            <a:endParaRPr b="0" lang="pt-BR" sz="1600" spc="-1" strike="noStrike">
              <a:solidFill>
                <a:srgbClr val="228b22"/>
              </a:solidFill>
              <a:latin typeface="Arial"/>
            </a:endParaRPr>
          </a:p>
          <a:p>
            <a:r>
              <a:rPr b="0" lang="pt-BR" sz="1600" spc="-1" strike="noStrike">
                <a:solidFill>
                  <a:srgbClr val="228b22"/>
                </a:solidFill>
                <a:latin typeface="Arial"/>
              </a:rPr>
              <a:t>          </a:t>
            </a:r>
            <a:endParaRPr b="0" lang="pt-BR" sz="1600" spc="-1" strike="noStrike">
              <a:solidFill>
                <a:srgbClr val="228b22"/>
              </a:solidFill>
              <a:latin typeface="Arial"/>
            </a:endParaRPr>
          </a:p>
          <a:p>
            <a:r>
              <a:rPr b="0" lang="pt-BR" sz="1600" spc="-1" strike="noStrike">
                <a:solidFill>
                  <a:srgbClr val="228b22"/>
                </a:solidFill>
                <a:latin typeface="Arial"/>
              </a:rPr>
              <a:t>                         </a:t>
            </a:r>
            <a:r>
              <a:rPr b="0" lang="pt-BR" sz="2000" spc="-1" strike="noStrike">
                <a:solidFill>
                  <a:srgbClr val="228b22"/>
                </a:solidFill>
                <a:latin typeface="Arial"/>
              </a:rPr>
              <a:t>Soft Sensor de Gramatura para Passagem de Ponta</a:t>
            </a:r>
            <a:endParaRPr b="0" lang="pt-BR" sz="2000" spc="-1" strike="noStrike">
              <a:solidFill>
                <a:srgbClr val="228b22"/>
              </a:solidFill>
              <a:latin typeface="Arial"/>
            </a:endParaRPr>
          </a:p>
          <a:p>
            <a:endParaRPr b="0" lang="pt-BR" sz="1600" spc="-1" strike="noStrike">
              <a:solidFill>
                <a:srgbClr val="228b22"/>
              </a:solidFill>
              <a:latin typeface="Arial"/>
            </a:endParaRPr>
          </a:p>
          <a:p>
            <a:endParaRPr b="0" lang="pt-BR" sz="1600" spc="-1" strike="noStrike">
              <a:solidFill>
                <a:srgbClr val="228b22"/>
              </a:solidFill>
              <a:latin typeface="Arial"/>
            </a:endParaRPr>
          </a:p>
          <a:p>
            <a:r>
              <a:rPr b="0" lang="pt-BR" sz="1600" spc="-1" strike="noStrike">
                <a:solidFill>
                  <a:srgbClr val="228b22"/>
                </a:solidFill>
                <a:latin typeface="Arial"/>
              </a:rPr>
              <a:t>   </a:t>
            </a:r>
            <a:endParaRPr b="0" lang="pt-BR" sz="1600" spc="-1" strike="noStrike">
              <a:solidFill>
                <a:srgbClr val="228b22"/>
              </a:solidFill>
              <a:latin typeface="Arial"/>
            </a:endParaRPr>
          </a:p>
          <a:p>
            <a:endParaRPr b="0" lang="pt-BR" sz="1600" spc="-1" strike="noStrike">
              <a:solidFill>
                <a:srgbClr val="228b22"/>
              </a:solidFill>
              <a:latin typeface="Arial"/>
            </a:endParaRPr>
          </a:p>
          <a:p>
            <a:endParaRPr b="0" lang="pt-BR" sz="1600" spc="-1" strike="noStrike">
              <a:solidFill>
                <a:srgbClr val="228b22"/>
              </a:solidFill>
              <a:latin typeface="Arial"/>
            </a:endParaRPr>
          </a:p>
          <a:p>
            <a:r>
              <a:rPr b="0" lang="pt-BR" sz="1600" spc="-1" strike="noStrike">
                <a:solidFill>
                  <a:srgbClr val="228b22"/>
                </a:solidFill>
                <a:latin typeface="Arial"/>
              </a:rPr>
              <a:t>Tempo de apresentação: 1 minuto para introdução do tema e do objetivo geral.</a:t>
            </a:r>
            <a:endParaRPr b="0" lang="pt-BR" sz="1600" spc="-1" strike="noStrike">
              <a:solidFill>
                <a:srgbClr val="228b22"/>
              </a:solidFill>
              <a:latin typeface="Arial"/>
            </a:endParaRPr>
          </a:p>
          <a:p>
            <a:endParaRPr b="0" lang="pt-BR" sz="1600" spc="-1" strike="noStrike">
              <a:solidFill>
                <a:srgbClr val="228b22"/>
              </a:solidFill>
              <a:latin typeface="Arial"/>
            </a:endParaRPr>
          </a:p>
        </p:txBody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8606160" y="26280"/>
            <a:ext cx="1473840" cy="10537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" descr=""/>
          <p:cNvPicPr/>
          <p:nvPr/>
        </p:nvPicPr>
        <p:blipFill>
          <a:blip r:embed="rId1"/>
          <a:stretch/>
        </p:blipFill>
        <p:spPr>
          <a:xfrm>
            <a:off x="8606160" y="26640"/>
            <a:ext cx="1473840" cy="1053720"/>
          </a:xfrm>
          <a:prstGeom prst="rect">
            <a:avLst/>
          </a:prstGeom>
          <a:ln w="18000">
            <a:noFill/>
          </a:ln>
        </p:spPr>
      </p:pic>
      <p:sp>
        <p:nvSpPr>
          <p:cNvPr id="401" name=""/>
          <p:cNvSpPr txBox="1"/>
          <p:nvPr/>
        </p:nvSpPr>
        <p:spPr>
          <a:xfrm>
            <a:off x="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pt-BR" sz="2400" spc="-1" strike="noStrike">
                <a:solidFill>
                  <a:srgbClr val="006400"/>
                </a:solidFill>
                <a:latin typeface="Arial"/>
              </a:rPr>
              <a:t>Soft Sensor de Gramatura para Passagem de Ponta</a:t>
            </a:r>
            <a:endParaRPr b="0" lang="pt-BR" sz="2400" spc="-1" strike="noStrike">
              <a:solidFill>
                <a:srgbClr val="006400"/>
              </a:solidFill>
              <a:latin typeface="Arial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540000" y="1260360"/>
            <a:ext cx="9000000" cy="29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latin typeface="Arial"/>
              </a:rPr>
              <a:t>Resultados Preliminares</a:t>
            </a:r>
            <a:endParaRPr b="0" lang="pt-BR" sz="2400" spc="-1" strike="noStrike">
              <a:latin typeface="Arial"/>
            </a:endParaRPr>
          </a:p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Principais insights: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Previsão da gramatura com margem de erro &lt; 10%.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Identificação das variáveis mais críticas para a estabilidade do processo.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Melhorias operacionais sugeridas com base no modelo.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" descr=""/>
          <p:cNvPicPr/>
          <p:nvPr/>
        </p:nvPicPr>
        <p:blipFill>
          <a:blip r:embed="rId1"/>
          <a:stretch/>
        </p:blipFill>
        <p:spPr>
          <a:xfrm>
            <a:off x="8606160" y="26640"/>
            <a:ext cx="1473840" cy="1053720"/>
          </a:xfrm>
          <a:prstGeom prst="rect">
            <a:avLst/>
          </a:prstGeom>
          <a:ln w="18000">
            <a:noFill/>
          </a:ln>
        </p:spPr>
      </p:pic>
      <p:sp>
        <p:nvSpPr>
          <p:cNvPr id="404" name=""/>
          <p:cNvSpPr txBox="1"/>
          <p:nvPr/>
        </p:nvSpPr>
        <p:spPr>
          <a:xfrm>
            <a:off x="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pt-BR" sz="2400" spc="-1" strike="noStrike">
                <a:solidFill>
                  <a:srgbClr val="006400"/>
                </a:solidFill>
                <a:latin typeface="Arial"/>
              </a:rPr>
              <a:t>Soft Sensor de Gramatura para Passagem de Ponta</a:t>
            </a:r>
            <a:endParaRPr b="0" lang="pt-BR" sz="2400" spc="-1" strike="noStrike">
              <a:solidFill>
                <a:srgbClr val="006400"/>
              </a:solidFill>
              <a:latin typeface="Arial"/>
            </a:endParaRPr>
          </a:p>
        </p:txBody>
      </p:sp>
      <p:sp>
        <p:nvSpPr>
          <p:cNvPr id="405" name=""/>
          <p:cNvSpPr txBox="1"/>
          <p:nvPr/>
        </p:nvSpPr>
        <p:spPr>
          <a:xfrm>
            <a:off x="540000" y="1260360"/>
            <a:ext cx="9000000" cy="332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 </a:t>
            </a:r>
            <a:r>
              <a:rPr b="1" lang="pt-BR" sz="2400" spc="-1" strike="noStrike">
                <a:latin typeface="Arial"/>
              </a:rPr>
              <a:t>Implementação</a:t>
            </a:r>
            <a:endParaRPr b="0" lang="pt-BR" sz="2400" spc="-1" strike="noStrike">
              <a:latin typeface="Arial"/>
            </a:endParaRPr>
          </a:p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Estratégia: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Testes piloto no PI Vision máquina de secagem.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Treinamento da equipe operacional.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Acompanhamento e mitigação de riscos 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A definir novos avanços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" descr=""/>
          <p:cNvPicPr/>
          <p:nvPr/>
        </p:nvPicPr>
        <p:blipFill>
          <a:blip r:embed="rId1"/>
          <a:stretch/>
        </p:blipFill>
        <p:spPr>
          <a:xfrm>
            <a:off x="8606160" y="26640"/>
            <a:ext cx="1473840" cy="1053720"/>
          </a:xfrm>
          <a:prstGeom prst="rect">
            <a:avLst/>
          </a:prstGeom>
          <a:ln w="18000">
            <a:noFill/>
          </a:ln>
        </p:spPr>
      </p:pic>
      <p:sp>
        <p:nvSpPr>
          <p:cNvPr id="407" name=""/>
          <p:cNvSpPr txBox="1"/>
          <p:nvPr/>
        </p:nvSpPr>
        <p:spPr>
          <a:xfrm>
            <a:off x="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pt-BR" sz="2400" spc="-1" strike="noStrike">
                <a:solidFill>
                  <a:srgbClr val="006400"/>
                </a:solidFill>
                <a:latin typeface="Arial"/>
              </a:rPr>
              <a:t>Soft Sensor de Gramatura para Passagem de Ponta</a:t>
            </a:r>
            <a:endParaRPr b="0" lang="pt-BR" sz="2400" spc="-1" strike="noStrike">
              <a:solidFill>
                <a:srgbClr val="006400"/>
              </a:solidFill>
              <a:latin typeface="Arial"/>
            </a:endParaRPr>
          </a:p>
        </p:txBody>
      </p:sp>
      <p:sp>
        <p:nvSpPr>
          <p:cNvPr id="408" name=""/>
          <p:cNvSpPr txBox="1"/>
          <p:nvPr/>
        </p:nvSpPr>
        <p:spPr>
          <a:xfrm>
            <a:off x="540000" y="1260360"/>
            <a:ext cx="9000000" cy="30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 </a:t>
            </a:r>
            <a:r>
              <a:rPr b="1" lang="pt-BR" sz="2400" spc="-1" strike="noStrike">
                <a:latin typeface="Arial"/>
              </a:rPr>
              <a:t>Benefícios Esperados</a:t>
            </a:r>
            <a:endParaRPr b="0" lang="pt-BR" sz="2400" spc="-1" strike="noStrike">
              <a:latin typeface="Arial"/>
            </a:endParaRPr>
          </a:p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Redução do tempo de retomada da produção na aceitação para corte.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Aumento da produtividade em 10%.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Assertividade no controle da gramatura.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Melhor tomada de decisão com base em dados.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" descr=""/>
          <p:cNvPicPr/>
          <p:nvPr/>
        </p:nvPicPr>
        <p:blipFill>
          <a:blip r:embed="rId1"/>
          <a:stretch/>
        </p:blipFill>
        <p:spPr>
          <a:xfrm>
            <a:off x="8606160" y="26640"/>
            <a:ext cx="1473840" cy="1053720"/>
          </a:xfrm>
          <a:prstGeom prst="rect">
            <a:avLst/>
          </a:prstGeom>
          <a:ln w="18000">
            <a:noFill/>
          </a:ln>
        </p:spPr>
      </p:pic>
      <p:sp>
        <p:nvSpPr>
          <p:cNvPr id="410" name=""/>
          <p:cNvSpPr txBox="1"/>
          <p:nvPr/>
        </p:nvSpPr>
        <p:spPr>
          <a:xfrm>
            <a:off x="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pt-BR" sz="2400" spc="-1" strike="noStrike">
                <a:solidFill>
                  <a:srgbClr val="006400"/>
                </a:solidFill>
                <a:latin typeface="Arial"/>
              </a:rPr>
              <a:t>Soft Sensor de Gramatura para Passagem de Ponta</a:t>
            </a:r>
            <a:endParaRPr b="0" lang="pt-BR" sz="2400" spc="-1" strike="noStrike">
              <a:solidFill>
                <a:srgbClr val="006400"/>
              </a:solidFill>
              <a:latin typeface="Arial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540000" y="1260360"/>
            <a:ext cx="9000000" cy="32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 </a:t>
            </a:r>
            <a:r>
              <a:rPr b="1" lang="pt-BR" sz="2400" spc="-1" strike="noStrike">
                <a:latin typeface="Arial"/>
              </a:rPr>
              <a:t>Desafios e Mitigação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Principais riscos: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Dados incompletos ou inconsistentes.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Resistência à mudança pela equipe.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Planos de mitigação: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Limpeza e validação rigorosa dos dados.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Treinamento e engajamento.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" descr=""/>
          <p:cNvPicPr/>
          <p:nvPr/>
        </p:nvPicPr>
        <p:blipFill>
          <a:blip r:embed="rId1"/>
          <a:stretch/>
        </p:blipFill>
        <p:spPr>
          <a:xfrm>
            <a:off x="8606160" y="26640"/>
            <a:ext cx="1473840" cy="1053720"/>
          </a:xfrm>
          <a:prstGeom prst="rect">
            <a:avLst/>
          </a:prstGeom>
          <a:ln w="18000">
            <a:noFill/>
          </a:ln>
        </p:spPr>
      </p:pic>
      <p:sp>
        <p:nvSpPr>
          <p:cNvPr id="413" name=""/>
          <p:cNvSpPr txBox="1"/>
          <p:nvPr/>
        </p:nvSpPr>
        <p:spPr>
          <a:xfrm>
            <a:off x="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pt-BR" sz="2400" spc="-1" strike="noStrike">
                <a:solidFill>
                  <a:srgbClr val="006400"/>
                </a:solidFill>
                <a:latin typeface="Arial"/>
              </a:rPr>
              <a:t>Soft Sensor de Gramatura para Passagem de Ponta</a:t>
            </a:r>
            <a:endParaRPr b="0" lang="pt-BR" sz="2400" spc="-1" strike="noStrike">
              <a:solidFill>
                <a:srgbClr val="006400"/>
              </a:solidFill>
              <a:latin typeface="Arial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540000" y="1260360"/>
            <a:ext cx="9000000" cy="32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 </a:t>
            </a:r>
            <a:r>
              <a:rPr b="1" lang="pt-BR" sz="2400" spc="-1" strike="noStrike">
                <a:latin typeface="Arial"/>
              </a:rPr>
              <a:t>Próximos Passos</a:t>
            </a:r>
            <a:endParaRPr b="0" lang="pt-BR" sz="2400" spc="-1" strike="noStrike">
              <a:latin typeface="Arial"/>
            </a:endParaRPr>
          </a:p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Finalizar testes e ajustes do modelo.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Expandir implementação para outras unidades.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Monitorar continuamente a performance do sistema.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" descr=""/>
          <p:cNvPicPr/>
          <p:nvPr/>
        </p:nvPicPr>
        <p:blipFill>
          <a:blip r:embed="rId1"/>
          <a:stretch/>
        </p:blipFill>
        <p:spPr>
          <a:xfrm>
            <a:off x="8606160" y="26640"/>
            <a:ext cx="1473840" cy="1053720"/>
          </a:xfrm>
          <a:prstGeom prst="rect">
            <a:avLst/>
          </a:prstGeom>
          <a:ln w="18000">
            <a:noFill/>
          </a:ln>
        </p:spPr>
      </p:pic>
      <p:sp>
        <p:nvSpPr>
          <p:cNvPr id="416" name=""/>
          <p:cNvSpPr txBox="1"/>
          <p:nvPr/>
        </p:nvSpPr>
        <p:spPr>
          <a:xfrm>
            <a:off x="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pt-BR" sz="2400" spc="-1" strike="noStrike">
                <a:solidFill>
                  <a:srgbClr val="006400"/>
                </a:solidFill>
                <a:latin typeface="Arial"/>
              </a:rPr>
              <a:t>Soft Sensor de Gramatura para Passagem de Ponta</a:t>
            </a:r>
            <a:endParaRPr b="0" lang="pt-BR" sz="2400" spc="-1" strike="noStrike">
              <a:solidFill>
                <a:srgbClr val="006400"/>
              </a:solidFill>
              <a:latin typeface="Arial"/>
            </a:endParaRPr>
          </a:p>
        </p:txBody>
      </p:sp>
      <p:sp>
        <p:nvSpPr>
          <p:cNvPr id="417" name=""/>
          <p:cNvSpPr txBox="1"/>
          <p:nvPr/>
        </p:nvSpPr>
        <p:spPr>
          <a:xfrm>
            <a:off x="540000" y="1260360"/>
            <a:ext cx="9000000" cy="30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latin typeface="Arial"/>
              </a:rPr>
              <a:t>Conclusão</a:t>
            </a:r>
            <a:endParaRPr b="0" lang="pt-BR" sz="2400" spc="-1" strike="noStrike">
              <a:latin typeface="Arial"/>
            </a:endParaRPr>
          </a:p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Resumo: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O soft sensor de gramatura representa uma evolução significativa no monitoramento e controle do processo de secagem.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Impacto esperado: 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Maior eficiência, redução de custos e qualidade consistente na passagem de ponta após retomada da maquina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latin typeface="Arial"/>
              </a:rPr>
              <a:t>Objetivo :</a:t>
            </a:r>
            <a:r>
              <a:rPr b="0" lang="pt-BR" sz="2400" spc="-1" strike="noStrike">
                <a:latin typeface="Arial"/>
              </a:rPr>
              <a:t> 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Desenvolver e validar um modelo preditivo baseado em dados para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monitorar e otimizar a estabilidade da gramatura durante a passagem de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ponta na máquina de secagem de celulose após retomada da produção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1"/>
          <a:stretch/>
        </p:blipFill>
        <p:spPr>
          <a:xfrm>
            <a:off x="8606160" y="26640"/>
            <a:ext cx="1473840" cy="1053720"/>
          </a:xfrm>
          <a:prstGeom prst="rect">
            <a:avLst/>
          </a:prstGeom>
          <a:ln w="18000">
            <a:noFill/>
          </a:ln>
        </p:spPr>
      </p:pic>
      <p:sp>
        <p:nvSpPr>
          <p:cNvPr id="378" name=""/>
          <p:cNvSpPr txBox="1"/>
          <p:nvPr/>
        </p:nvSpPr>
        <p:spPr>
          <a:xfrm>
            <a:off x="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pt-BR" sz="2400" spc="-1" strike="noStrike">
                <a:solidFill>
                  <a:srgbClr val="006400"/>
                </a:solidFill>
                <a:latin typeface="Arial"/>
              </a:rPr>
              <a:t>Soft Sensor de Gramatura para Passagem de Ponta</a:t>
            </a:r>
            <a:endParaRPr b="0" lang="pt-BR" sz="2400" spc="-1" strike="noStrike">
              <a:solidFill>
                <a:srgbClr val="0064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latin typeface="Arial"/>
              </a:rPr>
              <a:t>Principais desafios: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Longos tempos de retomada.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Perdas durante a passagem de ponta.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Demanda crescente por qualidade consistente.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380" name="" descr=""/>
          <p:cNvPicPr/>
          <p:nvPr/>
        </p:nvPicPr>
        <p:blipFill>
          <a:blip r:embed="rId1"/>
          <a:stretch/>
        </p:blipFill>
        <p:spPr>
          <a:xfrm>
            <a:off x="8606160" y="26640"/>
            <a:ext cx="1473840" cy="1053720"/>
          </a:xfrm>
          <a:prstGeom prst="rect">
            <a:avLst/>
          </a:prstGeom>
          <a:ln w="18000">
            <a:noFill/>
          </a:ln>
        </p:spPr>
      </p:pic>
      <p:sp>
        <p:nvSpPr>
          <p:cNvPr id="381" name=""/>
          <p:cNvSpPr txBox="1"/>
          <p:nvPr/>
        </p:nvSpPr>
        <p:spPr>
          <a:xfrm>
            <a:off x="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pt-BR" sz="2400" spc="-1" strike="noStrike">
                <a:solidFill>
                  <a:srgbClr val="006400"/>
                </a:solidFill>
                <a:latin typeface="Arial"/>
              </a:rPr>
              <a:t>Soft Sensor de Gramatura para Passagem de Ponta</a:t>
            </a:r>
            <a:endParaRPr b="0" lang="pt-BR" sz="2400" spc="-1" strike="noStrike">
              <a:solidFill>
                <a:srgbClr val="0064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" descr=""/>
          <p:cNvPicPr/>
          <p:nvPr/>
        </p:nvPicPr>
        <p:blipFill>
          <a:blip r:embed="rId1"/>
          <a:stretch/>
        </p:blipFill>
        <p:spPr>
          <a:xfrm>
            <a:off x="8606160" y="26640"/>
            <a:ext cx="1473840" cy="1053720"/>
          </a:xfrm>
          <a:prstGeom prst="rect">
            <a:avLst/>
          </a:prstGeom>
          <a:ln w="18000">
            <a:noFill/>
          </a:ln>
        </p:spPr>
      </p:pic>
      <p:sp>
        <p:nvSpPr>
          <p:cNvPr id="383" name=""/>
          <p:cNvSpPr txBox="1"/>
          <p:nvPr/>
        </p:nvSpPr>
        <p:spPr>
          <a:xfrm>
            <a:off x="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pt-BR" sz="2400" spc="-1" strike="noStrike">
                <a:solidFill>
                  <a:srgbClr val="006400"/>
                </a:solidFill>
                <a:latin typeface="Arial"/>
              </a:rPr>
              <a:t>Soft Sensor de Gramatura para Passagem de Ponta</a:t>
            </a:r>
            <a:endParaRPr b="0" lang="pt-BR" sz="2400" spc="-1" strike="noStrike">
              <a:solidFill>
                <a:srgbClr val="006400"/>
              </a:solidFill>
              <a:latin typeface="Arial"/>
            </a:endParaRPr>
          </a:p>
        </p:txBody>
      </p:sp>
      <p:sp>
        <p:nvSpPr>
          <p:cNvPr id="384" name=""/>
          <p:cNvSpPr txBox="1"/>
          <p:nvPr/>
        </p:nvSpPr>
        <p:spPr>
          <a:xfrm>
            <a:off x="540000" y="1260000"/>
            <a:ext cx="9000000" cy="342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latin typeface="Arial"/>
              </a:rPr>
              <a:t>Objetivos Específicos</a:t>
            </a:r>
            <a:endParaRPr b="1" lang="pt-B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Resultados esperados:</a:t>
            </a:r>
            <a:endParaRPr b="1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Identificar as variáveis mais impactantes na estabilidade da gramatura.</a:t>
            </a:r>
            <a:endParaRPr b="1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Desenvolver um modelo preditivo (soft sensor) robusto.</a:t>
            </a:r>
            <a:endParaRPr b="1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Fornecer insights para otimização do processo em tempo real.</a:t>
            </a:r>
            <a:endParaRPr b="1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Capacitar a equipe para interpretar os resultados.</a:t>
            </a:r>
            <a:endParaRPr b="1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" descr=""/>
          <p:cNvPicPr/>
          <p:nvPr/>
        </p:nvPicPr>
        <p:blipFill>
          <a:blip r:embed="rId1"/>
          <a:stretch/>
        </p:blipFill>
        <p:spPr>
          <a:xfrm>
            <a:off x="8606160" y="26640"/>
            <a:ext cx="1473840" cy="1053720"/>
          </a:xfrm>
          <a:prstGeom prst="rect">
            <a:avLst/>
          </a:prstGeom>
          <a:ln w="18000">
            <a:noFill/>
          </a:ln>
        </p:spPr>
      </p:pic>
      <p:sp>
        <p:nvSpPr>
          <p:cNvPr id="386" name=""/>
          <p:cNvSpPr txBox="1"/>
          <p:nvPr/>
        </p:nvSpPr>
        <p:spPr>
          <a:xfrm>
            <a:off x="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pt-BR" sz="2400" spc="-1" strike="noStrike">
                <a:solidFill>
                  <a:srgbClr val="006400"/>
                </a:solidFill>
                <a:latin typeface="Arial"/>
              </a:rPr>
              <a:t>Soft Sensor de Gramatura para Passagem de Ponta</a:t>
            </a:r>
            <a:endParaRPr b="0" lang="pt-BR" sz="2400" spc="-1" strike="noStrike">
              <a:solidFill>
                <a:srgbClr val="006400"/>
              </a:solidFill>
              <a:latin typeface="Arial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540000" y="1260000"/>
            <a:ext cx="9000000" cy="41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latin typeface="Arial"/>
              </a:rPr>
              <a:t>Metodologia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Passos do projeto: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3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Coleta de dados: pi vision,  histórico de produção e logs operacionais.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3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Análise exploratória de dados (EDA).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3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Desenvolvimento do modelo preditivo usando técnicas de machine learning.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3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Validação do modelo em ambiente controlado.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3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Implementação gradual no processo produtivo.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8606160" y="26640"/>
            <a:ext cx="1473840" cy="1053720"/>
          </a:xfrm>
          <a:prstGeom prst="rect">
            <a:avLst/>
          </a:prstGeom>
          <a:ln w="18000">
            <a:noFill/>
          </a:ln>
        </p:spPr>
      </p:pic>
      <p:sp>
        <p:nvSpPr>
          <p:cNvPr id="389" name=""/>
          <p:cNvSpPr txBox="1"/>
          <p:nvPr/>
        </p:nvSpPr>
        <p:spPr>
          <a:xfrm>
            <a:off x="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pt-BR" sz="2400" spc="-1" strike="noStrike">
                <a:solidFill>
                  <a:srgbClr val="006400"/>
                </a:solidFill>
                <a:latin typeface="Arial"/>
              </a:rPr>
              <a:t>Soft Sensor de Gramatura para Passagem de Ponta</a:t>
            </a:r>
            <a:endParaRPr b="0" lang="pt-BR" sz="2400" spc="-1" strike="noStrike">
              <a:solidFill>
                <a:srgbClr val="006400"/>
              </a:solidFill>
              <a:latin typeface="Arial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540000" y="1260000"/>
            <a:ext cx="9000000" cy="32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latin typeface="Arial"/>
              </a:rPr>
              <a:t>Dados Utilizados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Fontes principais: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Sensores de umidade, pressão e temperatura.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Dados de gramatura.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Histórico de paradas e retomadas da máquina.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Variáveis de configuração operacional.</a:t>
            </a:r>
            <a:endParaRPr b="0" lang="pt-BR" sz="2000" spc="-1" strike="noStrike">
              <a:latin typeface="Arial"/>
            </a:endParaRPr>
          </a:p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8606160" y="26640"/>
            <a:ext cx="1473840" cy="1053720"/>
          </a:xfrm>
          <a:prstGeom prst="rect">
            <a:avLst/>
          </a:prstGeom>
          <a:ln w="18000">
            <a:noFill/>
          </a:ln>
        </p:spPr>
      </p:pic>
      <p:sp>
        <p:nvSpPr>
          <p:cNvPr id="392" name=""/>
          <p:cNvSpPr txBox="1"/>
          <p:nvPr/>
        </p:nvSpPr>
        <p:spPr>
          <a:xfrm>
            <a:off x="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pt-BR" sz="2400" spc="-1" strike="noStrike">
                <a:solidFill>
                  <a:srgbClr val="006400"/>
                </a:solidFill>
                <a:latin typeface="Arial"/>
              </a:rPr>
              <a:t>Soft Sensor de Gramatura para Passagem de Ponta</a:t>
            </a:r>
            <a:endParaRPr b="0" lang="pt-BR" sz="2400" spc="-1" strike="noStrike">
              <a:solidFill>
                <a:srgbClr val="006400"/>
              </a:solidFill>
              <a:latin typeface="Arial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540000" y="1260000"/>
            <a:ext cx="9000000" cy="368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latin typeface="Arial"/>
              </a:rPr>
              <a:t> </a:t>
            </a:r>
            <a:r>
              <a:rPr b="1" lang="pt-BR" sz="2400" spc="-1" strike="noStrike">
                <a:latin typeface="Arial"/>
              </a:rPr>
              <a:t>Ferramentas e Tecnologias</a:t>
            </a:r>
            <a:endParaRPr b="0" lang="pt-BR" sz="2400" spc="-1" strike="noStrike">
              <a:latin typeface="Arial"/>
            </a:endParaRPr>
          </a:p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Principais tecnologias empregadas: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Python (bibliotecas: Pandas, NumPy, Scikit-Learn).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Softwares de análise de dados industriais.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Dashboards interativos para visualização dos resultados.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8606160" y="26640"/>
            <a:ext cx="1473840" cy="1053720"/>
          </a:xfrm>
          <a:prstGeom prst="rect">
            <a:avLst/>
          </a:prstGeom>
          <a:ln w="18000">
            <a:noFill/>
          </a:ln>
        </p:spPr>
      </p:pic>
      <p:sp>
        <p:nvSpPr>
          <p:cNvPr id="395" name=""/>
          <p:cNvSpPr txBox="1"/>
          <p:nvPr/>
        </p:nvSpPr>
        <p:spPr>
          <a:xfrm>
            <a:off x="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pt-BR" sz="2400" spc="-1" strike="noStrike">
                <a:solidFill>
                  <a:srgbClr val="006400"/>
                </a:solidFill>
                <a:latin typeface="Arial"/>
              </a:rPr>
              <a:t>Soft Sensor de Gramatura para Passagem de Ponta</a:t>
            </a:r>
            <a:endParaRPr b="0" lang="pt-BR" sz="2400" spc="-1" strike="noStrike">
              <a:solidFill>
                <a:srgbClr val="006400"/>
              </a:solidFill>
              <a:latin typeface="Arial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540000" y="1260000"/>
            <a:ext cx="9000000" cy="31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latin typeface="Arial"/>
              </a:rPr>
              <a:t>Análise Inicial</a:t>
            </a:r>
            <a:endParaRPr b="0" lang="pt-BR" sz="2400" spc="-1" strike="noStrike">
              <a:latin typeface="Arial"/>
            </a:endParaRPr>
          </a:p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Resultados da EDA: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Correlações identificadas entre consistência da mistura e estabilidade da gramatura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Impacto significativo da  formação da folha na </a:t>
            </a:r>
            <a:r>
              <a:rPr b="0" lang="pt-BR" sz="2000" spc="-1" strike="noStrike">
                <a:latin typeface="Arial"/>
              </a:rPr>
              <a:t>gramatura 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Necessidade de otimizar parâmetros operacionais.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" descr=""/>
          <p:cNvPicPr/>
          <p:nvPr/>
        </p:nvPicPr>
        <p:blipFill>
          <a:blip r:embed="rId1"/>
          <a:stretch/>
        </p:blipFill>
        <p:spPr>
          <a:xfrm>
            <a:off x="8606160" y="26640"/>
            <a:ext cx="1473840" cy="1053720"/>
          </a:xfrm>
          <a:prstGeom prst="rect">
            <a:avLst/>
          </a:prstGeom>
          <a:ln w="18000">
            <a:noFill/>
          </a:ln>
        </p:spPr>
      </p:pic>
      <p:sp>
        <p:nvSpPr>
          <p:cNvPr id="398" name=""/>
          <p:cNvSpPr txBox="1"/>
          <p:nvPr/>
        </p:nvSpPr>
        <p:spPr>
          <a:xfrm>
            <a:off x="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pt-BR" sz="2400" spc="-1" strike="noStrike">
                <a:solidFill>
                  <a:srgbClr val="006400"/>
                </a:solidFill>
                <a:latin typeface="Arial"/>
              </a:rPr>
              <a:t>Soft Sensor de Gramatura para Passagem de Ponta</a:t>
            </a:r>
            <a:endParaRPr b="0" lang="pt-BR" sz="2400" spc="-1" strike="noStrike">
              <a:solidFill>
                <a:srgbClr val="006400"/>
              </a:solidFill>
              <a:latin typeface="Arial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540000" y="1260360"/>
            <a:ext cx="9000000" cy="29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latin typeface="Arial"/>
              </a:rPr>
              <a:t>Modelo Preditivo</a:t>
            </a:r>
            <a:endParaRPr b="0" lang="pt-BR" sz="2400" spc="-1" strike="noStrike">
              <a:latin typeface="Arial"/>
            </a:endParaRPr>
          </a:p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Abordagem: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Algoritmo de escolha: Random Forest Regressor.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Motivo: Alta acurácia e capacidade de lidar com variáveis não lineares.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Métricas de avaliação: RMSE, R², MAE.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2025-01-12T21:30:36Z</dcterms:created>
  <dc:creator/>
  <dc:description/>
  <dc:language>pt-BR</dc:language>
  <cp:lastModifiedBy/>
  <dcterms:modified xsi:type="dcterms:W3CDTF">2025-01-12T22:45:20Z</dcterms:modified>
  <cp:revision>4</cp:revision>
  <dc:subject/>
  <dc:title>Forestbird</dc:title>
</cp:coreProperties>
</file>