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75" r:id="rId11"/>
    <p:sldId id="271" r:id="rId12"/>
    <p:sldId id="272" r:id="rId13"/>
    <p:sldId id="273" r:id="rId14"/>
    <p:sldId id="274" r:id="rId15"/>
    <p:sldId id="268" r:id="rId16"/>
    <p:sldId id="276" r:id="rId17"/>
    <p:sldId id="281" r:id="rId18"/>
    <p:sldId id="282" r:id="rId19"/>
    <p:sldId id="283" r:id="rId20"/>
    <p:sldId id="284" r:id="rId21"/>
    <p:sldId id="278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9" r:id="rId30"/>
    <p:sldId id="293" r:id="rId31"/>
    <p:sldId id="294" r:id="rId32"/>
    <p:sldId id="295" r:id="rId33"/>
    <p:sldId id="292" r:id="rId34"/>
    <p:sldId id="296" r:id="rId35"/>
    <p:sldId id="297" r:id="rId36"/>
    <p:sldId id="298" r:id="rId37"/>
    <p:sldId id="269" r:id="rId38"/>
    <p:sldId id="299" r:id="rId39"/>
    <p:sldId id="30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74B33-12A8-4BA2-BBC0-47325171A00A}" type="datetimeFigureOut">
              <a:rPr lang="zh-CN" altLang="en-US" smtClean="0"/>
              <a:t>2010/3/15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9EA0F-8AE3-497F-B0D9-D7AD327454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9EA0F-8AE3-497F-B0D9-D7AD3274540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C3A580-1351-41C1-8D59-96A98BFDB0D1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9940198-8227-44B5-ADDE-762FE254B9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altLang="zh-CN" dirty="0" smtClean="0"/>
              <a:t>CAR</a:t>
            </a:r>
            <a:r>
              <a:rPr lang="zh-CN" altLang="en-US" dirty="0" smtClean="0"/>
              <a:t>构件虚拟机</a:t>
            </a:r>
            <a:r>
              <a:rPr altLang="zh-CN" dirty="0" smtClean="0"/>
              <a:t>(Bonsai)</a:t>
            </a:r>
            <a:r>
              <a:rPr lang="zh-CN" altLang="en-US" dirty="0" smtClean="0"/>
              <a:t>的研究与实现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altLang="en-US" dirty="0" smtClean="0"/>
              <a:t>答辩人：陈俞飞</a:t>
            </a:r>
            <a:endParaRPr lang="en-US" altLang="en-US" dirty="0" smtClean="0"/>
          </a:p>
          <a:p>
            <a:pPr algn="r"/>
            <a:r>
              <a:rPr altLang="en-US" dirty="0" smtClean="0"/>
              <a:t>导师：陈榕</a:t>
            </a:r>
            <a:endParaRPr lang="en-US" altLang="en-US" dirty="0" smtClean="0"/>
          </a:p>
          <a:p>
            <a:pPr algn="r"/>
            <a:r>
              <a:rPr lang="en-US" altLang="en-US" dirty="0" smtClean="0"/>
              <a:t>2010</a:t>
            </a:r>
            <a:r>
              <a:rPr altLang="en-US" dirty="0" smtClean="0"/>
              <a:t>年</a:t>
            </a:r>
            <a:r>
              <a:rPr lang="en-US" altLang="en-US" dirty="0" smtClean="0"/>
              <a:t>03</a:t>
            </a:r>
            <a:r>
              <a:rPr altLang="en-US" dirty="0" smtClean="0"/>
              <a:t>月</a:t>
            </a:r>
            <a:r>
              <a:rPr lang="en-US" altLang="en-US" dirty="0" smtClean="0"/>
              <a:t>16</a:t>
            </a:r>
            <a:r>
              <a:rPr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构件虚拟机模型体系结构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857488" y="1571612"/>
            <a:ext cx="857256" cy="7858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1357290" y="5357826"/>
            <a:ext cx="378621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宿主计算机平台</a:t>
            </a:r>
            <a:endParaRPr lang="en-US" altLang="zh-CN" dirty="0" smtClean="0"/>
          </a:p>
        </p:txBody>
      </p:sp>
      <p:sp>
        <p:nvSpPr>
          <p:cNvPr id="36" name="下箭头 35"/>
          <p:cNvSpPr/>
          <p:nvPr/>
        </p:nvSpPr>
        <p:spPr>
          <a:xfrm>
            <a:off x="3000364" y="2500306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071802" y="4857760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9"/>
          <p:cNvGrpSpPr/>
          <p:nvPr/>
        </p:nvGrpSpPr>
        <p:grpSpPr>
          <a:xfrm>
            <a:off x="1357290" y="2786058"/>
            <a:ext cx="3786214" cy="2143140"/>
            <a:chOff x="2643174" y="2786058"/>
            <a:chExt cx="3786214" cy="2143140"/>
          </a:xfrm>
        </p:grpSpPr>
        <p:sp>
          <p:nvSpPr>
            <p:cNvPr id="32" name="椭圆 31"/>
            <p:cNvSpPr/>
            <p:nvPr/>
          </p:nvSpPr>
          <p:spPr>
            <a:xfrm>
              <a:off x="4000496" y="2928934"/>
              <a:ext cx="1928826" cy="6429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执行引擎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2928926" y="3000372"/>
              <a:ext cx="928694" cy="178595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加载器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71934" y="4214818"/>
              <a:ext cx="1857388" cy="5715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适配器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43174" y="2786058"/>
              <a:ext cx="3786214" cy="2143140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下箭头 38"/>
            <p:cNvSpPr/>
            <p:nvPr/>
          </p:nvSpPr>
          <p:spPr>
            <a:xfrm>
              <a:off x="4857752" y="3714752"/>
              <a:ext cx="357190" cy="28575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构件虚拟机模型体系结构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857488" y="1571612"/>
            <a:ext cx="857256" cy="7858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1357290" y="5357826"/>
            <a:ext cx="378621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宿主计算机平台</a:t>
            </a:r>
            <a:endParaRPr lang="en-US" altLang="zh-CN" dirty="0" smtClean="0"/>
          </a:p>
        </p:txBody>
      </p:sp>
      <p:sp>
        <p:nvSpPr>
          <p:cNvPr id="36" name="下箭头 35"/>
          <p:cNvSpPr/>
          <p:nvPr/>
        </p:nvSpPr>
        <p:spPr>
          <a:xfrm>
            <a:off x="3000364" y="2500306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071802" y="4857760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357290" y="2786058"/>
            <a:ext cx="3786214" cy="2143140"/>
            <a:chOff x="2643174" y="2786058"/>
            <a:chExt cx="3786214" cy="2143140"/>
          </a:xfrm>
        </p:grpSpPr>
        <p:sp>
          <p:nvSpPr>
            <p:cNvPr id="32" name="椭圆 31"/>
            <p:cNvSpPr/>
            <p:nvPr/>
          </p:nvSpPr>
          <p:spPr>
            <a:xfrm>
              <a:off x="4000496" y="2928934"/>
              <a:ext cx="1928826" cy="6429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执行引擎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2928926" y="3000372"/>
              <a:ext cx="928694" cy="178595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加载器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71934" y="4214818"/>
              <a:ext cx="1857388" cy="5715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适配器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43174" y="2786058"/>
              <a:ext cx="3786214" cy="2143140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下箭头 38"/>
            <p:cNvSpPr/>
            <p:nvPr/>
          </p:nvSpPr>
          <p:spPr>
            <a:xfrm>
              <a:off x="4857752" y="3714752"/>
              <a:ext cx="357190" cy="28575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5857884" y="1428736"/>
            <a:ext cx="2928958" cy="4786346"/>
          </a:xfrm>
          <a:prstGeom prst="roundRect">
            <a:avLst>
              <a:gd name="adj" fmla="val 477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加载器可以将不同格式（</a:t>
            </a:r>
            <a:r>
              <a:rPr lang="en-US" altLang="zh-CN" dirty="0" smtClean="0"/>
              <a:t>ELF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文件格式等）的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构件加载到虚拟机中。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构件虚拟机模型体系结构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857488" y="1571612"/>
            <a:ext cx="857256" cy="7858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1357290" y="5357826"/>
            <a:ext cx="378621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宿主计算机平台</a:t>
            </a:r>
            <a:endParaRPr lang="en-US" altLang="zh-CN" dirty="0" smtClean="0"/>
          </a:p>
        </p:txBody>
      </p:sp>
      <p:sp>
        <p:nvSpPr>
          <p:cNvPr id="36" name="下箭头 35"/>
          <p:cNvSpPr/>
          <p:nvPr/>
        </p:nvSpPr>
        <p:spPr>
          <a:xfrm>
            <a:off x="3000364" y="2500306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071802" y="4857760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9"/>
          <p:cNvGrpSpPr/>
          <p:nvPr/>
        </p:nvGrpSpPr>
        <p:grpSpPr>
          <a:xfrm>
            <a:off x="1357290" y="2786058"/>
            <a:ext cx="3786214" cy="2143140"/>
            <a:chOff x="2643174" y="2786058"/>
            <a:chExt cx="3786214" cy="2143140"/>
          </a:xfrm>
        </p:grpSpPr>
        <p:sp>
          <p:nvSpPr>
            <p:cNvPr id="32" name="椭圆 31"/>
            <p:cNvSpPr/>
            <p:nvPr/>
          </p:nvSpPr>
          <p:spPr>
            <a:xfrm>
              <a:off x="4000496" y="2928934"/>
              <a:ext cx="1928826" cy="64294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执行引擎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2928926" y="3000372"/>
              <a:ext cx="928694" cy="178595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加载器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71934" y="4214818"/>
              <a:ext cx="1857388" cy="5715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适配器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43174" y="2786058"/>
              <a:ext cx="3786214" cy="2143140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下箭头 38"/>
            <p:cNvSpPr/>
            <p:nvPr/>
          </p:nvSpPr>
          <p:spPr>
            <a:xfrm>
              <a:off x="4857752" y="3714752"/>
              <a:ext cx="357190" cy="28575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5857884" y="1428736"/>
            <a:ext cx="2928958" cy="4786346"/>
          </a:xfrm>
          <a:prstGeom prst="roundRect">
            <a:avLst>
              <a:gd name="adj" fmla="val 477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执行引擎提供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构件运行时的支持，包括：平台接口和内核接口。</a:t>
            </a:r>
            <a:endParaRPr lang="en-US" altLang="zh-CN" dirty="0" smtClean="0"/>
          </a:p>
          <a:p>
            <a:r>
              <a:rPr lang="zh-CN" altLang="en-US" dirty="0" smtClean="0"/>
              <a:t>平台接口是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构件应用程序要用到的接口，用于提供类似于操作系统平台层的一些功能。比如：图形系统，脚本引擎，数据库等。</a:t>
            </a:r>
            <a:endParaRPr lang="en-US" altLang="zh-CN" dirty="0" smtClean="0"/>
          </a:p>
          <a:p>
            <a:r>
              <a:rPr lang="zh-CN" altLang="en-US" dirty="0" smtClean="0"/>
              <a:t>内核接口是主要给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构件提供内核的功能。比如：进程、线程、进程或线程间同步、内核服务接口获取、共享内存等。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构件虚拟机模型体系结构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857488" y="1571612"/>
            <a:ext cx="857256" cy="7858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1357290" y="5357826"/>
            <a:ext cx="378621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宿主计算机平台</a:t>
            </a:r>
            <a:endParaRPr lang="en-US" altLang="zh-CN" dirty="0" smtClean="0"/>
          </a:p>
        </p:txBody>
      </p:sp>
      <p:sp>
        <p:nvSpPr>
          <p:cNvPr id="36" name="下箭头 35"/>
          <p:cNvSpPr/>
          <p:nvPr/>
        </p:nvSpPr>
        <p:spPr>
          <a:xfrm>
            <a:off x="3000364" y="2500306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3071802" y="4857760"/>
            <a:ext cx="571504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39"/>
          <p:cNvGrpSpPr/>
          <p:nvPr/>
        </p:nvGrpSpPr>
        <p:grpSpPr>
          <a:xfrm>
            <a:off x="1357290" y="2786058"/>
            <a:ext cx="3786214" cy="2143140"/>
            <a:chOff x="2643174" y="2786058"/>
            <a:chExt cx="3786214" cy="2143140"/>
          </a:xfrm>
        </p:grpSpPr>
        <p:sp>
          <p:nvSpPr>
            <p:cNvPr id="32" name="椭圆 31"/>
            <p:cNvSpPr/>
            <p:nvPr/>
          </p:nvSpPr>
          <p:spPr>
            <a:xfrm>
              <a:off x="4000496" y="2928934"/>
              <a:ext cx="1928826" cy="64294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执行引擎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2928926" y="3000372"/>
              <a:ext cx="928694" cy="178595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加载器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71934" y="4214818"/>
              <a:ext cx="1857388" cy="5715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适配器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643174" y="2786058"/>
              <a:ext cx="3786214" cy="2143140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下箭头 38"/>
            <p:cNvSpPr/>
            <p:nvPr/>
          </p:nvSpPr>
          <p:spPr>
            <a:xfrm>
              <a:off x="4857752" y="3714752"/>
              <a:ext cx="357190" cy="285752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5857884" y="1428736"/>
            <a:ext cx="2928958" cy="4786346"/>
          </a:xfrm>
          <a:prstGeom prst="roundRect">
            <a:avLst>
              <a:gd name="adj" fmla="val 477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适配器主要用于隔离客户端计算机平台的差异，降低虚拟机在不同平台上的实现的复杂度。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减低虚拟机内部实现对宿主平台的依赖性。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重新整合宿主平台的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，以适应虚拟机内部的需要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构件的来源、二进制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代码使得设计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构件虚拟机时要考虑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构件运行的安全性。</a:t>
            </a:r>
            <a:endParaRPr lang="en-US" altLang="zh-CN" dirty="0" smtClean="0"/>
          </a:p>
          <a:p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CAR</a:t>
            </a:r>
            <a:r>
              <a:rPr lang="zh-CN" altLang="en-US" dirty="0" smtClean="0"/>
              <a:t>构件发布认证。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CAR</a:t>
            </a:r>
            <a:r>
              <a:rPr lang="zh-CN" altLang="en-US" dirty="0" smtClean="0"/>
              <a:t>构件运行时的隔离，比如：采用域（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）的概念。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调用宿主系统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时作一些额外的处理。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构件虚拟机模型安全性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286116" y="2928934"/>
            <a:ext cx="4071966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“和欣”平台层构件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Bonsai</a:t>
            </a:r>
            <a:r>
              <a:rPr lang="zh-CN" altLang="en-US" dirty="0" smtClean="0"/>
              <a:t>的框架结构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7356" y="5500702"/>
            <a:ext cx="550072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宿主操作系统（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7356" y="3500438"/>
            <a:ext cx="5500726" cy="15716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Bonsai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7356" y="3500438"/>
            <a:ext cx="1785950" cy="857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伪内核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43306" y="3500438"/>
            <a:ext cx="1785950" cy="857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29256" y="3500438"/>
            <a:ext cx="1928826" cy="857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驱动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57356" y="4357694"/>
            <a:ext cx="5500726" cy="7143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平台适配层（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500562" y="5143512"/>
            <a:ext cx="357190" cy="28575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57356" y="2000240"/>
            <a:ext cx="1143008" cy="5000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2285984" y="2571744"/>
            <a:ext cx="357190" cy="85725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14678" y="2000240"/>
            <a:ext cx="1143008" cy="5000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72000" y="2000240"/>
            <a:ext cx="1143008" cy="5000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7884" y="207167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3643306" y="2571744"/>
            <a:ext cx="357190" cy="28575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929190" y="2571744"/>
            <a:ext cx="357190" cy="28575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构件的加载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14612" y="1928802"/>
            <a:ext cx="642942" cy="7143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</a:p>
          <a:p>
            <a:pPr algn="ctr"/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2857488" y="2714620"/>
            <a:ext cx="428628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14612" y="3143248"/>
            <a:ext cx="3929090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14612" y="4143380"/>
            <a:ext cx="3929090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执行引擎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43306" y="1928802"/>
            <a:ext cx="642942" cy="7143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</a:p>
          <a:p>
            <a:pPr algn="ctr"/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3786182" y="2714620"/>
            <a:ext cx="428628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5429256" y="2714620"/>
            <a:ext cx="428628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14612" y="5286388"/>
            <a:ext cx="3929090" cy="500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Aura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43438" y="1928802"/>
            <a:ext cx="2000264" cy="7143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“和欣”平台层构件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4500562" y="3714752"/>
            <a:ext cx="428628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500562" y="4786322"/>
            <a:ext cx="428628" cy="3571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加载器的实现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zh-CN" altLang="en-US" dirty="0" smtClean="0"/>
              <a:t>构件类别</a:t>
            </a:r>
            <a:endParaRPr lang="en-US" altLang="zh-CN" dirty="0" smtClean="0"/>
          </a:p>
          <a:p>
            <a:r>
              <a:rPr lang="en-US" altLang="zh-CN" dirty="0" smtClean="0"/>
              <a:t>PE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en-US" altLang="zh-CN" dirty="0" smtClean="0"/>
              <a:t>ELF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zh-CN" altLang="en-US" dirty="0" smtClean="0"/>
              <a:t>加载流程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1714488"/>
            <a:ext cx="2857520" cy="4071966"/>
          </a:xfrm>
          <a:prstGeom prst="rect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与虚拟机相关的</a:t>
            </a:r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构件，比如：“和欣”平台层构件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其它</a:t>
            </a:r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构件，比如：</a:t>
            </a:r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服务构件，一般的</a:t>
            </a:r>
            <a:r>
              <a:rPr lang="en-US" altLang="zh-CN" dirty="0" smtClean="0">
                <a:solidFill>
                  <a:schemeClr val="tx1"/>
                </a:solidFill>
              </a:rPr>
              <a:t>CAR</a:t>
            </a:r>
            <a:r>
              <a:rPr lang="zh-CN" altLang="en-US" dirty="0" smtClean="0">
                <a:solidFill>
                  <a:schemeClr val="tx1"/>
                </a:solidFill>
              </a:rPr>
              <a:t>应用构件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14612" y="1928802"/>
            <a:ext cx="1857388" cy="1588"/>
          </a:xfrm>
          <a:prstGeom prst="line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加载器的实现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00430" y="2500306"/>
            <a:ext cx="1071570" cy="1588"/>
          </a:xfrm>
          <a:prstGeom prst="line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/>
          <a:lstStyle/>
          <a:p>
            <a:r>
              <a:rPr lang="zh-CN" altLang="en-US" dirty="0" smtClean="0"/>
              <a:t>构件类别</a:t>
            </a:r>
            <a:endParaRPr lang="en-US" altLang="zh-CN" dirty="0" smtClean="0"/>
          </a:p>
          <a:p>
            <a:r>
              <a:rPr lang="en-US" altLang="zh-CN" dirty="0" smtClean="0"/>
              <a:t>PE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en-US" altLang="zh-CN" dirty="0" smtClean="0"/>
              <a:t>ELF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zh-CN" altLang="en-US" dirty="0" smtClean="0"/>
              <a:t>加载流程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0" y="1714488"/>
            <a:ext cx="2857520" cy="4071966"/>
          </a:xfrm>
          <a:prstGeom prst="rect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使用文件内存映射功能加载</a:t>
            </a:r>
            <a:r>
              <a:rPr lang="en-US" altLang="zh-CN" dirty="0" smtClean="0">
                <a:solidFill>
                  <a:schemeClr val="tx1"/>
                </a:solidFill>
              </a:rPr>
              <a:t>PE</a:t>
            </a:r>
            <a:r>
              <a:rPr lang="zh-CN" altLang="en-US" dirty="0" smtClean="0">
                <a:solidFill>
                  <a:schemeClr val="tx1"/>
                </a:solidFill>
              </a:rPr>
              <a:t>可执行文件，做到代码段等的共享。</a:t>
            </a: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加载模块所依赖的其它模块（包括</a:t>
            </a:r>
            <a:r>
              <a:rPr lang="en-US" altLang="zh-CN" dirty="0" smtClean="0">
                <a:solidFill>
                  <a:schemeClr val="tx1"/>
                </a:solidFill>
              </a:rPr>
              <a:t>ELF</a:t>
            </a:r>
            <a:r>
              <a:rPr lang="zh-CN" altLang="en-US" dirty="0" smtClean="0">
                <a:solidFill>
                  <a:schemeClr val="tx1"/>
                </a:solidFill>
              </a:rPr>
              <a:t>格式的可执行模块）。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加载器的实现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643306" y="3143248"/>
            <a:ext cx="928694" cy="1588"/>
          </a:xfrm>
          <a:prstGeom prst="line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/>
          <a:lstStyle/>
          <a:p>
            <a:r>
              <a:rPr lang="zh-CN" altLang="en-US" dirty="0" smtClean="0"/>
              <a:t>构件类别</a:t>
            </a:r>
            <a:endParaRPr lang="en-US" altLang="zh-CN" dirty="0" smtClean="0"/>
          </a:p>
          <a:p>
            <a:r>
              <a:rPr lang="en-US" altLang="zh-CN" dirty="0" smtClean="0"/>
              <a:t>PE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en-US" altLang="zh-CN" dirty="0" smtClean="0"/>
              <a:t>ELF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zh-CN" altLang="en-US" dirty="0" smtClean="0"/>
              <a:t>加载流程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72000" y="1714488"/>
            <a:ext cx="2857520" cy="4071966"/>
          </a:xfrm>
          <a:prstGeom prst="rect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ELF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系统支持的格式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的库函数</a:t>
            </a:r>
            <a:r>
              <a:rPr lang="en-US" altLang="zh-CN" dirty="0" err="1" smtClean="0">
                <a:solidFill>
                  <a:schemeClr val="tx1"/>
                </a:solidFill>
              </a:rPr>
              <a:t>dlopen</a:t>
            </a:r>
            <a:r>
              <a:rPr lang="zh-CN" altLang="en-US" dirty="0" smtClean="0">
                <a:solidFill>
                  <a:schemeClr val="tx1"/>
                </a:solidFill>
              </a:rPr>
              <a:t>加载</a:t>
            </a:r>
            <a:r>
              <a:rPr lang="en-US" altLang="zh-CN" dirty="0" smtClean="0">
                <a:solidFill>
                  <a:schemeClr val="tx1"/>
                </a:solidFill>
              </a:rPr>
              <a:t>ELF</a:t>
            </a:r>
            <a:r>
              <a:rPr lang="zh-CN" altLang="en-US" dirty="0" smtClean="0">
                <a:solidFill>
                  <a:schemeClr val="tx1"/>
                </a:solidFill>
              </a:rPr>
              <a:t>格式文件。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课题的目的和意义</a:t>
            </a:r>
            <a:endParaRPr lang="en-US" altLang="zh-CN" dirty="0" smtClean="0"/>
          </a:p>
          <a:p>
            <a:r>
              <a:rPr lang="zh-CN" altLang="en-US" dirty="0" smtClean="0"/>
              <a:t>虚拟机的分类和研究现状</a:t>
            </a:r>
            <a:endParaRPr lang="en-US" altLang="zh-CN" dirty="0" smtClean="0"/>
          </a:p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构件虚拟机模型</a:t>
            </a:r>
            <a:endParaRPr lang="en-US" altLang="zh-CN" dirty="0" smtClean="0"/>
          </a:p>
          <a:p>
            <a:r>
              <a:rPr lang="en-US" altLang="zh-CN" dirty="0" smtClean="0"/>
              <a:t>Bonsai</a:t>
            </a:r>
            <a:r>
              <a:rPr lang="zh-CN" altLang="en-US" dirty="0" smtClean="0"/>
              <a:t>的设计与实现</a:t>
            </a:r>
            <a:endParaRPr lang="en-US" altLang="zh-CN" dirty="0" smtClean="0"/>
          </a:p>
          <a:p>
            <a:r>
              <a:rPr lang="zh-CN" altLang="en-US" dirty="0" smtClean="0"/>
              <a:t>展望与总结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加载器的实现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714612" y="3641726"/>
            <a:ext cx="1500198" cy="1588"/>
          </a:xfrm>
          <a:prstGeom prst="line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/>
          <a:lstStyle/>
          <a:p>
            <a:r>
              <a:rPr lang="zh-CN" altLang="en-US" dirty="0" smtClean="0"/>
              <a:t>构件类别</a:t>
            </a:r>
            <a:endParaRPr lang="en-US" altLang="zh-CN" dirty="0" smtClean="0"/>
          </a:p>
          <a:p>
            <a:r>
              <a:rPr lang="en-US" altLang="zh-CN" dirty="0" smtClean="0"/>
              <a:t>PE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en-US" altLang="zh-CN" dirty="0" smtClean="0"/>
              <a:t>ELF</a:t>
            </a:r>
            <a:r>
              <a:rPr lang="zh-CN" altLang="en-US" dirty="0" smtClean="0"/>
              <a:t>格式的加载</a:t>
            </a:r>
            <a:endParaRPr lang="en-US" altLang="zh-CN" dirty="0" smtClean="0"/>
          </a:p>
          <a:p>
            <a:r>
              <a:rPr lang="zh-CN" altLang="en-US" dirty="0" smtClean="0"/>
              <a:t>加载流程</a:t>
            </a:r>
            <a:endParaRPr lang="zh-CN" alt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4429124" y="500042"/>
          <a:ext cx="4143404" cy="5848768"/>
        </p:xfrm>
        <a:graphic>
          <a:graphicData uri="http://schemas.openxmlformats.org/presentationml/2006/ole">
            <p:oleObj spid="_x0000_s35841" name="Visio" r:id="rId4" imgW="2266749" imgH="3202806" progId="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214810" y="357166"/>
            <a:ext cx="4500594" cy="6143668"/>
          </a:xfrm>
          <a:prstGeom prst="rect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平台适配层（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屏蔽底层操作系统差异</a:t>
            </a:r>
            <a:endParaRPr lang="en-US" altLang="zh-CN" dirty="0" smtClean="0"/>
          </a:p>
          <a:p>
            <a:r>
              <a:rPr lang="zh-CN" altLang="en-US" dirty="0" smtClean="0"/>
              <a:t>接口的设置源自执行引擎的需求</a:t>
            </a:r>
            <a:endParaRPr lang="en-US" altLang="zh-CN" dirty="0" smtClean="0"/>
          </a:p>
          <a:p>
            <a:r>
              <a:rPr lang="zh-CN" altLang="en-US" dirty="0" smtClean="0"/>
              <a:t>具体的实现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数据类型和宏定义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句柄管理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Aura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graphicFrame>
        <p:nvGraphicFramePr>
          <p:cNvPr id="5" name="Group 18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1070"/>
        </p:xfrm>
        <a:graphic>
          <a:graphicData uri="http://schemas.openxmlformats.org/drawingml/2006/table">
            <a:tbl>
              <a:tblPr/>
              <a:tblGrid>
                <a:gridCol w="1593850"/>
                <a:gridCol w="2520950"/>
                <a:gridCol w="1439863"/>
                <a:gridCol w="2674937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关键字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关键字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Aura_Int8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有符号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Aura_PInt8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表示指向一个字节的指针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Aura_Int16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有符号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16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Aura_PInt16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表示指向两个字节数据的指针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Aura_Int32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有符号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32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Aura_PInt32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表示指向四个字节数据的指针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Aura_Int64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有符号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64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Aura_PInt64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表示指向八个个字节数据的指针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Aura_Char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有符号单字节字符类型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Aura_PChar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表示指向字符型数据的指针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Aura_Float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32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Aura_PFloat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表示指向单精度浮点型数据的指针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Aura_Double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64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Aura_PDouble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表示指向双精度浮点型数据的指针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Aura_UInt8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Aura_PUInt8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Aura_UInt16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16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Aura_PUInt16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16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Aura_UInt32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32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Aura_PUInt32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32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Aura_UInt64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64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Aura_PUInt64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表示指向无符号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64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位整数的指针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Aura_UChar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无符号单字节字符类型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Aura_PUChar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表示指向无符号字符型数据的指针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Aura_Byte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表示一个字节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Aura_PByte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表示指向一个字节数据的指针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Aura_WChar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表示一个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Unicode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Aura_PWChar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Unicode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字符数据的指针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Aura_Void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空类型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Aura_PVoid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表示指向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void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类型数据的指针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Aura_Bool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charset="-122"/>
                        </a:rPr>
                        <a:t>用一个字节来表示布尔值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扩展数据类型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Aura_ECode</a:t>
            </a:r>
            <a:r>
              <a:rPr lang="zh-CN" altLang="en-US" dirty="0" smtClean="0"/>
              <a:t>：用作函数错误返回值</a:t>
            </a:r>
          </a:p>
          <a:p>
            <a:r>
              <a:rPr lang="en-US" altLang="zh-CN" dirty="0" err="1" smtClean="0"/>
              <a:t>Aura_ChannelId</a:t>
            </a:r>
            <a:r>
              <a:rPr lang="zh-CN" altLang="en-US" dirty="0" smtClean="0"/>
              <a:t>：用来表示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下通道机制的通道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</a:p>
          <a:p>
            <a:r>
              <a:rPr lang="en-US" altLang="zh-CN" dirty="0" err="1" smtClean="0"/>
              <a:t>Aura_Address</a:t>
            </a:r>
            <a:r>
              <a:rPr lang="zh-CN" altLang="en-US" dirty="0" smtClean="0"/>
              <a:t>：表示一个虚拟地址值</a:t>
            </a:r>
          </a:p>
          <a:p>
            <a:r>
              <a:rPr lang="en-US" altLang="zh-CN" dirty="0" err="1" smtClean="0"/>
              <a:t>Aura_Microsecond</a:t>
            </a:r>
            <a:r>
              <a:rPr lang="zh-CN" altLang="en-US" dirty="0" smtClean="0"/>
              <a:t>：表示一个微秒值</a:t>
            </a:r>
          </a:p>
          <a:p>
            <a:r>
              <a:rPr lang="en-US" altLang="zh-CN" dirty="0" smtClean="0"/>
              <a:t>Aura_Millisecond32</a:t>
            </a:r>
            <a:r>
              <a:rPr lang="zh-CN" altLang="en-US" dirty="0" smtClean="0"/>
              <a:t>：表示一个毫秒值</a:t>
            </a:r>
          </a:p>
          <a:p>
            <a:r>
              <a:rPr lang="en-US" altLang="zh-CN" dirty="0" err="1" smtClean="0"/>
              <a:t>Aura_ExitCode</a:t>
            </a:r>
            <a:r>
              <a:rPr lang="zh-CN" altLang="en-US" dirty="0" smtClean="0"/>
              <a:t>：表示进程的返回值</a:t>
            </a:r>
          </a:p>
          <a:p>
            <a:r>
              <a:rPr lang="en-US" altLang="zh-CN" dirty="0" err="1" smtClean="0"/>
              <a:t>Aura_QuitCode</a:t>
            </a:r>
            <a:r>
              <a:rPr lang="zh-CN" altLang="en-US" dirty="0" smtClean="0"/>
              <a:t>：表示线程的返回值</a:t>
            </a:r>
          </a:p>
          <a:p>
            <a:r>
              <a:rPr lang="en-US" altLang="zh-CN" dirty="0" err="1" smtClean="0"/>
              <a:t>Aura_ProcessId</a:t>
            </a:r>
            <a:r>
              <a:rPr lang="zh-CN" altLang="en-US" dirty="0" smtClean="0"/>
              <a:t>：表示进程的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</a:p>
          <a:p>
            <a:r>
              <a:rPr lang="en-US" altLang="zh-CN" dirty="0" err="1" smtClean="0"/>
              <a:t>Aura_ThreadId</a:t>
            </a:r>
            <a:r>
              <a:rPr lang="zh-CN" altLang="en-US" dirty="0" smtClean="0"/>
              <a:t>：表示线程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</a:p>
          <a:p>
            <a:r>
              <a:rPr lang="en-US" altLang="zh-CN" dirty="0" err="1" smtClean="0"/>
              <a:t>Aura_MemorySize</a:t>
            </a:r>
            <a:r>
              <a:rPr lang="zh-CN" altLang="en-US" dirty="0" smtClean="0"/>
              <a:t>：表示虚拟内存的大小</a:t>
            </a:r>
          </a:p>
          <a:p>
            <a:r>
              <a:rPr lang="en-US" altLang="zh-CN" dirty="0" err="1" smtClean="0"/>
              <a:t>Aura_EventState</a:t>
            </a:r>
            <a:r>
              <a:rPr lang="zh-CN" altLang="en-US" dirty="0" smtClean="0"/>
              <a:t>：表示事件的状态</a:t>
            </a:r>
          </a:p>
          <a:p>
            <a:r>
              <a:rPr lang="en-US" altLang="zh-CN" dirty="0" err="1" smtClean="0"/>
              <a:t>Aura_SystemTime</a:t>
            </a:r>
            <a:r>
              <a:rPr lang="zh-CN" altLang="en-US" dirty="0" smtClean="0"/>
              <a:t>：表示系统时间，定义为如下结构体：</a:t>
            </a:r>
          </a:p>
          <a:p>
            <a:r>
              <a:rPr lang="en-US" altLang="zh-CN" dirty="0" err="1" smtClean="0"/>
              <a:t>Aura_ModuleLoadFlags</a:t>
            </a:r>
            <a:r>
              <a:rPr lang="zh-CN" altLang="en-US" dirty="0" smtClean="0"/>
              <a:t>：表示模块加载的标记</a:t>
            </a:r>
          </a:p>
          <a:p>
            <a:r>
              <a:rPr lang="en-US" altLang="zh-CN" dirty="0" err="1" smtClean="0"/>
              <a:t>Aura_WaitResult</a:t>
            </a:r>
            <a:r>
              <a:rPr lang="zh-CN" altLang="en-US" dirty="0" smtClean="0"/>
              <a:t>：表示等待事件的结果	</a:t>
            </a:r>
          </a:p>
          <a:p>
            <a:r>
              <a:rPr lang="en-US" altLang="zh-CN" dirty="0" err="1" smtClean="0"/>
              <a:t>Aura_ThreadCreationFlags</a:t>
            </a:r>
            <a:r>
              <a:rPr lang="zh-CN" altLang="en-US" dirty="0" smtClean="0"/>
              <a:t>：表示线程创建的方式</a:t>
            </a:r>
          </a:p>
          <a:p>
            <a:r>
              <a:rPr lang="en-US" altLang="zh-CN" dirty="0" err="1" smtClean="0"/>
              <a:t>Aura_ThreadPriorityRank</a:t>
            </a:r>
            <a:r>
              <a:rPr lang="zh-CN" altLang="en-US" dirty="0" smtClean="0"/>
              <a:t>：表示线程的优先级类别，空闲，正常，软实时，硬实时等。</a:t>
            </a:r>
            <a:endParaRPr lang="en-US" altLang="zh-CN" dirty="0" smtClean="0"/>
          </a:p>
          <a:p>
            <a:r>
              <a:rPr lang="en-US" altLang="zh-CN" dirty="0" err="1" smtClean="0"/>
              <a:t>Aura_ThreadPriority</a:t>
            </a:r>
            <a:r>
              <a:rPr lang="zh-CN" altLang="en-US" dirty="0" smtClean="0"/>
              <a:t>：表示线程的优先级</a:t>
            </a:r>
          </a:p>
          <a:p>
            <a:r>
              <a:rPr lang="en-US" altLang="zh-CN" dirty="0" err="1" smtClean="0"/>
              <a:t>Aura_MemoryMapFlags</a:t>
            </a:r>
            <a:r>
              <a:rPr lang="zh-CN" altLang="en-US" dirty="0" smtClean="0"/>
              <a:t>：表示虚拟内存映射的类型</a:t>
            </a:r>
          </a:p>
          <a:p>
            <a:r>
              <a:rPr lang="en-US" altLang="zh-CN" dirty="0" err="1" smtClean="0"/>
              <a:t>Aura_MemoryProtection</a:t>
            </a:r>
            <a:r>
              <a:rPr lang="zh-CN" altLang="en-US" dirty="0" smtClean="0"/>
              <a:t>：表示虚拟内存的保护级别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基本宏定义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AURAAPICALLTYPE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Aura API</a:t>
            </a:r>
            <a:r>
              <a:rPr lang="zh-CN" altLang="en-US" dirty="0" smtClean="0"/>
              <a:t>的调用方式，定义为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cdecl</a:t>
            </a:r>
            <a:r>
              <a:rPr lang="zh-CN" altLang="en-US" dirty="0" smtClean="0"/>
              <a:t>，即参数从右向左入栈，并且由调用者将参数从栈中清除</a:t>
            </a:r>
          </a:p>
          <a:p>
            <a:r>
              <a:rPr lang="en-US" altLang="zh-CN" dirty="0" smtClean="0"/>
              <a:t>AURA_API</a:t>
            </a:r>
            <a:r>
              <a:rPr lang="zh-CN" altLang="en-US" dirty="0" smtClean="0"/>
              <a:t>：所有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层接口函数的定义方式，定义为</a:t>
            </a:r>
            <a:r>
              <a:rPr lang="en-US" altLang="zh-CN" dirty="0" smtClean="0"/>
              <a:t>extern "C" </a:t>
            </a:r>
            <a:r>
              <a:rPr lang="en-US" altLang="zh-CN" dirty="0" err="1" smtClean="0"/>
              <a:t>Aura_ECode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cdecl</a:t>
            </a:r>
            <a:r>
              <a:rPr lang="zh-CN" altLang="en-US" dirty="0" smtClean="0"/>
              <a:t>，链接指示定义的函数为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语言编写的函数同时指定函数调用约定为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cdecl</a:t>
            </a:r>
            <a:r>
              <a:rPr lang="zh-CN" altLang="en-US" dirty="0" smtClean="0"/>
              <a:t>，返回值为</a:t>
            </a:r>
            <a:r>
              <a:rPr lang="en-US" altLang="zh-CN" dirty="0" err="1" smtClean="0"/>
              <a:t>Aura_ECode</a:t>
            </a:r>
            <a:endParaRPr lang="en-US" altLang="zh-CN" dirty="0" smtClean="0"/>
          </a:p>
          <a:p>
            <a:r>
              <a:rPr lang="en-US" altLang="zh-CN" dirty="0" smtClean="0"/>
              <a:t>AURA_API_(type)</a:t>
            </a:r>
            <a:r>
              <a:rPr lang="zh-CN" altLang="en-US" dirty="0" smtClean="0"/>
              <a:t>：同上，但可以指定返回值的类型为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，定义为</a:t>
            </a:r>
            <a:r>
              <a:rPr lang="en-US" altLang="zh-CN" dirty="0" smtClean="0"/>
              <a:t>extern "C" type __</a:t>
            </a:r>
            <a:r>
              <a:rPr lang="en-US" altLang="zh-CN" dirty="0" err="1" smtClean="0"/>
              <a:t>cdecl</a:t>
            </a:r>
            <a:endParaRPr lang="en-US" altLang="zh-CN" dirty="0" smtClean="0"/>
          </a:p>
          <a:p>
            <a:r>
              <a:rPr lang="en-US" altLang="zh-CN" dirty="0" smtClean="0"/>
              <a:t>AURA_TRUE</a:t>
            </a:r>
            <a:r>
              <a:rPr lang="zh-CN" altLang="en-US" dirty="0" smtClean="0"/>
              <a:t>：表示布尔值“真”，定义为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AURA_FALSE</a:t>
            </a:r>
            <a:r>
              <a:rPr lang="zh-CN" altLang="en-US" dirty="0" smtClean="0"/>
              <a:t>：表示布尔值“假”，定义为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AURA_SIGNALED</a:t>
            </a:r>
            <a:r>
              <a:rPr lang="zh-CN" altLang="en-US" dirty="0" smtClean="0"/>
              <a:t>：表示事件处于已通知状态</a:t>
            </a:r>
          </a:p>
          <a:p>
            <a:r>
              <a:rPr lang="en-US" altLang="zh-CN" dirty="0" smtClean="0"/>
              <a:t>AURA_UNSIGNALED</a:t>
            </a:r>
            <a:r>
              <a:rPr lang="zh-CN" altLang="en-US" dirty="0" smtClean="0"/>
              <a:t>：表示事件处于未通知状态</a:t>
            </a:r>
          </a:p>
          <a:p>
            <a:r>
              <a:rPr lang="en-US" altLang="zh-CN" dirty="0" smtClean="0"/>
              <a:t>AURA_MAX_PATH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中跟文件路径有关的字符串参数的最大长度。目前被定义为</a:t>
            </a:r>
            <a:r>
              <a:rPr lang="en-US" altLang="zh-CN" dirty="0" smtClean="0"/>
              <a:t>260</a:t>
            </a:r>
          </a:p>
          <a:p>
            <a:r>
              <a:rPr lang="en-US" altLang="zh-CN" dirty="0" smtClean="0"/>
              <a:t>AURA_MAX_DIR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中跟文件夹路径有关的字符串参数的最大长度，定义为</a:t>
            </a:r>
            <a:r>
              <a:rPr lang="en-US" altLang="zh-CN" dirty="0" smtClean="0"/>
              <a:t>256</a:t>
            </a:r>
          </a:p>
          <a:p>
            <a:r>
              <a:rPr lang="en-US" altLang="zh-CN" dirty="0" smtClean="0"/>
              <a:t>AURA_MAX_NAME_LEN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中用来表示和名称相关的字符串参数的最大长度，定义为</a:t>
            </a:r>
            <a:r>
              <a:rPr lang="en-US" altLang="zh-CN" dirty="0" smtClean="0"/>
              <a:t>256</a:t>
            </a:r>
          </a:p>
          <a:p>
            <a:r>
              <a:rPr lang="en-US" altLang="zh-CN" dirty="0" smtClean="0"/>
              <a:t>INFINITE</a:t>
            </a:r>
            <a:r>
              <a:rPr lang="zh-CN" altLang="en-US" dirty="0" smtClean="0"/>
              <a:t>：与接口的</a:t>
            </a:r>
            <a:r>
              <a:rPr lang="en-US" altLang="zh-CN" dirty="0" smtClean="0"/>
              <a:t>timeout</a:t>
            </a:r>
            <a:r>
              <a:rPr lang="zh-CN" altLang="en-US" dirty="0" smtClean="0"/>
              <a:t>参数有关，定义为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EXTERN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extern</a:t>
            </a:r>
          </a:p>
          <a:p>
            <a:r>
              <a:rPr lang="en-US" altLang="zh-CN" dirty="0" smtClean="0"/>
              <a:t>EXTERN_C</a:t>
            </a:r>
            <a:r>
              <a:rPr lang="zh-CN" altLang="en-US" dirty="0" smtClean="0"/>
              <a:t>：定义为</a:t>
            </a:r>
            <a:r>
              <a:rPr lang="en-US" altLang="zh-CN" dirty="0" smtClean="0"/>
              <a:t>extern “C”</a:t>
            </a:r>
          </a:p>
          <a:p>
            <a:r>
              <a:rPr lang="en-US" altLang="zh-CN" dirty="0" smtClean="0"/>
              <a:t>CDECL</a:t>
            </a:r>
            <a:r>
              <a:rPr lang="zh-CN" altLang="en-US" dirty="0" smtClean="0"/>
              <a:t>：定义为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cdecl</a:t>
            </a:r>
            <a:r>
              <a:rPr lang="zh-CN" altLang="en-US" dirty="0" smtClean="0"/>
              <a:t>，函数调用者将参数从右向左入栈，并且由调用者将参数从栈中清除</a:t>
            </a:r>
          </a:p>
          <a:p>
            <a:r>
              <a:rPr lang="en-US" altLang="zh-CN" dirty="0" smtClean="0"/>
              <a:t>STDCALL</a:t>
            </a:r>
            <a:r>
              <a:rPr lang="zh-CN" altLang="en-US" dirty="0" smtClean="0"/>
              <a:t>：定义为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stdcall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cdecl</a:t>
            </a:r>
            <a:r>
              <a:rPr lang="zh-CN" altLang="en-US" dirty="0" smtClean="0"/>
              <a:t>类似的函数调用方式，但需要被调用函数清理栈中的参数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错误处理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Aura</a:t>
            </a:r>
            <a:r>
              <a:rPr lang="zh-CN" altLang="en-US" dirty="0" smtClean="0"/>
              <a:t>中，函数返回值</a:t>
            </a:r>
            <a:r>
              <a:rPr lang="en-US" altLang="zh-CN" dirty="0" err="1" smtClean="0"/>
              <a:t>Aura_ECode</a:t>
            </a:r>
            <a:r>
              <a:rPr lang="zh-CN" altLang="en-US" dirty="0" smtClean="0"/>
              <a:t>类型的值。 </a:t>
            </a:r>
            <a:r>
              <a:rPr lang="en-US" altLang="zh-CN" dirty="0" smtClean="0"/>
              <a:t>AURA_NOERROR</a:t>
            </a:r>
            <a:r>
              <a:rPr lang="zh-CN" altLang="en-US" dirty="0" smtClean="0"/>
              <a:t>表示无错误，其它值为错误值</a:t>
            </a:r>
            <a:endParaRPr lang="en-US" altLang="zh-CN" dirty="0" smtClean="0"/>
          </a:p>
          <a:p>
            <a:r>
              <a:rPr lang="zh-CN" altLang="en-US" dirty="0" smtClean="0"/>
              <a:t>可以通过宏</a:t>
            </a:r>
            <a:r>
              <a:rPr lang="en-US" altLang="zh-CN" dirty="0" smtClean="0"/>
              <a:t>AURA_FAILED(x)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AURA_SUCCEED(x)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函数调用是否出错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7224" y="4714884"/>
            <a:ext cx="7358114" cy="18573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4871877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Aura_Ecode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auraFoo</a:t>
            </a:r>
            <a:r>
              <a:rPr lang="en-US" altLang="zh-CN" dirty="0" smtClean="0"/>
              <a:t>(…)</a:t>
            </a:r>
          </a:p>
          <a:p>
            <a:r>
              <a:rPr lang="en-US" altLang="zh-CN" dirty="0" smtClean="0"/>
              <a:t>If (AURA_FAILED(x))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Aura_printf</a:t>
            </a:r>
            <a:r>
              <a:rPr lang="en-US" altLang="zh-CN" dirty="0" smtClean="0"/>
              <a:t>(“error code is %X\n”, </a:t>
            </a:r>
            <a:r>
              <a:rPr lang="en-US" altLang="zh-CN" dirty="0" err="1" smtClean="0"/>
              <a:t>ec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句柄管理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Aura</a:t>
            </a:r>
            <a:r>
              <a:rPr lang="zh-CN" altLang="en-US" dirty="0" smtClean="0"/>
              <a:t>中使用句柄来管理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Aura_Handle</a:t>
            </a:r>
            <a:r>
              <a:rPr lang="zh-CN" altLang="en-US" dirty="0" smtClean="0"/>
              <a:t>：表示一个句柄值，定义为</a:t>
            </a:r>
            <a:r>
              <a:rPr lang="en-US" altLang="zh-CN" dirty="0" err="1" smtClean="0"/>
              <a:t>Aura_PVoid</a:t>
            </a:r>
            <a:endParaRPr lang="en-US" altLang="zh-CN" dirty="0" smtClean="0"/>
          </a:p>
          <a:p>
            <a:r>
              <a:rPr lang="zh-CN" altLang="en-US" dirty="0" smtClean="0"/>
              <a:t>句柄实际上是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对象的地址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Aura</a:t>
            </a:r>
            <a:r>
              <a:rPr lang="zh-CN" altLang="en-US" dirty="0" smtClean="0"/>
              <a:t>中对象的生命周期采用引用计数的方式管理，通过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AddRef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成员函数进行</a:t>
            </a:r>
            <a:endParaRPr lang="en-US" altLang="zh-CN" dirty="0" smtClean="0"/>
          </a:p>
          <a:p>
            <a:r>
              <a:rPr lang="zh-CN" altLang="en-US" dirty="0" smtClean="0"/>
              <a:t>引用计数规则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Aura</a:t>
            </a:r>
            <a:r>
              <a:rPr lang="zh-CN" altLang="en-US" dirty="0" smtClean="0"/>
              <a:t>对象接口拷贝时，必须调用</a:t>
            </a:r>
            <a:r>
              <a:rPr lang="en-US" altLang="zh-CN" dirty="0" err="1" smtClean="0"/>
              <a:t>AddRef</a:t>
            </a:r>
            <a:endParaRPr lang="zh-CN" altLang="en-US" sz="2000" dirty="0" smtClean="0"/>
          </a:p>
          <a:p>
            <a:pPr lvl="1"/>
            <a:r>
              <a:rPr lang="en-US" altLang="zh-CN" dirty="0" smtClean="0"/>
              <a:t>Aura</a:t>
            </a:r>
            <a:r>
              <a:rPr lang="zh-CN" altLang="en-US" dirty="0" smtClean="0"/>
              <a:t>对象接口指针重新复制时，必须先调用</a:t>
            </a:r>
            <a:r>
              <a:rPr lang="en-US" altLang="zh-CN" dirty="0" smtClean="0"/>
              <a:t>Release</a:t>
            </a:r>
            <a:endParaRPr lang="zh-CN" altLang="en-US" sz="2000" dirty="0" smtClean="0"/>
          </a:p>
          <a:p>
            <a:pPr lvl="1"/>
            <a:r>
              <a:rPr lang="zh-CN" altLang="en-US" dirty="0" smtClean="0"/>
              <a:t>多个</a:t>
            </a:r>
            <a:r>
              <a:rPr lang="en-US" altLang="zh-CN" dirty="0" smtClean="0"/>
              <a:t>Aura</a:t>
            </a:r>
            <a:r>
              <a:rPr lang="zh-CN" altLang="en-US" dirty="0" smtClean="0"/>
              <a:t>对象接口特殊处理时，可以优化掉多余的</a:t>
            </a:r>
            <a:r>
              <a:rPr lang="en-US" altLang="zh-CN" dirty="0" err="1" smtClean="0"/>
              <a:t>Addref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的调用。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Aura</a:t>
            </a:r>
            <a:r>
              <a:rPr lang="zh-CN" altLang="en-US" dirty="0" smtClean="0"/>
              <a:t>层接口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模块加载管理</a:t>
            </a:r>
            <a:endParaRPr lang="en-US" altLang="zh-CN" dirty="0" smtClean="0"/>
          </a:p>
          <a:p>
            <a:r>
              <a:rPr lang="zh-CN" altLang="en-US" dirty="0" smtClean="0"/>
              <a:t>进程管理</a:t>
            </a:r>
            <a:endParaRPr lang="en-US" altLang="zh-CN" dirty="0" smtClean="0"/>
          </a:p>
          <a:p>
            <a:r>
              <a:rPr lang="zh-CN" altLang="en-US" dirty="0" smtClean="0"/>
              <a:t>线程管理</a:t>
            </a:r>
            <a:endParaRPr lang="en-US" altLang="zh-CN" dirty="0" smtClean="0"/>
          </a:p>
          <a:p>
            <a:r>
              <a:rPr lang="zh-CN" altLang="en-US" dirty="0" smtClean="0"/>
              <a:t>线程局部存储管理</a:t>
            </a:r>
            <a:endParaRPr lang="en-US" altLang="zh-CN" dirty="0" smtClean="0"/>
          </a:p>
          <a:p>
            <a:r>
              <a:rPr lang="zh-CN" altLang="en-US" dirty="0" smtClean="0"/>
              <a:t>同步管理</a:t>
            </a:r>
            <a:endParaRPr lang="en-US" altLang="zh-CN" dirty="0" smtClean="0"/>
          </a:p>
          <a:p>
            <a:r>
              <a:rPr lang="zh-CN" altLang="en-US" dirty="0" smtClean="0"/>
              <a:t>虚拟内存管理</a:t>
            </a:r>
            <a:endParaRPr lang="en-US" altLang="zh-CN" dirty="0" smtClean="0"/>
          </a:p>
          <a:p>
            <a:r>
              <a:rPr lang="zh-CN" altLang="en-US" dirty="0" smtClean="0"/>
              <a:t>共享内存管理</a:t>
            </a:r>
            <a:endParaRPr lang="en-US" altLang="zh-CN" dirty="0" smtClean="0"/>
          </a:p>
          <a:p>
            <a:r>
              <a:rPr lang="zh-CN" altLang="en-US" dirty="0" smtClean="0"/>
              <a:t>与宿主系统相关的接口</a:t>
            </a:r>
            <a:endParaRPr lang="en-US" altLang="zh-CN" dirty="0" smtClean="0"/>
          </a:p>
          <a:p>
            <a:r>
              <a:rPr lang="zh-CN" altLang="en-US" dirty="0" smtClean="0"/>
              <a:t>辅助接口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执行引擎的实现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构件运行时的支持</a:t>
            </a:r>
            <a:endParaRPr lang="en-US" altLang="zh-CN" dirty="0" smtClean="0"/>
          </a:p>
          <a:p>
            <a:r>
              <a:rPr lang="zh-CN" altLang="en-US" dirty="0" smtClean="0"/>
              <a:t>参考了</a:t>
            </a:r>
            <a:r>
              <a:rPr lang="en-US" altLang="zh-CN" dirty="0" smtClean="0"/>
              <a:t>Elastos</a:t>
            </a:r>
            <a:r>
              <a:rPr lang="zh-CN" altLang="en-US" dirty="0" smtClean="0"/>
              <a:t>内核的接口设计及实现</a:t>
            </a:r>
            <a:endParaRPr lang="en-US" altLang="zh-CN" dirty="0" smtClean="0"/>
          </a:p>
          <a:p>
            <a:r>
              <a:rPr lang="zh-CN" altLang="en-US" dirty="0" smtClean="0"/>
              <a:t>三部分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伪内核（</a:t>
            </a:r>
            <a:r>
              <a:rPr lang="en-US" altLang="zh-CN" dirty="0" smtClean="0"/>
              <a:t>Pseudo Kernel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驱动（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课题的目的和意义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构件运行时的支持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满足跨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构件跨平台的需求</a:t>
            </a:r>
            <a:endParaRPr lang="en-US" altLang="zh-CN" dirty="0" smtClean="0"/>
          </a:p>
          <a:p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可以解决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构件在不同的平台的效率、安全、以及与宿主平台的交互等问题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有利于推广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构件编程模型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构件的开发效率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执行引擎的实现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构件运行时的支持</a:t>
            </a:r>
            <a:endParaRPr lang="en-US" altLang="zh-CN" dirty="0" smtClean="0"/>
          </a:p>
          <a:p>
            <a:r>
              <a:rPr lang="zh-CN" altLang="en-US" dirty="0" smtClean="0"/>
              <a:t>参考了</a:t>
            </a:r>
            <a:r>
              <a:rPr lang="en-US" altLang="zh-CN" dirty="0" smtClean="0"/>
              <a:t>Elastos</a:t>
            </a:r>
            <a:r>
              <a:rPr lang="zh-CN" altLang="en-US" dirty="0" smtClean="0"/>
              <a:t>内核的接口设计及实现</a:t>
            </a:r>
            <a:endParaRPr lang="en-US" altLang="zh-CN" dirty="0" smtClean="0"/>
          </a:p>
          <a:p>
            <a:r>
              <a:rPr lang="zh-CN" altLang="en-US" dirty="0" smtClean="0"/>
              <a:t>三部分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伪内核（</a:t>
            </a:r>
            <a:r>
              <a:rPr lang="en-US" altLang="zh-CN" dirty="0" smtClean="0"/>
              <a:t>Pseudo Kernel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驱动（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357818" y="3643314"/>
            <a:ext cx="357190" cy="1588"/>
          </a:xfrm>
          <a:prstGeom prst="line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" name="矩形 4"/>
          <p:cNvSpPr/>
          <p:nvPr/>
        </p:nvSpPr>
        <p:spPr>
          <a:xfrm>
            <a:off x="5715008" y="3357562"/>
            <a:ext cx="2857520" cy="3000396"/>
          </a:xfrm>
          <a:prstGeom prst="rect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Aura</a:t>
            </a:r>
            <a:r>
              <a:rPr lang="zh-CN" altLang="en-US" dirty="0" smtClean="0">
                <a:solidFill>
                  <a:schemeClr val="tx1"/>
                </a:solidFill>
              </a:rPr>
              <a:t>的函数实现虚拟机伪内核对象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进程对象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线程对象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同步对象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共享内存对象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执行引擎的实现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构件运行时的支持</a:t>
            </a:r>
            <a:endParaRPr lang="en-US" altLang="zh-CN" dirty="0" smtClean="0"/>
          </a:p>
          <a:p>
            <a:r>
              <a:rPr lang="zh-CN" altLang="en-US" dirty="0" smtClean="0"/>
              <a:t>参考了</a:t>
            </a:r>
            <a:r>
              <a:rPr lang="en-US" altLang="zh-CN" dirty="0" smtClean="0"/>
              <a:t>Elastos</a:t>
            </a:r>
            <a:r>
              <a:rPr lang="zh-CN" altLang="en-US" dirty="0" smtClean="0"/>
              <a:t>内核的接口设计及实现</a:t>
            </a:r>
            <a:endParaRPr lang="en-US" altLang="zh-CN" dirty="0" smtClean="0"/>
          </a:p>
          <a:p>
            <a:r>
              <a:rPr lang="zh-CN" altLang="en-US" dirty="0" smtClean="0"/>
              <a:t>三部分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伪内核（</a:t>
            </a:r>
            <a:r>
              <a:rPr lang="en-US" altLang="zh-CN" dirty="0" smtClean="0"/>
              <a:t>Pseudo Kernel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驱动（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000496" y="4214818"/>
            <a:ext cx="1714512" cy="1588"/>
          </a:xfrm>
          <a:prstGeom prst="line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" name="矩形 4"/>
          <p:cNvSpPr/>
          <p:nvPr/>
        </p:nvSpPr>
        <p:spPr>
          <a:xfrm>
            <a:off x="5715008" y="3357562"/>
            <a:ext cx="2857520" cy="3000396"/>
          </a:xfrm>
          <a:prstGeom prst="rect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使用伪内核的注册服务接口注册服务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使用使用伪内核的查找服务接口获取服务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文件系统服务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图形服务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执行引擎的实现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构件运行时的支持</a:t>
            </a:r>
            <a:endParaRPr lang="en-US" altLang="zh-CN" dirty="0" smtClean="0"/>
          </a:p>
          <a:p>
            <a:r>
              <a:rPr lang="zh-CN" altLang="en-US" dirty="0" smtClean="0"/>
              <a:t>参考了</a:t>
            </a:r>
            <a:r>
              <a:rPr lang="en-US" altLang="zh-CN" dirty="0" smtClean="0"/>
              <a:t>Elastos</a:t>
            </a:r>
            <a:r>
              <a:rPr lang="zh-CN" altLang="en-US" dirty="0" smtClean="0"/>
              <a:t>内核的接口设计及实现</a:t>
            </a:r>
            <a:endParaRPr lang="en-US" altLang="zh-CN" dirty="0" smtClean="0"/>
          </a:p>
          <a:p>
            <a:r>
              <a:rPr lang="zh-CN" altLang="en-US" dirty="0" smtClean="0"/>
              <a:t>三部分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伪内核（</a:t>
            </a:r>
            <a:r>
              <a:rPr lang="en-US" altLang="zh-CN" dirty="0" smtClean="0"/>
              <a:t>Pseudo Kernel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驱动（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714744" y="4714884"/>
            <a:ext cx="2000264" cy="1588"/>
          </a:xfrm>
          <a:prstGeom prst="line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" name="矩形 4"/>
          <p:cNvSpPr/>
          <p:nvPr/>
        </p:nvSpPr>
        <p:spPr>
          <a:xfrm>
            <a:off x="5715008" y="3357562"/>
            <a:ext cx="2857520" cy="3000396"/>
          </a:xfrm>
          <a:prstGeom prst="rect">
            <a:avLst/>
          </a:prstGeom>
          <a:noFill/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驱动的统一接口为</a:t>
            </a:r>
            <a:r>
              <a:rPr lang="en-US" altLang="zh-CN" dirty="0" err="1" smtClean="0">
                <a:solidFill>
                  <a:schemeClr val="tx1"/>
                </a:solidFill>
              </a:rPr>
              <a:t>IDeviceDriver</a:t>
            </a:r>
            <a:r>
              <a:rPr lang="zh-CN" altLang="en-US" dirty="0" smtClean="0">
                <a:solidFill>
                  <a:schemeClr val="tx1"/>
                </a:solidFill>
              </a:rPr>
              <a:t>，使用伪内核的接口获取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触摸屏驱动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键盘驱动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声卡驱动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Elastos</a:t>
            </a:r>
            <a:r>
              <a:rPr lang="zh-CN" altLang="en-US" b="1" dirty="0" smtClean="0"/>
              <a:t>平台层构件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数据库系统构件</a:t>
            </a:r>
            <a:endParaRPr lang="en-US" altLang="zh-CN" dirty="0" smtClean="0"/>
          </a:p>
          <a:p>
            <a:r>
              <a:rPr lang="en-US" altLang="zh-CN" dirty="0" smtClean="0"/>
              <a:t>XML-Glue</a:t>
            </a:r>
            <a:r>
              <a:rPr lang="zh-CN" altLang="en-US" dirty="0" smtClean="0"/>
              <a:t>构件</a:t>
            </a:r>
            <a:endParaRPr lang="en-US" altLang="zh-CN" dirty="0" smtClean="0"/>
          </a:p>
          <a:p>
            <a:r>
              <a:rPr lang="zh-CN" altLang="en-US" dirty="0" smtClean="0"/>
              <a:t>图形系统构件</a:t>
            </a:r>
            <a:endParaRPr lang="en-US" altLang="zh-CN" dirty="0" smtClean="0"/>
          </a:p>
          <a:p>
            <a:r>
              <a:rPr lang="en-US" dirty="0" err="1" smtClean="0"/>
              <a:t>HttpRequest</a:t>
            </a:r>
            <a:r>
              <a:rPr lang="zh-CN" altLang="en-US" dirty="0" smtClean="0"/>
              <a:t>构件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目录结构、控制台</a:t>
            </a:r>
            <a:endParaRPr lang="zh-CN" altLang="en-US" dirty="0"/>
          </a:p>
        </p:txBody>
      </p:sp>
      <p:pic>
        <p:nvPicPr>
          <p:cNvPr id="8" name="图片 7" descr="Bonsai目录结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428736"/>
            <a:ext cx="3034921" cy="5053969"/>
          </a:xfrm>
          <a:prstGeom prst="rect">
            <a:avLst/>
          </a:prstGeom>
        </p:spPr>
      </p:pic>
      <p:pic>
        <p:nvPicPr>
          <p:cNvPr id="39940" name="Picture 4" descr="控制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1457326"/>
            <a:ext cx="5288633" cy="247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性能测试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硬件：</a:t>
            </a:r>
            <a:r>
              <a:rPr lang="en-US" altLang="zh-CN" dirty="0" smtClean="0"/>
              <a:t>FIH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F902</a:t>
            </a:r>
            <a:r>
              <a:rPr lang="zh-CN" altLang="en-US" dirty="0" smtClean="0"/>
              <a:t>手机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操作系统：</a:t>
            </a:r>
            <a:r>
              <a:rPr lang="en-US" altLang="zh-CN" dirty="0" smtClean="0"/>
              <a:t>Android 1.5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内核的手机操作系统）</a:t>
            </a:r>
            <a:endParaRPr lang="en-US" altLang="zh-CN" dirty="0" smtClean="0"/>
          </a:p>
          <a:p>
            <a:r>
              <a:rPr lang="zh-CN" altLang="en-US" kern="100" dirty="0" smtClean="0"/>
              <a:t>创建</a:t>
            </a:r>
            <a:r>
              <a:rPr lang="en-US" altLang="zh-CN" kern="100" dirty="0" smtClean="0"/>
              <a:t>100</a:t>
            </a:r>
            <a:r>
              <a:rPr lang="zh-CN" altLang="en-US" kern="100" dirty="0" smtClean="0"/>
              <a:t>个线程的测试程序</a:t>
            </a:r>
            <a:r>
              <a:rPr lang="zh-CN" altLang="en-US" dirty="0" smtClean="0"/>
              <a:t>的执行时间</a:t>
            </a:r>
            <a:endParaRPr lang="zh-CN" altLang="en-US" kern="100" dirty="0" smtClean="0"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610" y="3931568"/>
          <a:ext cx="7644042" cy="17200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830736"/>
                <a:gridCol w="3813306"/>
              </a:tblGrid>
              <a:tr h="4101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创建100个线程的测试程序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/>
                        <a:t>执行时间（毫秒）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</a:tr>
              <a:tr h="410143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基于Bonsai的测试代码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/>
                        <a:t>82.593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</a:tr>
              <a:tr h="410143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基于Linux系统的测试代码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77.042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</a:tr>
              <a:tr h="410143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损耗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/>
                        <a:t>(82.593-77.042)=5.</a:t>
                      </a:r>
                      <a:r>
                        <a:rPr lang="zh-CN" sz="1600" kern="100" dirty="0" smtClean="0"/>
                        <a:t>551</a:t>
                      </a:r>
                      <a:r>
                        <a:rPr lang="en-US" altLang="zh-CN" sz="1600" kern="100" dirty="0" smtClean="0"/>
                        <a:t/>
                      </a:r>
                      <a:br>
                        <a:rPr lang="en-US" altLang="zh-CN" sz="1600" kern="100" dirty="0" smtClean="0"/>
                      </a:br>
                      <a:r>
                        <a:rPr lang="en-US" altLang="zh-CN" sz="1600" kern="100" dirty="0" smtClean="0"/>
                        <a:t>5.551/82.593 =6.72%</a:t>
                      </a:r>
                      <a:endParaRPr lang="zh-CN" sz="16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110738" marR="110738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应用截图</a:t>
            </a:r>
            <a:endParaRPr lang="zh-CN" altLang="en-US" dirty="0"/>
          </a:p>
        </p:txBody>
      </p:sp>
      <p:pic>
        <p:nvPicPr>
          <p:cNvPr id="53250" name="Picture 2" descr="CallLog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333104"/>
            <a:ext cx="2643206" cy="395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kern="100" dirty="0" smtClean="0">
                <a:latin typeface="Times New Roman"/>
              </a:rPr>
              <a:t>运行在</a:t>
            </a:r>
            <a:r>
              <a:rPr lang="en-US" altLang="zh-CN" kern="100" dirty="0" smtClean="0">
                <a:latin typeface="Times New Roman"/>
              </a:rPr>
              <a:t>Bonsai</a:t>
            </a:r>
            <a:r>
              <a:rPr lang="zh-CN" altLang="en-US" kern="100" dirty="0" smtClean="0">
                <a:latin typeface="Times New Roman"/>
              </a:rPr>
              <a:t>上应用的截图</a:t>
            </a:r>
          </a:p>
        </p:txBody>
      </p:sp>
      <p:pic>
        <p:nvPicPr>
          <p:cNvPr id="53251" name="Picture 3" descr="cardvie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333104"/>
            <a:ext cx="2643206" cy="395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提出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构件虚拟机模型</a:t>
            </a:r>
          </a:p>
          <a:p>
            <a:pPr lvl="0"/>
            <a:r>
              <a:rPr lang="zh-CN" altLang="en-US" dirty="0" smtClean="0"/>
              <a:t>设计了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构件虚拟机</a:t>
            </a:r>
            <a:r>
              <a:rPr lang="en-US" altLang="zh-CN" dirty="0" smtClean="0"/>
              <a:t>Bonsai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上实现了</a:t>
            </a:r>
            <a:r>
              <a:rPr lang="en-US" altLang="zh-CN" dirty="0" smtClean="0"/>
              <a:t>PE</a:t>
            </a:r>
            <a:r>
              <a:rPr lang="zh-CN" altLang="en-US" dirty="0" smtClean="0"/>
              <a:t>格式文件加载器</a:t>
            </a:r>
          </a:p>
          <a:p>
            <a:r>
              <a:rPr lang="zh-CN" altLang="en-US" dirty="0" smtClean="0"/>
              <a:t>讨论和实现了</a:t>
            </a:r>
            <a:r>
              <a:rPr lang="en-US" altLang="zh-CN" dirty="0" smtClean="0"/>
              <a:t>Bonsai</a:t>
            </a:r>
            <a:r>
              <a:rPr lang="zh-CN" altLang="en-US" dirty="0" smtClean="0"/>
              <a:t>执行引擎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完善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构件虚拟机模型</a:t>
            </a:r>
            <a:endParaRPr lang="en-US" altLang="zh-CN" dirty="0" smtClean="0"/>
          </a:p>
          <a:p>
            <a:r>
              <a:rPr lang="zh-CN" altLang="en-US" dirty="0" smtClean="0"/>
              <a:t>多进程引进到</a:t>
            </a:r>
            <a:r>
              <a:rPr lang="en-US" altLang="zh-CN" dirty="0" smtClean="0"/>
              <a:t>Bonsai</a:t>
            </a:r>
            <a:r>
              <a:rPr lang="zh-CN" altLang="en-US" dirty="0" smtClean="0"/>
              <a:t>执行引擎中</a:t>
            </a:r>
            <a:endParaRPr lang="en-US" altLang="zh-CN" dirty="0" smtClean="0"/>
          </a:p>
          <a:p>
            <a:r>
              <a:rPr lang="en-US" altLang="zh-CN" dirty="0" smtClean="0"/>
              <a:t>Bonsai</a:t>
            </a:r>
            <a:r>
              <a:rPr lang="zh-CN" altLang="en-US" dirty="0" smtClean="0"/>
              <a:t>在具体宿主平台下的优化</a:t>
            </a:r>
            <a:endParaRPr lang="en-US" altLang="zh-CN" dirty="0" smtClean="0"/>
          </a:p>
          <a:p>
            <a:r>
              <a:rPr lang="zh-CN" altLang="en-US" dirty="0" smtClean="0"/>
              <a:t>平台层构件的封装形式进一步探讨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虚拟机的分类和研究现状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166" y="3571876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应用软件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166" y="4071942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66" y="4572008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用户态运行库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5072074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00166" y="5572140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57752" y="4071942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语言虚拟指令层虚拟机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57752" y="4572008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层虚拟机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857752" y="5072074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操作系统层虚拟机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4857752" y="5572140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硬件抽象层虚拟机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4000496" y="4143380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000496" y="4643446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4000496" y="5143512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000496" y="5643578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虚拟机的分类和研究现状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166" y="3571876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应用软件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166" y="4071942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66" y="4572008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用户态运行库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5072074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00166" y="5572140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57752" y="4071942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语言虚拟指令层虚拟机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57752" y="4572008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层虚拟机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857752" y="5072074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操作系统层虚拟机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4857752" y="5572140"/>
            <a:ext cx="2786082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硬件抽象层虚拟机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4000496" y="4143380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000496" y="4643446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4000496" y="5143512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000496" y="5643578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57752" y="1571612"/>
            <a:ext cx="2786082" cy="2214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硬件抽象层虚拟机构造了一个完整的计算机硬件系统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如： </a:t>
            </a:r>
            <a:r>
              <a:rPr lang="en-US" altLang="zh-CN" dirty="0" err="1" smtClean="0">
                <a:solidFill>
                  <a:schemeClr val="tx1"/>
                </a:solidFill>
              </a:rPr>
              <a:t>VMWare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Parallels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Microsoft Virtual PC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Sun </a:t>
            </a:r>
            <a:r>
              <a:rPr lang="en-US" altLang="zh-CN" dirty="0" err="1" smtClean="0">
                <a:solidFill>
                  <a:schemeClr val="tx1"/>
                </a:solidFill>
              </a:rPr>
              <a:t>xVM</a:t>
            </a:r>
            <a:r>
              <a:rPr lang="en-US" altLang="zh-CN" dirty="0" smtClean="0">
                <a:solidFill>
                  <a:schemeClr val="tx1"/>
                </a:solidFill>
              </a:rPr>
              <a:t> Virtual Box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虚拟机的分类和研究现状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166" y="3571876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应用软件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166" y="4071942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66" y="4572008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用户态运行库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5072074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00166" y="5572140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57752" y="4071942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语言虚拟指令层虚拟机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57752" y="4572008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层虚拟机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857752" y="5072074"/>
            <a:ext cx="2786082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操作系统层虚拟机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4857752" y="5572140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硬件抽象层虚拟机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4000496" y="4143380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000496" y="4643446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4000496" y="5143512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000496" y="5643578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57752" y="1571612"/>
            <a:ext cx="2786082" cy="2214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操作系统层虚拟机提供了一个完整的操作系统运行环境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如： </a:t>
            </a:r>
            <a:r>
              <a:rPr lang="en-US" altLang="zh-CN" dirty="0" err="1" smtClean="0"/>
              <a:t>OpenVZ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虚拟机的分类和研究现状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166" y="3571876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应用软件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166" y="4071942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66" y="4572008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用户态运行库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5072074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00166" y="5572140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57752" y="4071942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语言虚拟指令层虚拟机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57752" y="4572008"/>
            <a:ext cx="2786082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层虚拟机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857752" y="5072074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操作系统层虚拟机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4857752" y="5572140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硬件抽象层虚拟机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4000496" y="4143380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000496" y="4643446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4000496" y="5143512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000496" y="5643578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57752" y="1571612"/>
            <a:ext cx="2786082" cy="2214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层虚拟机为上层应用软件提供了特定的操作系统的运行环境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如：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WINE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虚拟机的分类和研究现状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0166" y="3571876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应用软件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00166" y="4071942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66" y="4572008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用户态运行库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00166" y="5072074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00166" y="5572140"/>
            <a:ext cx="228601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57752" y="4071942"/>
            <a:ext cx="2786082" cy="500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语言虚拟指令层虚拟机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57752" y="4572008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层虚拟机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857752" y="5072074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操作系统层虚拟机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4857752" y="5572140"/>
            <a:ext cx="2786082" cy="5000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硬件抽象层虚拟机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4000496" y="4143380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000496" y="4643446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4000496" y="5143512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000496" y="5643578"/>
            <a:ext cx="642942" cy="35719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857752" y="1571612"/>
            <a:ext cx="2786082" cy="2214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语言虚拟指令层虚拟机通过解释或即时编译技术（</a:t>
            </a:r>
            <a:r>
              <a:rPr lang="en-US" altLang="zh-CN" dirty="0" smtClean="0"/>
              <a:t>Just-In-Time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）来运行语言虚拟机指令，从而实现软件的跨平台</a:t>
            </a:r>
            <a:r>
              <a:rPr lang="zh-CN" altLang="en-US" dirty="0" smtClean="0"/>
              <a:t>特性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zh-CN" altLang="en-US" dirty="0" smtClean="0"/>
              <a:t>如： 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Lua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构件虚拟机模型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3143240" y="1428736"/>
            <a:ext cx="3000396" cy="164307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3G</a:t>
            </a:r>
            <a:r>
              <a:rPr lang="zh-CN" altLang="en-US" dirty="0" smtClean="0"/>
              <a:t>无线网络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2390377">
            <a:off x="2847359" y="2675680"/>
            <a:ext cx="453377" cy="3556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14546" y="3000372"/>
            <a:ext cx="1071570" cy="5715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15008" y="3071810"/>
            <a:ext cx="1143008" cy="5715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</a:t>
            </a:r>
            <a:r>
              <a:rPr lang="zh-CN" altLang="en-US" dirty="0" smtClean="0"/>
              <a:t>构件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143636" y="3929066"/>
            <a:ext cx="1857388" cy="2286016"/>
            <a:chOff x="4929190" y="4000504"/>
            <a:chExt cx="1857388" cy="2286016"/>
          </a:xfrm>
        </p:grpSpPr>
        <p:sp>
          <p:nvSpPr>
            <p:cNvPr id="10" name="矩形 9"/>
            <p:cNvSpPr/>
            <p:nvPr/>
          </p:nvSpPr>
          <p:spPr>
            <a:xfrm>
              <a:off x="4929190" y="4000504"/>
              <a:ext cx="1857388" cy="22860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072066" y="414338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CAR</a:t>
              </a:r>
              <a:r>
                <a:rPr lang="zh-CN" altLang="en-US" dirty="0" smtClean="0"/>
                <a:t>构件虚拟机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5143512"/>
              <a:ext cx="1571636" cy="10001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客户端运行平台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00100" y="3929066"/>
            <a:ext cx="1857388" cy="2286016"/>
            <a:chOff x="2357422" y="4000504"/>
            <a:chExt cx="1857388" cy="2286016"/>
          </a:xfrm>
        </p:grpSpPr>
        <p:sp>
          <p:nvSpPr>
            <p:cNvPr id="5" name="矩形 4"/>
            <p:cNvSpPr/>
            <p:nvPr/>
          </p:nvSpPr>
          <p:spPr>
            <a:xfrm>
              <a:off x="2357422" y="4000504"/>
              <a:ext cx="1857388" cy="22860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00298" y="5143512"/>
              <a:ext cx="1571636" cy="10001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客户端运行平台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00298" y="414338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CAR</a:t>
              </a:r>
              <a:r>
                <a:rPr lang="zh-CN" altLang="en-US" dirty="0" smtClean="0"/>
                <a:t>构件虚拟机</a:t>
              </a:r>
              <a:endParaRPr lang="zh-CN" altLang="en-US" dirty="0"/>
            </a:p>
          </p:txBody>
        </p:sp>
      </p:grpSp>
      <p:sp>
        <p:nvSpPr>
          <p:cNvPr id="19" name="下箭头 18"/>
          <p:cNvSpPr/>
          <p:nvPr/>
        </p:nvSpPr>
        <p:spPr>
          <a:xfrm rot="2390377">
            <a:off x="1990104" y="3532936"/>
            <a:ext cx="453377" cy="3556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8597306">
            <a:off x="5627350" y="2753313"/>
            <a:ext cx="453377" cy="3556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8597306">
            <a:off x="6698920" y="3539130"/>
            <a:ext cx="453377" cy="3556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071802" y="4071942"/>
            <a:ext cx="2928958" cy="928694"/>
          </a:xfrm>
          <a:prstGeom prst="roundRect">
            <a:avLst>
              <a:gd name="adj" fmla="val 477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CAR</a:t>
            </a:r>
            <a:r>
              <a:rPr lang="zh-CN" altLang="en-US" dirty="0" smtClean="0"/>
              <a:t>构件虚拟机来自于终端客户对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构件的需求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387</TotalTime>
  <Words>2097</Words>
  <Application>Microsoft Office PowerPoint</Application>
  <PresentationFormat>全屏显示(4:3)</PresentationFormat>
  <Paragraphs>474</Paragraphs>
  <Slides>39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凤舞九天</vt:lpstr>
      <vt:lpstr>Visio</vt:lpstr>
      <vt:lpstr>CAR构件虚拟机(Bonsai)的研究与实现</vt:lpstr>
      <vt:lpstr>主要内容</vt:lpstr>
      <vt:lpstr>课题的目的和意义</vt:lpstr>
      <vt:lpstr>虚拟机的分类和研究现状</vt:lpstr>
      <vt:lpstr>虚拟机的分类和研究现状</vt:lpstr>
      <vt:lpstr>虚拟机的分类和研究现状</vt:lpstr>
      <vt:lpstr>虚拟机的分类和研究现状</vt:lpstr>
      <vt:lpstr>虚拟机的分类和研究现状</vt:lpstr>
      <vt:lpstr>CAR构件虚拟机模型</vt:lpstr>
      <vt:lpstr>CAR构件虚拟机模型体系结构</vt:lpstr>
      <vt:lpstr>CAR构件虚拟机模型体系结构</vt:lpstr>
      <vt:lpstr>CAR构件虚拟机模型体系结构</vt:lpstr>
      <vt:lpstr>CAR构件虚拟机模型体系结构</vt:lpstr>
      <vt:lpstr>CAR构件虚拟机模型安全性</vt:lpstr>
      <vt:lpstr>Bonsai的框架结构</vt:lpstr>
      <vt:lpstr>CAR构件的加载</vt:lpstr>
      <vt:lpstr>加载器的实现</vt:lpstr>
      <vt:lpstr>加载器的实现</vt:lpstr>
      <vt:lpstr>加载器的实现</vt:lpstr>
      <vt:lpstr>加载器的实现</vt:lpstr>
      <vt:lpstr>平台适配层（Aura）</vt:lpstr>
      <vt:lpstr>基本数据类型</vt:lpstr>
      <vt:lpstr>扩展数据类型</vt:lpstr>
      <vt:lpstr>基本宏定义</vt:lpstr>
      <vt:lpstr>错误处理</vt:lpstr>
      <vt:lpstr>句柄管理</vt:lpstr>
      <vt:lpstr>引用计数</vt:lpstr>
      <vt:lpstr>Aura层接口</vt:lpstr>
      <vt:lpstr>执行引擎的实现</vt:lpstr>
      <vt:lpstr>执行引擎的实现</vt:lpstr>
      <vt:lpstr>执行引擎的实现</vt:lpstr>
      <vt:lpstr>执行引擎的实现</vt:lpstr>
      <vt:lpstr>Elastos平台层构件</vt:lpstr>
      <vt:lpstr>目录结构、控制台</vt:lpstr>
      <vt:lpstr>性能测试</vt:lpstr>
      <vt:lpstr>应用截图</vt:lpstr>
      <vt:lpstr>总结</vt:lpstr>
      <vt:lpstr>展望</vt:lpstr>
      <vt:lpstr>谢谢</vt:lpstr>
    </vt:vector>
  </TitlesOfParts>
  <Company>ThinkPad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User</cp:lastModifiedBy>
  <cp:revision>145</cp:revision>
  <dcterms:created xsi:type="dcterms:W3CDTF">2009-12-04T08:27:06Z</dcterms:created>
  <dcterms:modified xsi:type="dcterms:W3CDTF">2010-03-15T14:29:17Z</dcterms:modified>
</cp:coreProperties>
</file>