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772400" cy="10058400"/>
  <p:notesSz cx="6985000" cy="92837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52BEB"/>
    <a:srgbClr val="33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42" y="1956"/>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6"/>
            <a:ext cx="6606540" cy="2156036"/>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26242" y="537846"/>
            <a:ext cx="1311593" cy="114414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1466" y="537846"/>
            <a:ext cx="3805238" cy="114414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1466" y="3129281"/>
            <a:ext cx="2558415" cy="88499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9421" y="3129281"/>
            <a:ext cx="2558415" cy="88499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8"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8"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1" y="400474"/>
            <a:ext cx="2557066" cy="170434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038793" y="400474"/>
            <a:ext cx="4344988" cy="8584566"/>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1" y="2104814"/>
            <a:ext cx="2557066" cy="6880226"/>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1"/>
            <a:ext cx="4663440" cy="831216"/>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6"/>
            <a:ext cx="4663440" cy="60350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dirty="0"/>
          </a:p>
        </p:txBody>
      </p:sp>
      <p:sp>
        <p:nvSpPr>
          <p:cNvPr id="4" name="Text Placeholder 3"/>
          <p:cNvSpPr>
            <a:spLocks noGrp="1"/>
          </p:cNvSpPr>
          <p:nvPr>
            <p:ph type="body" sz="half" idx="2"/>
          </p:nvPr>
        </p:nvSpPr>
        <p:spPr>
          <a:xfrm>
            <a:off x="1523445" y="7872097"/>
            <a:ext cx="4663440" cy="1180464"/>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5C684-443F-4A73-B55B-605296B1FA47}" type="datetimeFigureOut">
              <a:rPr lang="en-US" smtClean="0"/>
              <a:pPr/>
              <a:t>7/29/2015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9172D-C5B8-4DCD-84B8-2694FD1930E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2"/>
            <a:ext cx="6995160" cy="6638079"/>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8"/>
            <a:ext cx="1813560" cy="535516"/>
          </a:xfrm>
          <a:prstGeom prst="rect">
            <a:avLst/>
          </a:prstGeom>
        </p:spPr>
        <p:txBody>
          <a:bodyPr vert="horz" lIns="101882" tIns="50941" rIns="101882" bIns="50941" rtlCol="0" anchor="ctr"/>
          <a:lstStyle>
            <a:lvl1pPr algn="l">
              <a:defRPr sz="1300">
                <a:solidFill>
                  <a:schemeClr val="tx1">
                    <a:tint val="75000"/>
                  </a:schemeClr>
                </a:solidFill>
              </a:defRPr>
            </a:lvl1pPr>
          </a:lstStyle>
          <a:p>
            <a:fld id="{63C5C684-443F-4A73-B55B-605296B1FA47}" type="datetimeFigureOut">
              <a:rPr lang="en-US" smtClean="0"/>
              <a:pPr/>
              <a:t>7/29/2015</a:t>
            </a:fld>
            <a:endParaRPr lang="en-US" dirty="0"/>
          </a:p>
        </p:txBody>
      </p:sp>
      <p:sp>
        <p:nvSpPr>
          <p:cNvPr id="5" name="Footer Placeholder 4"/>
          <p:cNvSpPr>
            <a:spLocks noGrp="1"/>
          </p:cNvSpPr>
          <p:nvPr>
            <p:ph type="ftr" sz="quarter" idx="3"/>
          </p:nvPr>
        </p:nvSpPr>
        <p:spPr>
          <a:xfrm>
            <a:off x="2655570" y="9322648"/>
            <a:ext cx="2461260" cy="535516"/>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570220" y="9322648"/>
            <a:ext cx="1813560" cy="535516"/>
          </a:xfrm>
          <a:prstGeom prst="rect">
            <a:avLst/>
          </a:prstGeom>
        </p:spPr>
        <p:txBody>
          <a:bodyPr vert="horz" lIns="101882" tIns="50941" rIns="101882" bIns="50941" rtlCol="0" anchor="ctr"/>
          <a:lstStyle>
            <a:lvl1pPr algn="r">
              <a:defRPr sz="1300">
                <a:solidFill>
                  <a:schemeClr val="tx1">
                    <a:tint val="75000"/>
                  </a:schemeClr>
                </a:solidFill>
              </a:defRPr>
            </a:lvl1pPr>
          </a:lstStyle>
          <a:p>
            <a:fld id="{1029172D-C5B8-4DCD-84B8-2694FD1930E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4800" y="3048000"/>
            <a:ext cx="2438400" cy="6781800"/>
          </a:xfrm>
          <a:prstGeom prst="rect">
            <a:avLst/>
          </a:prstGeom>
          <a:solidFill>
            <a:schemeClr val="accent5">
              <a:lumMod val="60000"/>
              <a:lumOff val="40000"/>
            </a:schemeClr>
          </a:solidFill>
          <a:ln w="38100">
            <a:solidFill>
              <a:schemeClr val="tx2">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Ricky 1.jpg"/>
          <p:cNvPicPr preferRelativeResize="0">
            <a:picLocks/>
          </p:cNvPicPr>
          <p:nvPr/>
        </p:nvPicPr>
        <p:blipFill>
          <a:blip r:embed="rId2" cstate="print"/>
          <a:stretch>
            <a:fillRect/>
          </a:stretch>
        </p:blipFill>
        <p:spPr>
          <a:xfrm>
            <a:off x="320040" y="209550"/>
            <a:ext cx="3566160"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Ricky 6.jpg"/>
          <p:cNvPicPr>
            <a:picLocks noChangeAspect="1"/>
          </p:cNvPicPr>
          <p:nvPr/>
        </p:nvPicPr>
        <p:blipFill>
          <a:blip r:embed="rId3" cstate="print"/>
          <a:stretch>
            <a:fillRect/>
          </a:stretch>
        </p:blipFill>
        <p:spPr>
          <a:xfrm>
            <a:off x="609600" y="6781800"/>
            <a:ext cx="1828800" cy="2743200"/>
          </a:xfrm>
          <a:prstGeom prst="rect">
            <a:avLst/>
          </a:prstGeom>
          <a:ln>
            <a:solidFill>
              <a:schemeClr val="tx1"/>
            </a:solidFill>
          </a:ln>
        </p:spPr>
      </p:pic>
      <p:pic>
        <p:nvPicPr>
          <p:cNvPr id="11" name="Picture 10" descr="Ricky 5.jpg"/>
          <p:cNvPicPr preferRelativeResize="0">
            <a:picLocks/>
          </p:cNvPicPr>
          <p:nvPr/>
        </p:nvPicPr>
        <p:blipFill>
          <a:blip r:embed="rId4" cstate="print"/>
          <a:stretch>
            <a:fillRect/>
          </a:stretch>
        </p:blipFill>
        <p:spPr>
          <a:xfrm>
            <a:off x="3977640" y="209550"/>
            <a:ext cx="3566160"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3403608" y="9525000"/>
            <a:ext cx="3546164" cy="338554"/>
          </a:xfrm>
          <a:prstGeom prst="rect">
            <a:avLst/>
          </a:prstGeom>
          <a:noFill/>
        </p:spPr>
        <p:txBody>
          <a:bodyPr wrap="none" rtlCol="0">
            <a:spAutoFit/>
          </a:bodyPr>
          <a:lstStyle/>
          <a:p>
            <a:pPr algn="ctr"/>
            <a:r>
              <a:rPr lang="en-US" sz="800" b="1" dirty="0" smtClean="0">
                <a:latin typeface="Arial" pitchFamily="34" charset="0"/>
                <a:cs typeface="Arial" pitchFamily="34" charset="0"/>
              </a:rPr>
              <a:t>lajoierichard@gmail.com | 508-745-3943</a:t>
            </a:r>
          </a:p>
          <a:p>
            <a:pPr algn="ctr"/>
            <a:r>
              <a:rPr lang="en-US" sz="800" b="1" dirty="0" smtClean="0">
                <a:latin typeface="Arial" pitchFamily="34" charset="0"/>
                <a:cs typeface="Arial" pitchFamily="34" charset="0"/>
              </a:rPr>
              <a:t>PADI </a:t>
            </a:r>
            <a:r>
              <a:rPr lang="en-US" sz="800" b="1" dirty="0" smtClean="0">
                <a:latin typeface="Arial" pitchFamily="34" charset="0"/>
                <a:cs typeface="Arial" pitchFamily="34" charset="0"/>
              </a:rPr>
              <a:t>Staff Instructor #210800   </a:t>
            </a:r>
            <a:r>
              <a:rPr lang="en-US" sz="800" b="1" dirty="0" smtClean="0">
                <a:latin typeface="Arial" pitchFamily="34" charset="0"/>
                <a:cs typeface="Arial" pitchFamily="34" charset="0"/>
                <a:sym typeface="Wingdings"/>
              </a:rPr>
              <a:t>   </a:t>
            </a:r>
            <a:r>
              <a:rPr lang="en-US" sz="800" b="1" dirty="0" smtClean="0">
                <a:latin typeface="Arial" pitchFamily="34" charset="0"/>
                <a:cs typeface="Arial" pitchFamily="34" charset="0"/>
              </a:rPr>
              <a:t>C.M.A.S. 2-Star Instructor #0239</a:t>
            </a:r>
            <a:endParaRPr lang="en-US" sz="800" b="1" dirty="0">
              <a:latin typeface="Arial" pitchFamily="34" charset="0"/>
              <a:cs typeface="Arial" pitchFamily="34" charset="0"/>
            </a:endParaRPr>
          </a:p>
        </p:txBody>
      </p:sp>
      <p:sp>
        <p:nvSpPr>
          <p:cNvPr id="14" name="TextBox 13"/>
          <p:cNvSpPr txBox="1"/>
          <p:nvPr/>
        </p:nvSpPr>
        <p:spPr>
          <a:xfrm>
            <a:off x="1059771" y="9525000"/>
            <a:ext cx="928459" cy="246221"/>
          </a:xfrm>
          <a:prstGeom prst="rect">
            <a:avLst/>
          </a:prstGeom>
          <a:noFill/>
        </p:spPr>
        <p:txBody>
          <a:bodyPr wrap="none" rtlCol="0">
            <a:spAutoFit/>
          </a:bodyPr>
          <a:lstStyle/>
          <a:p>
            <a:r>
              <a:rPr lang="en-US" sz="1000" b="1" dirty="0" smtClean="0">
                <a:latin typeface="Arial" pitchFamily="34" charset="0"/>
                <a:cs typeface="Arial" pitchFamily="34" charset="0"/>
              </a:rPr>
              <a:t>Ricky Lajoie</a:t>
            </a:r>
            <a:endParaRPr lang="en-US" sz="1000" b="1" dirty="0">
              <a:latin typeface="Arial" pitchFamily="34" charset="0"/>
              <a:cs typeface="Arial" pitchFamily="34" charset="0"/>
            </a:endParaRPr>
          </a:p>
        </p:txBody>
      </p:sp>
      <p:sp>
        <p:nvSpPr>
          <p:cNvPr id="15" name="TextBox 14"/>
          <p:cNvSpPr txBox="1"/>
          <p:nvPr/>
        </p:nvSpPr>
        <p:spPr>
          <a:xfrm>
            <a:off x="609600" y="3276600"/>
            <a:ext cx="1828800" cy="3250121"/>
          </a:xfrm>
          <a:prstGeom prst="rect">
            <a:avLst/>
          </a:prstGeom>
          <a:noFill/>
        </p:spPr>
        <p:txBody>
          <a:bodyPr wrap="square" rtlCol="0">
            <a:spAutoFit/>
          </a:bodyPr>
          <a:lstStyle/>
          <a:p>
            <a:pPr algn="ctr">
              <a:lnSpc>
                <a:spcPct val="114000"/>
              </a:lnSpc>
            </a:pPr>
            <a:r>
              <a:rPr lang="en-US" sz="1000" b="1" dirty="0" smtClean="0">
                <a:latin typeface="Arial" pitchFamily="34" charset="0"/>
                <a:cs typeface="Arial" pitchFamily="34" charset="0"/>
              </a:rPr>
              <a:t>Ricky has been scuba diving since 1989 and is also an accomplished free diver.  Ricky has worked internationally with all the best dive operations, giving him the opportunity to dive all the oceans, and almost all the seas, of the world. He is credited with having completed more than 9,000 dives. Ricky’s extensive diving experience has enabled him to develop his own unique coaching methods, working with divers of all levels. </a:t>
            </a:r>
            <a:endParaRPr lang="en-US" sz="1000" b="1" dirty="0">
              <a:latin typeface="Arial" pitchFamily="34" charset="0"/>
              <a:cs typeface="Arial" pitchFamily="34" charset="0"/>
            </a:endParaRPr>
          </a:p>
        </p:txBody>
      </p:sp>
      <p:sp>
        <p:nvSpPr>
          <p:cNvPr id="17" name="TextBox 16"/>
          <p:cNvSpPr txBox="1"/>
          <p:nvPr/>
        </p:nvSpPr>
        <p:spPr>
          <a:xfrm>
            <a:off x="3517407" y="3200400"/>
            <a:ext cx="3595856" cy="369332"/>
          </a:xfrm>
          <a:prstGeom prst="rect">
            <a:avLst/>
          </a:prstGeom>
          <a:noFill/>
        </p:spPr>
        <p:txBody>
          <a:bodyPr wrap="none" rtlCol="0">
            <a:spAutoFit/>
          </a:bodyPr>
          <a:lstStyle/>
          <a:p>
            <a:r>
              <a:rPr lang="en-US" sz="1800" b="1" dirty="0" smtClean="0">
                <a:latin typeface="Arial" pitchFamily="34" charset="0"/>
                <a:cs typeface="Arial" pitchFamily="34" charset="0"/>
              </a:rPr>
              <a:t>Scuba Diving Referral Program</a:t>
            </a:r>
            <a:endParaRPr lang="en-US" sz="1800" b="1" dirty="0">
              <a:latin typeface="Arial" pitchFamily="34" charset="0"/>
              <a:cs typeface="Arial" pitchFamily="34" charset="0"/>
            </a:endParaRPr>
          </a:p>
        </p:txBody>
      </p:sp>
      <p:graphicFrame>
        <p:nvGraphicFramePr>
          <p:cNvPr id="33" name="Table 32"/>
          <p:cNvGraphicFramePr>
            <a:graphicFrameLocks noGrp="1"/>
          </p:cNvGraphicFramePr>
          <p:nvPr/>
        </p:nvGraphicFramePr>
        <p:xfrm>
          <a:off x="3276600" y="5029200"/>
          <a:ext cx="4030133" cy="3048000"/>
        </p:xfrm>
        <a:graphic>
          <a:graphicData uri="http://schemas.openxmlformats.org/drawingml/2006/table">
            <a:tbl>
              <a:tblPr/>
              <a:tblGrid>
                <a:gridCol w="901848"/>
                <a:gridCol w="1885426"/>
                <a:gridCol w="1242859"/>
              </a:tblGrid>
              <a:tr h="203200">
                <a:tc>
                  <a:txBody>
                    <a:bodyPr/>
                    <a:lstStyle/>
                    <a:p>
                      <a:pPr algn="l" fontAlgn="ctr"/>
                      <a:r>
                        <a:rPr lang="en-US" sz="900" b="1" i="0" u="none" strike="noStrike" dirty="0">
                          <a:solidFill>
                            <a:srgbClr val="000000"/>
                          </a:solidFill>
                          <a:latin typeface="Arial"/>
                        </a:rPr>
                        <a:t>Option #1</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1" i="0" u="none" strike="noStrike" dirty="0">
                          <a:solidFill>
                            <a:srgbClr val="000000"/>
                          </a:solidFill>
                          <a:latin typeface="Arial"/>
                        </a:rPr>
                        <a:t>$550/per </a:t>
                      </a:r>
                      <a:r>
                        <a:rPr lang="en-US" sz="900" b="1" i="0" u="none" strike="noStrike" dirty="0" smtClean="0">
                          <a:solidFill>
                            <a:srgbClr val="000000"/>
                          </a:solidFill>
                          <a:latin typeface="Arial"/>
                        </a:rPr>
                        <a:t>person *</a:t>
                      </a:r>
                      <a:endParaRPr lang="en-US" sz="900" b="1" i="0" u="none" strike="noStrike" dirty="0">
                        <a:solidFill>
                          <a:srgbClr val="000000"/>
                        </a:solidFill>
                        <a:latin typeface="Arial"/>
                      </a:endParaRPr>
                    </a:p>
                  </a:txBody>
                  <a:tcPr marL="76200" marR="8467" marT="8467" marB="0" anchor="ctr">
                    <a:lnL>
                      <a:noFill/>
                    </a:lnL>
                    <a:lnR>
                      <a:noFill/>
                    </a:lnR>
                    <a:lnT>
                      <a:noFill/>
                    </a:lnT>
                    <a:lnB>
                      <a:noFill/>
                    </a:lnB>
                    <a:solidFill>
                      <a:srgbClr val="FFFFFF"/>
                    </a:solidFill>
                  </a:tcPr>
                </a:tc>
              </a:tr>
              <a:tr h="203200">
                <a:tc gridSpan="2">
                  <a:txBody>
                    <a:bodyPr/>
                    <a:lstStyle/>
                    <a:p>
                      <a:pPr algn="l" rtl="0" fontAlgn="ctr"/>
                      <a:r>
                        <a:rPr lang="en-US" sz="900" b="1" i="0" u="none" strike="noStrike" dirty="0">
                          <a:solidFill>
                            <a:srgbClr val="000000"/>
                          </a:solidFill>
                          <a:latin typeface="Arial"/>
                        </a:rPr>
                        <a:t>Saturday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a:solidFill>
                            <a:srgbClr val="000000"/>
                          </a:solidFill>
                          <a:latin typeface="Arial"/>
                        </a:rPr>
                        <a:t>8AM –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Classroom Theory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gridSpan="2">
                  <a:txBody>
                    <a:bodyPr/>
                    <a:lstStyle/>
                    <a:p>
                      <a:pPr algn="l" rtl="0" fontAlgn="ctr"/>
                      <a:r>
                        <a:rPr lang="en-US" sz="900" b="1" i="0" u="none" strike="noStrike">
                          <a:solidFill>
                            <a:srgbClr val="000000"/>
                          </a:solidFill>
                          <a:latin typeface="Arial"/>
                        </a:rPr>
                        <a:t>Sunday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a:solidFill>
                            <a:srgbClr val="000000"/>
                          </a:solidFill>
                          <a:latin typeface="Arial"/>
                        </a:rPr>
                        <a:t>8AM –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Theory Exam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w="6350" cap="flat" cmpd="sng" algn="ctr">
                      <a:solidFill>
                        <a:srgbClr val="95B3D7"/>
                      </a:solidFill>
                      <a:prstDash val="solid"/>
                      <a:round/>
                      <a:headEnd type="none" w="med" len="med"/>
                      <a:tailEnd type="none" w="med" len="med"/>
                    </a:lnT>
                    <a:lnB>
                      <a:noFill/>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w="6350" cap="flat" cmpd="sng" algn="ctr">
                      <a:solidFill>
                        <a:srgbClr val="95B3D7"/>
                      </a:solidFill>
                      <a:prstDash val="solid"/>
                      <a:round/>
                      <a:headEnd type="none" w="med" len="med"/>
                      <a:tailEnd type="none" w="med" len="med"/>
                    </a:lnT>
                    <a:lnB>
                      <a:noFill/>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a:noFill/>
                    </a:lnT>
                    <a:lnB>
                      <a:noFill/>
                    </a:lnB>
                    <a:solidFill>
                      <a:srgbClr val="FFFFFF"/>
                    </a:solidFill>
                  </a:tcPr>
                </a:tc>
              </a:tr>
              <a:tr h="203200">
                <a:tc>
                  <a:txBody>
                    <a:bodyPr/>
                    <a:lstStyle/>
                    <a:p>
                      <a:pPr algn="l" fontAlgn="ctr"/>
                      <a:r>
                        <a:rPr lang="en-US" sz="900" b="1" i="0" u="none" strike="noStrike" dirty="0">
                          <a:solidFill>
                            <a:srgbClr val="000000"/>
                          </a:solidFill>
                          <a:latin typeface="Arial"/>
                        </a:rPr>
                        <a:t>Option #2</a:t>
                      </a:r>
                    </a:p>
                  </a:txBody>
                  <a:tcPr marL="76200" marR="8467" marT="8467" marB="0" anchor="ctr">
                    <a:lnL>
                      <a:noFill/>
                    </a:lnL>
                    <a:lnR>
                      <a:noFill/>
                    </a:lnR>
                    <a:lnT>
                      <a:noFill/>
                    </a:lnT>
                    <a:lnB>
                      <a:noFill/>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a:noFill/>
                    </a:lnT>
                    <a:lnB>
                      <a:noFill/>
                    </a:lnB>
                    <a:solidFill>
                      <a:srgbClr val="FFFFFF"/>
                    </a:solidFill>
                  </a:tcPr>
                </a:tc>
                <a:tc>
                  <a:txBody>
                    <a:bodyPr/>
                    <a:lstStyle/>
                    <a:p>
                      <a:pPr algn="l" fontAlgn="ctr"/>
                      <a:r>
                        <a:rPr lang="en-US" sz="900" b="1" i="0" u="none" strike="noStrike" dirty="0">
                          <a:solidFill>
                            <a:srgbClr val="000000"/>
                          </a:solidFill>
                          <a:latin typeface="Arial"/>
                        </a:rPr>
                        <a:t>$450/per </a:t>
                      </a:r>
                      <a:r>
                        <a:rPr lang="en-US" sz="900" b="1" i="0" u="none" strike="noStrike" dirty="0" smtClean="0">
                          <a:solidFill>
                            <a:srgbClr val="000000"/>
                          </a:solidFill>
                          <a:latin typeface="Arial"/>
                        </a:rPr>
                        <a:t>person *</a:t>
                      </a:r>
                      <a:endParaRPr lang="en-US" sz="900" b="1" i="0" u="none" strike="noStrike" dirty="0">
                        <a:solidFill>
                          <a:srgbClr val="000000"/>
                        </a:solidFill>
                        <a:latin typeface="Arial"/>
                      </a:endParaRPr>
                    </a:p>
                  </a:txBody>
                  <a:tcPr marL="76200" marR="8467" marT="8467" marB="0" anchor="ctr">
                    <a:lnL>
                      <a:noFill/>
                    </a:lnL>
                    <a:lnR>
                      <a:noFill/>
                    </a:lnR>
                    <a:lnT>
                      <a:noFill/>
                    </a:lnT>
                    <a:lnB>
                      <a:noFill/>
                    </a:lnB>
                    <a:solidFill>
                      <a:srgbClr val="FFFFFF"/>
                    </a:solidFill>
                  </a:tcPr>
                </a:tc>
              </a:tr>
              <a:tr h="203200">
                <a:tc gridSpan="2">
                  <a:txBody>
                    <a:bodyPr/>
                    <a:lstStyle/>
                    <a:p>
                      <a:pPr algn="l" fontAlgn="ctr"/>
                      <a:r>
                        <a:rPr lang="en-US" sz="900" b="1" i="0" u="none" strike="noStrike" dirty="0">
                          <a:solidFill>
                            <a:srgbClr val="000000"/>
                          </a:solidFill>
                          <a:latin typeface="Arial"/>
                        </a:rPr>
                        <a:t>+  Theory e-Learning via padi.com</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ctr"/>
                      <a:r>
                        <a:rPr lang="en-US" sz="900" b="1" i="0" u="none" strike="noStrike">
                          <a:solidFill>
                            <a:srgbClr val="000000"/>
                          </a:solidFill>
                          <a:latin typeface="Arial"/>
                        </a:rPr>
                        <a:t>$169/per person</a:t>
                      </a:r>
                    </a:p>
                  </a:txBody>
                  <a:tcPr marL="76200" marR="8467" marT="8467" marB="0" anchor="ctr">
                    <a:lnL>
                      <a:noFill/>
                    </a:lnL>
                    <a:lnR>
                      <a:noFill/>
                    </a:lnR>
                    <a:lnT>
                      <a:noFill/>
                    </a:lnT>
                    <a:lnB>
                      <a:noFill/>
                    </a:lnB>
                    <a:solidFill>
                      <a:srgbClr val="FFFFFF"/>
                    </a:solidFill>
                  </a:tcPr>
                </a:tc>
              </a:tr>
              <a:tr h="203200">
                <a:tc gridSpan="2">
                  <a:txBody>
                    <a:bodyPr/>
                    <a:lstStyle/>
                    <a:p>
                      <a:pPr algn="l" rtl="0" fontAlgn="ctr"/>
                      <a:r>
                        <a:rPr lang="en-US" sz="900" b="1" i="0" u="none" strike="noStrike">
                          <a:solidFill>
                            <a:srgbClr val="000000"/>
                          </a:solidFill>
                          <a:latin typeface="Arial"/>
                        </a:rPr>
                        <a:t>Saturday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dirty="0" smtClean="0">
                          <a:solidFill>
                            <a:srgbClr val="000000"/>
                          </a:solidFill>
                          <a:latin typeface="Arial"/>
                        </a:rPr>
                        <a:t>9AM </a:t>
                      </a:r>
                      <a:r>
                        <a:rPr lang="en-US" sz="900" b="0" i="0" u="none" strike="noStrike" dirty="0">
                          <a:solidFill>
                            <a:srgbClr val="000000"/>
                          </a:solidFill>
                          <a:latin typeface="Arial"/>
                        </a:rPr>
                        <a:t>–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Classroom Theory </a:t>
                      </a:r>
                      <a:r>
                        <a:rPr lang="en-US" sz="900" b="0" i="0" u="none" strike="noStrike" dirty="0" smtClean="0">
                          <a:solidFill>
                            <a:srgbClr val="000000"/>
                          </a:solidFill>
                          <a:latin typeface="Arial"/>
                        </a:rPr>
                        <a:t>Review</a:t>
                      </a:r>
                      <a:endParaRPr lang="en-US" sz="900" b="0" i="0" u="none" strike="noStrike" dirty="0">
                        <a:solidFill>
                          <a:srgbClr val="000000"/>
                        </a:solidFill>
                        <a:latin typeface="Arial"/>
                      </a:endParaRP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gridSpan="2">
                  <a:txBody>
                    <a:bodyPr/>
                    <a:lstStyle/>
                    <a:p>
                      <a:pPr algn="l" rtl="0" fontAlgn="ctr"/>
                      <a:r>
                        <a:rPr lang="en-US" sz="900" b="1" i="0" u="none" strike="noStrike">
                          <a:solidFill>
                            <a:srgbClr val="000000"/>
                          </a:solidFill>
                          <a:latin typeface="Arial"/>
                        </a:rPr>
                        <a:t>Sunday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c>
                  <a:txBody>
                    <a:bodyPr/>
                    <a:lstStyle/>
                    <a:p>
                      <a:pPr algn="l" fontAlgn="ctr"/>
                      <a:r>
                        <a:rPr lang="en-US" sz="900" b="0" i="0" u="none" strike="noStrike">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r h="203200">
                <a:tc>
                  <a:txBody>
                    <a:bodyPr/>
                    <a:lstStyle/>
                    <a:p>
                      <a:pPr algn="l" rtl="0" fontAlgn="ctr"/>
                      <a:r>
                        <a:rPr lang="en-US" sz="900" b="0" i="0" u="none" strike="noStrike" dirty="0" smtClean="0">
                          <a:solidFill>
                            <a:srgbClr val="000000"/>
                          </a:solidFill>
                          <a:latin typeface="Arial"/>
                        </a:rPr>
                        <a:t>9AM </a:t>
                      </a:r>
                      <a:r>
                        <a:rPr lang="en-US" sz="900" b="0" i="0" u="none" strike="noStrike" dirty="0">
                          <a:solidFill>
                            <a:srgbClr val="000000"/>
                          </a:solidFill>
                          <a:latin typeface="Arial"/>
                        </a:rPr>
                        <a:t>– </a:t>
                      </a:r>
                      <a:r>
                        <a:rPr lang="en-US" sz="900" b="0" i="0" u="none" strike="noStrike" dirty="0" smtClean="0">
                          <a:solidFill>
                            <a:srgbClr val="000000"/>
                          </a:solidFill>
                          <a:latin typeface="Arial"/>
                        </a:rPr>
                        <a:t>1PM </a:t>
                      </a:r>
                      <a:endParaRPr lang="en-US" sz="900" b="0" i="0" u="none" strike="noStrike" dirty="0">
                        <a:solidFill>
                          <a:srgbClr val="000000"/>
                        </a:solidFill>
                        <a:latin typeface="Arial"/>
                      </a:endParaRP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latin typeface="Arial"/>
                        </a:rPr>
                        <a:t> </a:t>
                      </a:r>
                    </a:p>
                  </a:txBody>
                  <a:tcPr marL="76200" marR="8467" marT="8467" marB="0" anchor="ctr">
                    <a:lnL w="6350" cap="flat" cmpd="sng" algn="ctr">
                      <a:solidFill>
                        <a:srgbClr val="95B3D7"/>
                      </a:solidFill>
                      <a:prstDash val="solid"/>
                      <a:round/>
                      <a:headEnd type="none" w="med" len="med"/>
                      <a:tailEnd type="none" w="med" len="med"/>
                    </a:lnL>
                    <a:lnR>
                      <a:noFill/>
                    </a:lnR>
                    <a:lnT>
                      <a:noFill/>
                    </a:lnT>
                    <a:lnB>
                      <a:noFill/>
                    </a:lnB>
                    <a:solidFill>
                      <a:srgbClr val="FFFFFF"/>
                    </a:solidFill>
                  </a:tcPr>
                </a:tc>
              </a:tr>
            </a:tbl>
          </a:graphicData>
        </a:graphic>
      </p:graphicFrame>
      <p:sp>
        <p:nvSpPr>
          <p:cNvPr id="34" name="TextBox 33"/>
          <p:cNvSpPr txBox="1"/>
          <p:nvPr/>
        </p:nvSpPr>
        <p:spPr>
          <a:xfrm>
            <a:off x="3048001" y="3581400"/>
            <a:ext cx="4343399" cy="1277273"/>
          </a:xfrm>
          <a:prstGeom prst="rect">
            <a:avLst/>
          </a:prstGeom>
          <a:noFill/>
        </p:spPr>
        <p:txBody>
          <a:bodyPr wrap="square" rtlCol="0">
            <a:spAutoFit/>
          </a:bodyPr>
          <a:lstStyle/>
          <a:p>
            <a:r>
              <a:rPr lang="en-US" sz="1100" dirty="0" smtClean="0">
                <a:latin typeface="Arial" pitchFamily="34" charset="0"/>
                <a:cs typeface="Arial" pitchFamily="34" charset="0"/>
              </a:rPr>
              <a:t>Students must complete the following steps to receive their PADI Open Water certification - 1) scuba diving theory; 2) pool skills; and 3) four open water dives. The referral program only focuses on the first two steps. Students </a:t>
            </a:r>
            <a:r>
              <a:rPr lang="en-US" sz="1100" dirty="0">
                <a:latin typeface="Arial" pitchFamily="34" charset="0"/>
                <a:cs typeface="Arial" pitchFamily="34" charset="0"/>
              </a:rPr>
              <a:t>must </a:t>
            </a:r>
            <a:r>
              <a:rPr lang="en-US" sz="1100" dirty="0" smtClean="0">
                <a:latin typeface="Arial" pitchFamily="34" charset="0"/>
                <a:cs typeface="Arial" pitchFamily="34" charset="0"/>
              </a:rPr>
              <a:t>then take the</a:t>
            </a:r>
            <a:r>
              <a:rPr lang="en-US" sz="1100" dirty="0">
                <a:latin typeface="Arial" pitchFamily="34" charset="0"/>
                <a:cs typeface="Arial" pitchFamily="34" charset="0"/>
              </a:rPr>
              <a:t> referral and complete their training on their warm water vacation. </a:t>
            </a:r>
            <a:r>
              <a:rPr lang="en-US" sz="1100" dirty="0" smtClean="0">
                <a:latin typeface="Arial" pitchFamily="34" charset="0"/>
                <a:cs typeface="Arial" pitchFamily="34" charset="0"/>
              </a:rPr>
              <a:t>Step </a:t>
            </a:r>
            <a:r>
              <a:rPr lang="en-US" sz="1100" dirty="0">
                <a:latin typeface="Arial" pitchFamily="34" charset="0"/>
                <a:cs typeface="Arial" pitchFamily="34" charset="0"/>
              </a:rPr>
              <a:t>3 does not have to be decided at the time of </a:t>
            </a:r>
            <a:r>
              <a:rPr lang="en-US" sz="1100" dirty="0" smtClean="0">
                <a:latin typeface="Arial" pitchFamily="34" charset="0"/>
                <a:cs typeface="Arial" pitchFamily="34" charset="0"/>
              </a:rPr>
              <a:t>training, but it must be completed within six months of the training class. </a:t>
            </a:r>
            <a:r>
              <a:rPr lang="en-US" sz="1100" dirty="0">
                <a:latin typeface="Arial" pitchFamily="34" charset="0"/>
                <a:cs typeface="Arial" pitchFamily="34" charset="0"/>
              </a:rPr>
              <a:t> </a:t>
            </a:r>
          </a:p>
        </p:txBody>
      </p:sp>
      <p:sp>
        <p:nvSpPr>
          <p:cNvPr id="35" name="TextBox 34"/>
          <p:cNvSpPr txBox="1"/>
          <p:nvPr/>
        </p:nvSpPr>
        <p:spPr>
          <a:xfrm>
            <a:off x="3048000" y="8305800"/>
            <a:ext cx="4343400" cy="1107996"/>
          </a:xfrm>
          <a:prstGeom prst="rect">
            <a:avLst/>
          </a:prstGeom>
          <a:noFill/>
        </p:spPr>
        <p:txBody>
          <a:bodyPr wrap="square" rtlCol="0">
            <a:spAutoFit/>
          </a:bodyPr>
          <a:lstStyle/>
          <a:p>
            <a:r>
              <a:rPr lang="en-US" sz="1100" dirty="0" smtClean="0">
                <a:latin typeface="Arial" pitchFamily="34" charset="0"/>
                <a:cs typeface="Arial" pitchFamily="34" charset="0"/>
              </a:rPr>
              <a:t>* Price includes all textbooks and all </a:t>
            </a:r>
            <a:r>
              <a:rPr lang="en-US" sz="1100" dirty="0">
                <a:latin typeface="Arial" pitchFamily="34" charset="0"/>
                <a:cs typeface="Arial" pitchFamily="34" charset="0"/>
              </a:rPr>
              <a:t>SCUBA equipment except for mask, snorkel</a:t>
            </a:r>
            <a:r>
              <a:rPr lang="en-US" sz="1100" dirty="0" smtClean="0">
                <a:latin typeface="Arial" pitchFamily="34" charset="0"/>
                <a:cs typeface="Arial" pitchFamily="34" charset="0"/>
              </a:rPr>
              <a:t>, and fins (all students must supply their own mask, snorkel, and fins).</a:t>
            </a:r>
            <a:r>
              <a:rPr lang="en-US" sz="1100" dirty="0">
                <a:latin typeface="Arial" pitchFamily="34" charset="0"/>
                <a:cs typeface="Arial" pitchFamily="34" charset="0"/>
              </a:rPr>
              <a:t> </a:t>
            </a:r>
            <a:r>
              <a:rPr lang="en-US" sz="1100" dirty="0" smtClean="0">
                <a:latin typeface="Arial" pitchFamily="34" charset="0"/>
                <a:cs typeface="Arial" pitchFamily="34" charset="0"/>
              </a:rPr>
              <a:t>The instructor will </a:t>
            </a:r>
            <a:r>
              <a:rPr lang="en-US" sz="1100" dirty="0">
                <a:latin typeface="Arial" pitchFamily="34" charset="0"/>
                <a:cs typeface="Arial" pitchFamily="34" charset="0"/>
              </a:rPr>
              <a:t>provide tanks, regulators, buoyancy compensators, weight belts, and </a:t>
            </a:r>
            <a:r>
              <a:rPr lang="en-US" sz="1100" dirty="0" smtClean="0">
                <a:latin typeface="Arial" pitchFamily="34" charset="0"/>
                <a:cs typeface="Arial" pitchFamily="34" charset="0"/>
              </a:rPr>
              <a:t>wet suits. If students already own their own equipment, they are encouraged to </a:t>
            </a:r>
            <a:r>
              <a:rPr lang="en-US" sz="1100" dirty="0">
                <a:latin typeface="Arial" pitchFamily="34" charset="0"/>
                <a:cs typeface="Arial" pitchFamily="34" charset="0"/>
              </a:rPr>
              <a:t>use </a:t>
            </a:r>
            <a:r>
              <a:rPr lang="en-US" sz="1100" dirty="0" smtClean="0">
                <a:latin typeface="Arial" pitchFamily="34" charset="0"/>
                <a:cs typeface="Arial" pitchFamily="34" charset="0"/>
              </a:rPr>
              <a:t>it in </a:t>
            </a:r>
            <a:r>
              <a:rPr lang="en-US" sz="1100" dirty="0">
                <a:latin typeface="Arial" pitchFamily="34" charset="0"/>
                <a:cs typeface="Arial" pitchFamily="34" charset="0"/>
              </a:rPr>
              <a:t>the </a:t>
            </a:r>
            <a:r>
              <a:rPr lang="en-US" sz="1100" dirty="0" smtClean="0">
                <a:latin typeface="Arial" pitchFamily="34" charset="0"/>
                <a:cs typeface="Arial" pitchFamily="34" charset="0"/>
              </a:rPr>
              <a:t>pool.</a:t>
            </a:r>
            <a:endParaRPr lang="en-US" sz="11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242</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Partners HealthCare System,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Partners Information Systems</dc:creator>
  <cp:lastModifiedBy>Partners Information Systems</cp:lastModifiedBy>
  <cp:revision>54</cp:revision>
  <dcterms:created xsi:type="dcterms:W3CDTF">2015-07-29T14:25:21Z</dcterms:created>
  <dcterms:modified xsi:type="dcterms:W3CDTF">2015-07-29T19:35:37Z</dcterms:modified>
</cp:coreProperties>
</file>