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57" r:id="rId4"/>
    <p:sldId id="258" r:id="rId5"/>
    <p:sldId id="259" r:id="rId6"/>
    <p:sldId id="261" r:id="rId7"/>
    <p:sldId id="260"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1024"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fr-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smtClean="0"/>
              <a:t>Click to edit Master subtitle style</a:t>
            </a:r>
            <a:endParaRPr lang="en-US"/>
          </a:p>
        </p:txBody>
      </p:sp>
      <p:sp>
        <p:nvSpPr>
          <p:cNvPr id="4" name="Date Placeholder 3"/>
          <p:cNvSpPr>
            <a:spLocks noGrp="1"/>
          </p:cNvSpPr>
          <p:nvPr>
            <p:ph type="dt" sz="half" idx="10"/>
          </p:nvPr>
        </p:nvSpPr>
        <p:spPr/>
        <p:txBody>
          <a:bodyPr/>
          <a:lstStyle/>
          <a:p>
            <a:fld id="{A1482993-50A1-1C41-82A7-D4BEF7FBB127}" type="datetimeFigureOut">
              <a:rPr lang="en-US" smtClean="0"/>
              <a:t>16-11-06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F6CE-95E5-CF47-BA6D-8C2B3BFA0864}" type="slidenum">
              <a:rPr lang="en-US" smtClean="0"/>
              <a:t>‹#›</a:t>
            </a:fld>
            <a:endParaRPr lang="en-US"/>
          </a:p>
        </p:txBody>
      </p:sp>
    </p:spTree>
    <p:extLst>
      <p:ext uri="{BB962C8B-B14F-4D97-AF65-F5344CB8AC3E}">
        <p14:creationId xmlns:p14="http://schemas.microsoft.com/office/powerpoint/2010/main" val="1924203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endParaRPr lang="en-US"/>
          </a:p>
        </p:txBody>
      </p:sp>
      <p:sp>
        <p:nvSpPr>
          <p:cNvPr id="4" name="Date Placeholder 3"/>
          <p:cNvSpPr>
            <a:spLocks noGrp="1"/>
          </p:cNvSpPr>
          <p:nvPr>
            <p:ph type="dt" sz="half" idx="10"/>
          </p:nvPr>
        </p:nvSpPr>
        <p:spPr/>
        <p:txBody>
          <a:bodyPr/>
          <a:lstStyle/>
          <a:p>
            <a:fld id="{A1482993-50A1-1C41-82A7-D4BEF7FBB127}" type="datetimeFigureOut">
              <a:rPr lang="en-US" smtClean="0"/>
              <a:t>16-11-06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F6CE-95E5-CF47-BA6D-8C2B3BFA0864}" type="slidenum">
              <a:rPr lang="en-US" smtClean="0"/>
              <a:t>‹#›</a:t>
            </a:fld>
            <a:endParaRPr lang="en-US"/>
          </a:p>
        </p:txBody>
      </p:sp>
    </p:spTree>
    <p:extLst>
      <p:ext uri="{BB962C8B-B14F-4D97-AF65-F5344CB8AC3E}">
        <p14:creationId xmlns:p14="http://schemas.microsoft.com/office/powerpoint/2010/main" val="2855410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fr-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endParaRPr lang="en-US"/>
          </a:p>
        </p:txBody>
      </p:sp>
      <p:sp>
        <p:nvSpPr>
          <p:cNvPr id="4" name="Date Placeholder 3"/>
          <p:cNvSpPr>
            <a:spLocks noGrp="1"/>
          </p:cNvSpPr>
          <p:nvPr>
            <p:ph type="dt" sz="half" idx="10"/>
          </p:nvPr>
        </p:nvSpPr>
        <p:spPr/>
        <p:txBody>
          <a:bodyPr/>
          <a:lstStyle/>
          <a:p>
            <a:fld id="{A1482993-50A1-1C41-82A7-D4BEF7FBB127}" type="datetimeFigureOut">
              <a:rPr lang="en-US" smtClean="0"/>
              <a:t>16-11-06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F6CE-95E5-CF47-BA6D-8C2B3BFA0864}" type="slidenum">
              <a:rPr lang="en-US" smtClean="0"/>
              <a:t>‹#›</a:t>
            </a:fld>
            <a:endParaRPr lang="en-US"/>
          </a:p>
        </p:txBody>
      </p:sp>
    </p:spTree>
    <p:extLst>
      <p:ext uri="{BB962C8B-B14F-4D97-AF65-F5344CB8AC3E}">
        <p14:creationId xmlns:p14="http://schemas.microsoft.com/office/powerpoint/2010/main" val="2178523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smtClean="0"/>
              <a:t>Click to edit Master title style</a:t>
            </a:r>
            <a:endParaRPr lang="en-US"/>
          </a:p>
        </p:txBody>
      </p:sp>
      <p:sp>
        <p:nvSpPr>
          <p:cNvPr id="3" name="Content Placeholder 2"/>
          <p:cNvSpPr>
            <a:spLocks noGrp="1"/>
          </p:cNvSpPr>
          <p:nvPr>
            <p:ph idx="1"/>
          </p:nvPr>
        </p:nvSpPr>
        <p:spPr/>
        <p:txBody>
          <a:bodyPr/>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endParaRPr lang="en-US"/>
          </a:p>
        </p:txBody>
      </p:sp>
      <p:sp>
        <p:nvSpPr>
          <p:cNvPr id="4" name="Date Placeholder 3"/>
          <p:cNvSpPr>
            <a:spLocks noGrp="1"/>
          </p:cNvSpPr>
          <p:nvPr>
            <p:ph type="dt" sz="half" idx="10"/>
          </p:nvPr>
        </p:nvSpPr>
        <p:spPr/>
        <p:txBody>
          <a:bodyPr/>
          <a:lstStyle/>
          <a:p>
            <a:fld id="{A1482993-50A1-1C41-82A7-D4BEF7FBB127}" type="datetimeFigureOut">
              <a:rPr lang="en-US" smtClean="0"/>
              <a:t>16-11-06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F6CE-95E5-CF47-BA6D-8C2B3BFA0864}" type="slidenum">
              <a:rPr lang="en-US" smtClean="0"/>
              <a:t>‹#›</a:t>
            </a:fld>
            <a:endParaRPr lang="en-US"/>
          </a:p>
        </p:txBody>
      </p:sp>
    </p:spTree>
    <p:extLst>
      <p:ext uri="{BB962C8B-B14F-4D97-AF65-F5344CB8AC3E}">
        <p14:creationId xmlns:p14="http://schemas.microsoft.com/office/powerpoint/2010/main" val="1124631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fr-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smtClean="0"/>
              <a:t>Click to edit Master text styles</a:t>
            </a:r>
          </a:p>
        </p:txBody>
      </p:sp>
      <p:sp>
        <p:nvSpPr>
          <p:cNvPr id="4" name="Date Placeholder 3"/>
          <p:cNvSpPr>
            <a:spLocks noGrp="1"/>
          </p:cNvSpPr>
          <p:nvPr>
            <p:ph type="dt" sz="half" idx="10"/>
          </p:nvPr>
        </p:nvSpPr>
        <p:spPr/>
        <p:txBody>
          <a:bodyPr/>
          <a:lstStyle/>
          <a:p>
            <a:fld id="{A1482993-50A1-1C41-82A7-D4BEF7FBB127}" type="datetimeFigureOut">
              <a:rPr lang="en-US" smtClean="0"/>
              <a:t>16-11-06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F6CE-95E5-CF47-BA6D-8C2B3BFA0864}" type="slidenum">
              <a:rPr lang="en-US" smtClean="0"/>
              <a:t>‹#›</a:t>
            </a:fld>
            <a:endParaRPr lang="en-US"/>
          </a:p>
        </p:txBody>
      </p:sp>
    </p:spTree>
    <p:extLst>
      <p:ext uri="{BB962C8B-B14F-4D97-AF65-F5344CB8AC3E}">
        <p14:creationId xmlns:p14="http://schemas.microsoft.com/office/powerpoint/2010/main" val="1355620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endParaRPr lang="en-US"/>
          </a:p>
        </p:txBody>
      </p:sp>
      <p:sp>
        <p:nvSpPr>
          <p:cNvPr id="5" name="Date Placeholder 4"/>
          <p:cNvSpPr>
            <a:spLocks noGrp="1"/>
          </p:cNvSpPr>
          <p:nvPr>
            <p:ph type="dt" sz="half" idx="10"/>
          </p:nvPr>
        </p:nvSpPr>
        <p:spPr/>
        <p:txBody>
          <a:bodyPr/>
          <a:lstStyle/>
          <a:p>
            <a:fld id="{A1482993-50A1-1C41-82A7-D4BEF7FBB127}" type="datetimeFigureOut">
              <a:rPr lang="en-US" smtClean="0"/>
              <a:t>16-11-06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F6CE-95E5-CF47-BA6D-8C2B3BFA0864}" type="slidenum">
              <a:rPr lang="en-US" smtClean="0"/>
              <a:t>‹#›</a:t>
            </a:fld>
            <a:endParaRPr lang="en-US"/>
          </a:p>
        </p:txBody>
      </p:sp>
    </p:spTree>
    <p:extLst>
      <p:ext uri="{BB962C8B-B14F-4D97-AF65-F5344CB8AC3E}">
        <p14:creationId xmlns:p14="http://schemas.microsoft.com/office/powerpoint/2010/main" val="4187240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endParaRPr lang="en-US"/>
          </a:p>
        </p:txBody>
      </p:sp>
      <p:sp>
        <p:nvSpPr>
          <p:cNvPr id="7" name="Date Placeholder 6"/>
          <p:cNvSpPr>
            <a:spLocks noGrp="1"/>
          </p:cNvSpPr>
          <p:nvPr>
            <p:ph type="dt" sz="half" idx="10"/>
          </p:nvPr>
        </p:nvSpPr>
        <p:spPr/>
        <p:txBody>
          <a:bodyPr/>
          <a:lstStyle/>
          <a:p>
            <a:fld id="{A1482993-50A1-1C41-82A7-D4BEF7FBB127}" type="datetimeFigureOut">
              <a:rPr lang="en-US" smtClean="0"/>
              <a:t>16-11-06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F6CE-95E5-CF47-BA6D-8C2B3BFA0864}" type="slidenum">
              <a:rPr lang="en-US" smtClean="0"/>
              <a:t>‹#›</a:t>
            </a:fld>
            <a:endParaRPr lang="en-US"/>
          </a:p>
        </p:txBody>
      </p:sp>
    </p:spTree>
    <p:extLst>
      <p:ext uri="{BB962C8B-B14F-4D97-AF65-F5344CB8AC3E}">
        <p14:creationId xmlns:p14="http://schemas.microsoft.com/office/powerpoint/2010/main" val="2876060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smtClean="0"/>
              <a:t>Click to edit Master title style</a:t>
            </a:r>
            <a:endParaRPr lang="en-US"/>
          </a:p>
        </p:txBody>
      </p:sp>
      <p:sp>
        <p:nvSpPr>
          <p:cNvPr id="3" name="Date Placeholder 2"/>
          <p:cNvSpPr>
            <a:spLocks noGrp="1"/>
          </p:cNvSpPr>
          <p:nvPr>
            <p:ph type="dt" sz="half" idx="10"/>
          </p:nvPr>
        </p:nvSpPr>
        <p:spPr/>
        <p:txBody>
          <a:bodyPr/>
          <a:lstStyle/>
          <a:p>
            <a:fld id="{A1482993-50A1-1C41-82A7-D4BEF7FBB127}" type="datetimeFigureOut">
              <a:rPr lang="en-US" smtClean="0"/>
              <a:t>16-11-06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F6CE-95E5-CF47-BA6D-8C2B3BFA0864}" type="slidenum">
              <a:rPr lang="en-US" smtClean="0"/>
              <a:t>‹#›</a:t>
            </a:fld>
            <a:endParaRPr lang="en-US"/>
          </a:p>
        </p:txBody>
      </p:sp>
    </p:spTree>
    <p:extLst>
      <p:ext uri="{BB962C8B-B14F-4D97-AF65-F5344CB8AC3E}">
        <p14:creationId xmlns:p14="http://schemas.microsoft.com/office/powerpoint/2010/main" val="447845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482993-50A1-1C41-82A7-D4BEF7FBB127}" type="datetimeFigureOut">
              <a:rPr lang="en-US" smtClean="0"/>
              <a:t>16-11-06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F6CE-95E5-CF47-BA6D-8C2B3BFA0864}" type="slidenum">
              <a:rPr lang="en-US" smtClean="0"/>
              <a:t>‹#›</a:t>
            </a:fld>
            <a:endParaRPr lang="en-US"/>
          </a:p>
        </p:txBody>
      </p:sp>
    </p:spTree>
    <p:extLst>
      <p:ext uri="{BB962C8B-B14F-4D97-AF65-F5344CB8AC3E}">
        <p14:creationId xmlns:p14="http://schemas.microsoft.com/office/powerpoint/2010/main" val="1142232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fr-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smtClean="0"/>
              <a:t>Click to edit Master text styles</a:t>
            </a:r>
          </a:p>
        </p:txBody>
      </p:sp>
      <p:sp>
        <p:nvSpPr>
          <p:cNvPr id="5" name="Date Placeholder 4"/>
          <p:cNvSpPr>
            <a:spLocks noGrp="1"/>
          </p:cNvSpPr>
          <p:nvPr>
            <p:ph type="dt" sz="half" idx="10"/>
          </p:nvPr>
        </p:nvSpPr>
        <p:spPr/>
        <p:txBody>
          <a:bodyPr/>
          <a:lstStyle/>
          <a:p>
            <a:fld id="{A1482993-50A1-1C41-82A7-D4BEF7FBB127}" type="datetimeFigureOut">
              <a:rPr lang="en-US" smtClean="0"/>
              <a:t>16-11-06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F6CE-95E5-CF47-BA6D-8C2B3BFA0864}" type="slidenum">
              <a:rPr lang="en-US" smtClean="0"/>
              <a:t>‹#›</a:t>
            </a:fld>
            <a:endParaRPr lang="en-US"/>
          </a:p>
        </p:txBody>
      </p:sp>
    </p:spTree>
    <p:extLst>
      <p:ext uri="{BB962C8B-B14F-4D97-AF65-F5344CB8AC3E}">
        <p14:creationId xmlns:p14="http://schemas.microsoft.com/office/powerpoint/2010/main" val="1616033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fr-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smtClean="0"/>
              <a:t>Click to edit Master text styles</a:t>
            </a:r>
          </a:p>
        </p:txBody>
      </p:sp>
      <p:sp>
        <p:nvSpPr>
          <p:cNvPr id="5" name="Date Placeholder 4"/>
          <p:cNvSpPr>
            <a:spLocks noGrp="1"/>
          </p:cNvSpPr>
          <p:nvPr>
            <p:ph type="dt" sz="half" idx="10"/>
          </p:nvPr>
        </p:nvSpPr>
        <p:spPr/>
        <p:txBody>
          <a:bodyPr/>
          <a:lstStyle/>
          <a:p>
            <a:fld id="{A1482993-50A1-1C41-82A7-D4BEF7FBB127}" type="datetimeFigureOut">
              <a:rPr lang="en-US" smtClean="0"/>
              <a:t>16-11-06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F6CE-95E5-CF47-BA6D-8C2B3BFA0864}" type="slidenum">
              <a:rPr lang="en-US" smtClean="0"/>
              <a:t>‹#›</a:t>
            </a:fld>
            <a:endParaRPr lang="en-US"/>
          </a:p>
        </p:txBody>
      </p:sp>
    </p:spTree>
    <p:extLst>
      <p:ext uri="{BB962C8B-B14F-4D97-AF65-F5344CB8AC3E}">
        <p14:creationId xmlns:p14="http://schemas.microsoft.com/office/powerpoint/2010/main" val="183419314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482993-50A1-1C41-82A7-D4BEF7FBB127}" type="datetimeFigureOut">
              <a:rPr lang="en-US" smtClean="0"/>
              <a:t>16-11-06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BAF6CE-95E5-CF47-BA6D-8C2B3BFA0864}" type="slidenum">
              <a:rPr lang="en-US" smtClean="0"/>
              <a:t>‹#›</a:t>
            </a:fld>
            <a:endParaRPr lang="en-US"/>
          </a:p>
        </p:txBody>
      </p:sp>
    </p:spTree>
    <p:extLst>
      <p:ext uri="{BB962C8B-B14F-4D97-AF65-F5344CB8AC3E}">
        <p14:creationId xmlns:p14="http://schemas.microsoft.com/office/powerpoint/2010/main" val="3729419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4" Type="http://schemas.openxmlformats.org/officeDocument/2006/relationships/image" Target="../media/image10.jpg"/><Relationship Id="rId1" Type="http://schemas.openxmlformats.org/officeDocument/2006/relationships/slideLayout" Target="../slideLayouts/slideLayout1.xml"/><Relationship Id="rId2"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8461" y="139162"/>
            <a:ext cx="761747" cy="369332"/>
          </a:xfrm>
          <a:prstGeom prst="rect">
            <a:avLst/>
          </a:prstGeom>
          <a:noFill/>
          <a:ln>
            <a:solidFill>
              <a:schemeClr val="tx2"/>
            </a:solidFill>
          </a:ln>
        </p:spPr>
        <p:txBody>
          <a:bodyPr wrap="none" rtlCol="0">
            <a:spAutoFit/>
          </a:bodyPr>
          <a:lstStyle/>
          <a:p>
            <a:r>
              <a:rPr lang="en-US" dirty="0" smtClean="0"/>
              <a:t>About</a:t>
            </a:r>
            <a:endParaRPr lang="en-US" dirty="0"/>
          </a:p>
        </p:txBody>
      </p:sp>
      <p:sp>
        <p:nvSpPr>
          <p:cNvPr id="6" name="TextBox 5"/>
          <p:cNvSpPr txBox="1"/>
          <p:nvPr/>
        </p:nvSpPr>
        <p:spPr>
          <a:xfrm>
            <a:off x="1583455" y="139162"/>
            <a:ext cx="2058038" cy="369332"/>
          </a:xfrm>
          <a:prstGeom prst="rect">
            <a:avLst/>
          </a:prstGeom>
          <a:noFill/>
          <a:ln>
            <a:solidFill>
              <a:schemeClr val="tx2"/>
            </a:solidFill>
          </a:ln>
        </p:spPr>
        <p:txBody>
          <a:bodyPr wrap="none" rtlCol="0">
            <a:spAutoFit/>
          </a:bodyPr>
          <a:lstStyle/>
          <a:p>
            <a:r>
              <a:rPr lang="en-US" dirty="0" smtClean="0"/>
              <a:t>Courses /Specialties</a:t>
            </a:r>
            <a:endParaRPr lang="en-US" dirty="0"/>
          </a:p>
        </p:txBody>
      </p:sp>
      <p:sp>
        <p:nvSpPr>
          <p:cNvPr id="7" name="TextBox 6"/>
          <p:cNvSpPr txBox="1"/>
          <p:nvPr/>
        </p:nvSpPr>
        <p:spPr>
          <a:xfrm>
            <a:off x="3784740" y="139162"/>
            <a:ext cx="1604601" cy="369332"/>
          </a:xfrm>
          <a:prstGeom prst="rect">
            <a:avLst/>
          </a:prstGeom>
          <a:noFill/>
          <a:ln>
            <a:solidFill>
              <a:schemeClr val="tx2"/>
            </a:solidFill>
          </a:ln>
        </p:spPr>
        <p:txBody>
          <a:bodyPr wrap="none" rtlCol="0">
            <a:spAutoFit/>
          </a:bodyPr>
          <a:lstStyle/>
          <a:p>
            <a:r>
              <a:rPr lang="en-US" dirty="0" smtClean="0"/>
              <a:t>Private Charter</a:t>
            </a:r>
            <a:endParaRPr lang="en-US" dirty="0"/>
          </a:p>
        </p:txBody>
      </p:sp>
      <p:sp>
        <p:nvSpPr>
          <p:cNvPr id="8" name="TextBox 7"/>
          <p:cNvSpPr txBox="1"/>
          <p:nvPr/>
        </p:nvSpPr>
        <p:spPr>
          <a:xfrm>
            <a:off x="5532589" y="135007"/>
            <a:ext cx="915635" cy="369332"/>
          </a:xfrm>
          <a:prstGeom prst="rect">
            <a:avLst/>
          </a:prstGeom>
          <a:noFill/>
          <a:ln>
            <a:solidFill>
              <a:schemeClr val="tx2"/>
            </a:solidFill>
          </a:ln>
        </p:spPr>
        <p:txBody>
          <a:bodyPr wrap="none" rtlCol="0">
            <a:spAutoFit/>
          </a:bodyPr>
          <a:lstStyle/>
          <a:p>
            <a:r>
              <a:rPr lang="en-US" dirty="0" smtClean="0"/>
              <a:t>Contact</a:t>
            </a:r>
            <a:endParaRPr lang="en-US" dirty="0"/>
          </a:p>
        </p:txBody>
      </p:sp>
      <p:pic>
        <p:nvPicPr>
          <p:cNvPr id="10" name="Picture 9" descr="Ricky 1.jpg"/>
          <p:cNvPicPr preferRelativeResize="0">
            <a:picLocks/>
          </p:cNvPicPr>
          <p:nvPr/>
        </p:nvPicPr>
        <p:blipFill>
          <a:blip r:embed="rId2" cstate="print"/>
          <a:stretch>
            <a:fillRect/>
          </a:stretch>
        </p:blipFill>
        <p:spPr>
          <a:xfrm>
            <a:off x="100607" y="692538"/>
            <a:ext cx="8942786" cy="47992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p:cNvSpPr txBox="1"/>
          <p:nvPr/>
        </p:nvSpPr>
        <p:spPr>
          <a:xfrm>
            <a:off x="306420" y="4060687"/>
            <a:ext cx="3935380" cy="830997"/>
          </a:xfrm>
          <a:prstGeom prst="rect">
            <a:avLst/>
          </a:prstGeom>
          <a:solidFill>
            <a:schemeClr val="tx1">
              <a:alpha val="50000"/>
            </a:schemeClr>
          </a:solidFill>
        </p:spPr>
        <p:txBody>
          <a:bodyPr wrap="square" rtlCol="0">
            <a:spAutoFit/>
          </a:bodyPr>
          <a:lstStyle/>
          <a:p>
            <a:r>
              <a:rPr lang="en-US" sz="1600" b="1" dirty="0">
                <a:solidFill>
                  <a:schemeClr val="bg1"/>
                </a:solidFill>
                <a:latin typeface="Times New Roman"/>
                <a:cs typeface="Times New Roman"/>
              </a:rPr>
              <a:t>Ricky is the best </a:t>
            </a:r>
            <a:r>
              <a:rPr lang="en-US" sz="1600" b="1" dirty="0" err="1">
                <a:solidFill>
                  <a:schemeClr val="bg1"/>
                </a:solidFill>
                <a:latin typeface="Times New Roman"/>
                <a:cs typeface="Times New Roman"/>
              </a:rPr>
              <a:t>Divemaster</a:t>
            </a:r>
            <a:r>
              <a:rPr lang="en-US" sz="1600" b="1" dirty="0">
                <a:solidFill>
                  <a:schemeClr val="bg1"/>
                </a:solidFill>
                <a:latin typeface="Times New Roman"/>
                <a:cs typeface="Times New Roman"/>
              </a:rPr>
              <a:t> who I’ve had the pleasure to dive with.</a:t>
            </a:r>
          </a:p>
          <a:p>
            <a:r>
              <a:rPr lang="en-US" sz="1600" b="1" dirty="0">
                <a:solidFill>
                  <a:schemeClr val="bg1"/>
                </a:solidFill>
                <a:latin typeface="Times New Roman"/>
                <a:cs typeface="Times New Roman"/>
              </a:rPr>
              <a:t>-Mathieu B., Montreal, Quebec, Canada</a:t>
            </a:r>
            <a:endParaRPr lang="en-US" sz="1600" b="1" dirty="0">
              <a:solidFill>
                <a:schemeClr val="bg1"/>
              </a:solidFill>
              <a:latin typeface="Times New Roman"/>
              <a:cs typeface="Times New Roman"/>
            </a:endParaRPr>
          </a:p>
        </p:txBody>
      </p:sp>
    </p:spTree>
    <p:extLst>
      <p:ext uri="{BB962C8B-B14F-4D97-AF65-F5344CB8AC3E}">
        <p14:creationId xmlns:p14="http://schemas.microsoft.com/office/powerpoint/2010/main" val="1305600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8461" y="139162"/>
            <a:ext cx="761747" cy="369332"/>
          </a:xfrm>
          <a:prstGeom prst="rect">
            <a:avLst/>
          </a:prstGeom>
          <a:noFill/>
          <a:ln>
            <a:solidFill>
              <a:schemeClr val="tx2"/>
            </a:solidFill>
          </a:ln>
        </p:spPr>
        <p:txBody>
          <a:bodyPr wrap="none" rtlCol="0">
            <a:spAutoFit/>
          </a:bodyPr>
          <a:lstStyle/>
          <a:p>
            <a:r>
              <a:rPr lang="en-US" dirty="0" smtClean="0"/>
              <a:t>About</a:t>
            </a:r>
            <a:endParaRPr lang="en-US" dirty="0"/>
          </a:p>
        </p:txBody>
      </p:sp>
      <p:sp>
        <p:nvSpPr>
          <p:cNvPr id="6" name="TextBox 5"/>
          <p:cNvSpPr txBox="1"/>
          <p:nvPr/>
        </p:nvSpPr>
        <p:spPr>
          <a:xfrm>
            <a:off x="1583455" y="139162"/>
            <a:ext cx="2110223" cy="369332"/>
          </a:xfrm>
          <a:prstGeom prst="rect">
            <a:avLst/>
          </a:prstGeom>
          <a:noFill/>
          <a:ln>
            <a:solidFill>
              <a:schemeClr val="tx2"/>
            </a:solidFill>
          </a:ln>
        </p:spPr>
        <p:txBody>
          <a:bodyPr wrap="none" rtlCol="0">
            <a:spAutoFit/>
          </a:bodyPr>
          <a:lstStyle/>
          <a:p>
            <a:r>
              <a:rPr lang="en-US" dirty="0" smtClean="0"/>
              <a:t>Courses </a:t>
            </a:r>
            <a:r>
              <a:rPr lang="en-US" dirty="0" smtClean="0"/>
              <a:t>/ Specialties</a:t>
            </a:r>
            <a:endParaRPr lang="en-US" dirty="0"/>
          </a:p>
        </p:txBody>
      </p:sp>
      <p:sp>
        <p:nvSpPr>
          <p:cNvPr id="7" name="TextBox 6"/>
          <p:cNvSpPr txBox="1"/>
          <p:nvPr/>
        </p:nvSpPr>
        <p:spPr>
          <a:xfrm>
            <a:off x="3784740" y="139162"/>
            <a:ext cx="1604601" cy="369332"/>
          </a:xfrm>
          <a:prstGeom prst="rect">
            <a:avLst/>
          </a:prstGeom>
          <a:noFill/>
          <a:ln>
            <a:solidFill>
              <a:schemeClr val="tx2"/>
            </a:solidFill>
          </a:ln>
        </p:spPr>
        <p:txBody>
          <a:bodyPr wrap="none" rtlCol="0">
            <a:spAutoFit/>
          </a:bodyPr>
          <a:lstStyle/>
          <a:p>
            <a:r>
              <a:rPr lang="en-US" dirty="0" smtClean="0"/>
              <a:t>Private Charter</a:t>
            </a:r>
            <a:endParaRPr lang="en-US" dirty="0"/>
          </a:p>
        </p:txBody>
      </p:sp>
      <p:sp>
        <p:nvSpPr>
          <p:cNvPr id="8" name="TextBox 7"/>
          <p:cNvSpPr txBox="1"/>
          <p:nvPr/>
        </p:nvSpPr>
        <p:spPr>
          <a:xfrm>
            <a:off x="5532589" y="135007"/>
            <a:ext cx="915635" cy="369332"/>
          </a:xfrm>
          <a:prstGeom prst="rect">
            <a:avLst/>
          </a:prstGeom>
          <a:noFill/>
          <a:ln>
            <a:solidFill>
              <a:schemeClr val="tx2"/>
            </a:solidFill>
          </a:ln>
        </p:spPr>
        <p:txBody>
          <a:bodyPr wrap="none" rtlCol="0">
            <a:spAutoFit/>
          </a:bodyPr>
          <a:lstStyle/>
          <a:p>
            <a:r>
              <a:rPr lang="en-US" dirty="0" smtClean="0"/>
              <a:t>Contact</a:t>
            </a:r>
            <a:endParaRPr lang="en-US" dirty="0"/>
          </a:p>
        </p:txBody>
      </p:sp>
      <p:sp>
        <p:nvSpPr>
          <p:cNvPr id="11" name="TextBox 10"/>
          <p:cNvSpPr txBox="1"/>
          <p:nvPr/>
        </p:nvSpPr>
        <p:spPr>
          <a:xfrm>
            <a:off x="306420" y="976869"/>
            <a:ext cx="3681379" cy="1077218"/>
          </a:xfrm>
          <a:prstGeom prst="rect">
            <a:avLst/>
          </a:prstGeom>
          <a:solidFill>
            <a:schemeClr val="tx1">
              <a:alpha val="50000"/>
            </a:schemeClr>
          </a:solidFill>
        </p:spPr>
        <p:txBody>
          <a:bodyPr wrap="square" rtlCol="0">
            <a:spAutoFit/>
          </a:bodyPr>
          <a:lstStyle/>
          <a:p>
            <a:r>
              <a:rPr lang="en-US" sz="1600" b="1" dirty="0" smtClean="0">
                <a:solidFill>
                  <a:schemeClr val="bg1"/>
                </a:solidFill>
                <a:latin typeface="Times New Roman"/>
                <a:cs typeface="Times New Roman"/>
              </a:rPr>
              <a:t>Ricky is exactly who you want as an instructor when it comes to advancing to </a:t>
            </a:r>
            <a:r>
              <a:rPr lang="en-US" sz="1600" b="1" dirty="0" err="1" smtClean="0">
                <a:solidFill>
                  <a:schemeClr val="bg1"/>
                </a:solidFill>
                <a:latin typeface="Times New Roman"/>
                <a:cs typeface="Times New Roman"/>
              </a:rPr>
              <a:t>Divemaster</a:t>
            </a:r>
            <a:r>
              <a:rPr lang="en-US" sz="1600" b="1" dirty="0" smtClean="0">
                <a:solidFill>
                  <a:schemeClr val="bg1"/>
                </a:solidFill>
                <a:latin typeface="Times New Roman"/>
                <a:cs typeface="Times New Roman"/>
              </a:rPr>
              <a:t>.</a:t>
            </a:r>
            <a:endParaRPr lang="en-US" sz="1600" b="1" dirty="0" smtClean="0">
              <a:solidFill>
                <a:schemeClr val="bg1"/>
              </a:solidFill>
              <a:latin typeface="Times New Roman"/>
              <a:cs typeface="Times New Roman"/>
            </a:endParaRPr>
          </a:p>
          <a:p>
            <a:r>
              <a:rPr lang="en-US" sz="1600" b="1" dirty="0" smtClean="0">
                <a:solidFill>
                  <a:schemeClr val="bg1"/>
                </a:solidFill>
                <a:latin typeface="Times New Roman"/>
                <a:cs typeface="Times New Roman"/>
              </a:rPr>
              <a:t>-David B., </a:t>
            </a:r>
            <a:r>
              <a:rPr lang="en-US" sz="1600" b="1" dirty="0" smtClean="0">
                <a:solidFill>
                  <a:schemeClr val="bg1"/>
                </a:solidFill>
                <a:latin typeface="Times New Roman"/>
                <a:cs typeface="Times New Roman"/>
              </a:rPr>
              <a:t>Poughquag, New York</a:t>
            </a:r>
            <a:endParaRPr lang="en-US" sz="1600" b="1" dirty="0">
              <a:solidFill>
                <a:schemeClr val="bg1"/>
              </a:solidFill>
              <a:latin typeface="Times New Roman"/>
              <a:cs typeface="Times New Roman"/>
            </a:endParaRPr>
          </a:p>
        </p:txBody>
      </p:sp>
      <p:sp>
        <p:nvSpPr>
          <p:cNvPr id="13" name="TextBox 12"/>
          <p:cNvSpPr txBox="1"/>
          <p:nvPr/>
        </p:nvSpPr>
        <p:spPr>
          <a:xfrm>
            <a:off x="306420" y="2297669"/>
            <a:ext cx="3681379" cy="830997"/>
          </a:xfrm>
          <a:prstGeom prst="rect">
            <a:avLst/>
          </a:prstGeom>
          <a:solidFill>
            <a:schemeClr val="tx1">
              <a:alpha val="50000"/>
            </a:schemeClr>
          </a:solidFill>
        </p:spPr>
        <p:txBody>
          <a:bodyPr wrap="square" rtlCol="0">
            <a:spAutoFit/>
          </a:bodyPr>
          <a:lstStyle/>
          <a:p>
            <a:r>
              <a:rPr lang="en-US" sz="1600" b="1" dirty="0" smtClean="0">
                <a:solidFill>
                  <a:schemeClr val="bg1"/>
                </a:solidFill>
                <a:latin typeface="Times New Roman"/>
                <a:cs typeface="Times New Roman"/>
              </a:rPr>
              <a:t>Ricky introduced me to the ‘’no weights’’ diving system.</a:t>
            </a:r>
            <a:endParaRPr lang="en-US" sz="1600" b="1" dirty="0" smtClean="0">
              <a:solidFill>
                <a:schemeClr val="bg1"/>
              </a:solidFill>
              <a:latin typeface="Times New Roman"/>
              <a:cs typeface="Times New Roman"/>
            </a:endParaRPr>
          </a:p>
          <a:p>
            <a:r>
              <a:rPr lang="en-US" sz="1600" b="1" dirty="0" smtClean="0">
                <a:solidFill>
                  <a:schemeClr val="bg1"/>
                </a:solidFill>
                <a:latin typeface="Times New Roman"/>
                <a:cs typeface="Times New Roman"/>
              </a:rPr>
              <a:t>-Alicia A.</a:t>
            </a:r>
            <a:r>
              <a:rPr lang="en-US" sz="1600" b="1" dirty="0" smtClean="0">
                <a:solidFill>
                  <a:schemeClr val="bg1"/>
                </a:solidFill>
                <a:latin typeface="Times New Roman"/>
                <a:cs typeface="Times New Roman"/>
              </a:rPr>
              <a:t>, </a:t>
            </a:r>
            <a:r>
              <a:rPr lang="en-US" sz="1600" b="1" dirty="0" smtClean="0">
                <a:solidFill>
                  <a:schemeClr val="bg1"/>
                </a:solidFill>
                <a:latin typeface="Times New Roman"/>
                <a:cs typeface="Times New Roman"/>
              </a:rPr>
              <a:t>Washington, DC</a:t>
            </a:r>
            <a:endParaRPr lang="en-US" sz="1600" b="1" dirty="0">
              <a:solidFill>
                <a:schemeClr val="bg1"/>
              </a:solidFill>
              <a:latin typeface="Times New Roman"/>
              <a:cs typeface="Times New Roman"/>
            </a:endParaRPr>
          </a:p>
        </p:txBody>
      </p:sp>
      <p:sp>
        <p:nvSpPr>
          <p:cNvPr id="14" name="TextBox 13"/>
          <p:cNvSpPr txBox="1"/>
          <p:nvPr/>
        </p:nvSpPr>
        <p:spPr>
          <a:xfrm>
            <a:off x="4140199" y="998956"/>
            <a:ext cx="3681379" cy="1323439"/>
          </a:xfrm>
          <a:prstGeom prst="rect">
            <a:avLst/>
          </a:prstGeom>
          <a:solidFill>
            <a:schemeClr val="tx1">
              <a:alpha val="50000"/>
            </a:schemeClr>
          </a:solidFill>
        </p:spPr>
        <p:txBody>
          <a:bodyPr wrap="square" rtlCol="0">
            <a:spAutoFit/>
          </a:bodyPr>
          <a:lstStyle/>
          <a:p>
            <a:r>
              <a:rPr lang="en-US" sz="1600" b="1" dirty="0" smtClean="0">
                <a:solidFill>
                  <a:schemeClr val="bg1"/>
                </a:solidFill>
                <a:latin typeface="Times New Roman"/>
                <a:cs typeface="Times New Roman"/>
              </a:rPr>
              <a:t>Special note to Ricky… he delivered his promises. Scuba is now a passion! You changed my life. </a:t>
            </a:r>
            <a:r>
              <a:rPr lang="en-US" sz="1600" b="1" dirty="0" smtClean="0">
                <a:solidFill>
                  <a:schemeClr val="bg1"/>
                </a:solidFill>
                <a:latin typeface="Times New Roman"/>
                <a:cs typeface="Times New Roman"/>
              </a:rPr>
              <a:t>You’re the best.</a:t>
            </a:r>
            <a:endParaRPr lang="en-US" sz="1600" b="1" dirty="0" smtClean="0">
              <a:solidFill>
                <a:schemeClr val="bg1"/>
              </a:solidFill>
              <a:latin typeface="Times New Roman"/>
              <a:cs typeface="Times New Roman"/>
            </a:endParaRPr>
          </a:p>
          <a:p>
            <a:r>
              <a:rPr lang="en-US" sz="1600" b="1" dirty="0" smtClean="0">
                <a:solidFill>
                  <a:schemeClr val="bg1"/>
                </a:solidFill>
                <a:latin typeface="Times New Roman"/>
                <a:cs typeface="Times New Roman"/>
              </a:rPr>
              <a:t>-Mark Andre L., Montreal, Quebec, Canada</a:t>
            </a:r>
            <a:endParaRPr lang="en-US" sz="1600" b="1" dirty="0">
              <a:solidFill>
                <a:schemeClr val="bg1"/>
              </a:solidFill>
              <a:latin typeface="Times New Roman"/>
              <a:cs typeface="Times New Roman"/>
            </a:endParaRPr>
          </a:p>
        </p:txBody>
      </p:sp>
      <p:sp>
        <p:nvSpPr>
          <p:cNvPr id="15" name="TextBox 14"/>
          <p:cNvSpPr txBox="1"/>
          <p:nvPr/>
        </p:nvSpPr>
        <p:spPr>
          <a:xfrm>
            <a:off x="4152899" y="2421356"/>
            <a:ext cx="3681379" cy="830997"/>
          </a:xfrm>
          <a:prstGeom prst="rect">
            <a:avLst/>
          </a:prstGeom>
          <a:solidFill>
            <a:schemeClr val="tx1">
              <a:alpha val="50000"/>
            </a:schemeClr>
          </a:solidFill>
        </p:spPr>
        <p:txBody>
          <a:bodyPr wrap="square" rtlCol="0">
            <a:spAutoFit/>
          </a:bodyPr>
          <a:lstStyle/>
          <a:p>
            <a:r>
              <a:rPr lang="en-US" sz="1600" b="1" dirty="0" smtClean="0">
                <a:solidFill>
                  <a:schemeClr val="bg1"/>
                </a:solidFill>
                <a:latin typeface="Times New Roman"/>
                <a:cs typeface="Times New Roman"/>
              </a:rPr>
              <a:t>Ricky is the best </a:t>
            </a:r>
            <a:r>
              <a:rPr lang="en-US" sz="1600" b="1" dirty="0" err="1" smtClean="0">
                <a:solidFill>
                  <a:schemeClr val="bg1"/>
                </a:solidFill>
                <a:latin typeface="Times New Roman"/>
                <a:cs typeface="Times New Roman"/>
              </a:rPr>
              <a:t>Divemaster</a:t>
            </a:r>
            <a:r>
              <a:rPr lang="en-US" sz="1600" b="1" dirty="0" smtClean="0">
                <a:solidFill>
                  <a:schemeClr val="bg1"/>
                </a:solidFill>
                <a:latin typeface="Times New Roman"/>
                <a:cs typeface="Times New Roman"/>
              </a:rPr>
              <a:t> who I’ve had the pleasure to dive with.</a:t>
            </a:r>
          </a:p>
          <a:p>
            <a:r>
              <a:rPr lang="en-US" sz="1600" b="1" dirty="0" smtClean="0">
                <a:solidFill>
                  <a:schemeClr val="bg1"/>
                </a:solidFill>
                <a:latin typeface="Times New Roman"/>
                <a:cs typeface="Times New Roman"/>
              </a:rPr>
              <a:t>-Mathieu B., Montreal, Quebec, Canada</a:t>
            </a:r>
            <a:endParaRPr lang="en-US" sz="1600" b="1" dirty="0">
              <a:solidFill>
                <a:schemeClr val="bg1"/>
              </a:solidFill>
              <a:latin typeface="Times New Roman"/>
              <a:cs typeface="Times New Roman"/>
            </a:endParaRPr>
          </a:p>
        </p:txBody>
      </p:sp>
      <p:sp>
        <p:nvSpPr>
          <p:cNvPr id="16" name="Rectangle 15"/>
          <p:cNvSpPr/>
          <p:nvPr/>
        </p:nvSpPr>
        <p:spPr>
          <a:xfrm>
            <a:off x="114300" y="3478118"/>
            <a:ext cx="4572000" cy="1754327"/>
          </a:xfrm>
          <a:prstGeom prst="rect">
            <a:avLst/>
          </a:prstGeom>
          <a:solidFill>
            <a:schemeClr val="bg1">
              <a:lumMod val="65000"/>
            </a:schemeClr>
          </a:solidFill>
        </p:spPr>
        <p:txBody>
          <a:bodyPr>
            <a:spAutoFit/>
          </a:bodyPr>
          <a:lstStyle/>
          <a:p>
            <a:r>
              <a:rPr lang="en-US" dirty="0" smtClean="0">
                <a:solidFill>
                  <a:srgbClr val="FFFFFF"/>
                </a:solidFill>
              </a:rPr>
              <a:t>…had </a:t>
            </a:r>
            <a:r>
              <a:rPr lang="en-US" dirty="0">
                <a:solidFill>
                  <a:srgbClr val="FFFFFF"/>
                </a:solidFill>
              </a:rPr>
              <a:t>an amazing vacation because I met amazing people, got certified by possibly the best scuba instructor ever who was patient, encouraging, reassuring and kept giving us positive reinforcement (thanks Ricky</a:t>
            </a:r>
            <a:r>
              <a:rPr lang="en-US" dirty="0" smtClean="0">
                <a:solidFill>
                  <a:srgbClr val="FFFFFF"/>
                </a:solidFill>
              </a:rPr>
              <a:t>!)</a:t>
            </a:r>
          </a:p>
          <a:p>
            <a:r>
              <a:rPr lang="en-US" dirty="0" smtClean="0">
                <a:solidFill>
                  <a:srgbClr val="FFFFFF"/>
                </a:solidFill>
              </a:rPr>
              <a:t>-Rita K., Montreal, Quebec, Canada</a:t>
            </a:r>
            <a:endParaRPr lang="en-US" dirty="0">
              <a:solidFill>
                <a:srgbClr val="FFFFFF"/>
              </a:solidFill>
            </a:endParaRPr>
          </a:p>
        </p:txBody>
      </p:sp>
      <p:sp>
        <p:nvSpPr>
          <p:cNvPr id="17" name="Rectangle 16"/>
          <p:cNvSpPr/>
          <p:nvPr/>
        </p:nvSpPr>
        <p:spPr>
          <a:xfrm>
            <a:off x="4470400" y="5214390"/>
            <a:ext cx="4572000" cy="1200329"/>
          </a:xfrm>
          <a:prstGeom prst="rect">
            <a:avLst/>
          </a:prstGeom>
          <a:ln>
            <a:solidFill>
              <a:schemeClr val="tx1"/>
            </a:solidFill>
          </a:ln>
        </p:spPr>
        <p:txBody>
          <a:bodyPr>
            <a:spAutoFit/>
          </a:bodyPr>
          <a:lstStyle/>
          <a:p>
            <a:r>
              <a:rPr lang="en-US" dirty="0"/>
              <a:t>Ricky </a:t>
            </a:r>
            <a:r>
              <a:rPr lang="en-US" dirty="0" smtClean="0"/>
              <a:t>worked </a:t>
            </a:r>
            <a:r>
              <a:rPr lang="en-US" dirty="0"/>
              <a:t>with us in every detail to teach us safe diving skills and ensuring that we learned this amazing sport so we could be solid global dive citizens.</a:t>
            </a:r>
          </a:p>
        </p:txBody>
      </p:sp>
      <p:sp>
        <p:nvSpPr>
          <p:cNvPr id="18" name="Rectangle 17"/>
          <p:cNvSpPr/>
          <p:nvPr/>
        </p:nvSpPr>
        <p:spPr>
          <a:xfrm>
            <a:off x="114300" y="5381536"/>
            <a:ext cx="4191000" cy="923330"/>
          </a:xfrm>
          <a:prstGeom prst="rect">
            <a:avLst/>
          </a:prstGeom>
          <a:ln>
            <a:solidFill>
              <a:schemeClr val="tx1"/>
            </a:solidFill>
          </a:ln>
        </p:spPr>
        <p:txBody>
          <a:bodyPr wrap="square">
            <a:spAutoFit/>
          </a:bodyPr>
          <a:lstStyle/>
          <a:p>
            <a:r>
              <a:rPr lang="en-US" dirty="0" smtClean="0"/>
              <a:t>Ricky always </a:t>
            </a:r>
            <a:r>
              <a:rPr lang="en-US" dirty="0"/>
              <a:t>made you feel safe and secure while miles out in the water. </a:t>
            </a:r>
            <a:endParaRPr lang="en-US" dirty="0" smtClean="0"/>
          </a:p>
          <a:p>
            <a:r>
              <a:rPr lang="en-US" dirty="0" smtClean="0"/>
              <a:t>-Michael D., Cherry Hill, NJ</a:t>
            </a:r>
            <a:endParaRPr lang="en-US" dirty="0"/>
          </a:p>
        </p:txBody>
      </p:sp>
    </p:spTree>
    <p:extLst>
      <p:ext uri="{BB962C8B-B14F-4D97-AF65-F5344CB8AC3E}">
        <p14:creationId xmlns:p14="http://schemas.microsoft.com/office/powerpoint/2010/main" val="3096430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8461" y="139162"/>
            <a:ext cx="761747" cy="369332"/>
          </a:xfrm>
          <a:prstGeom prst="rect">
            <a:avLst/>
          </a:prstGeom>
          <a:solidFill>
            <a:srgbClr val="FFFF00"/>
          </a:solidFill>
          <a:ln>
            <a:solidFill>
              <a:schemeClr val="tx2"/>
            </a:solidFill>
          </a:ln>
        </p:spPr>
        <p:txBody>
          <a:bodyPr wrap="none" rtlCol="0">
            <a:spAutoFit/>
          </a:bodyPr>
          <a:lstStyle/>
          <a:p>
            <a:r>
              <a:rPr lang="en-US" dirty="0" smtClean="0"/>
              <a:t>About</a:t>
            </a:r>
            <a:endParaRPr lang="en-US" dirty="0"/>
          </a:p>
        </p:txBody>
      </p:sp>
      <p:sp>
        <p:nvSpPr>
          <p:cNvPr id="6" name="TextBox 5"/>
          <p:cNvSpPr txBox="1"/>
          <p:nvPr/>
        </p:nvSpPr>
        <p:spPr>
          <a:xfrm>
            <a:off x="1583455" y="139162"/>
            <a:ext cx="2058038" cy="369332"/>
          </a:xfrm>
          <a:prstGeom prst="rect">
            <a:avLst/>
          </a:prstGeom>
          <a:noFill/>
          <a:ln>
            <a:solidFill>
              <a:schemeClr val="tx2"/>
            </a:solidFill>
          </a:ln>
        </p:spPr>
        <p:txBody>
          <a:bodyPr wrap="none" rtlCol="0">
            <a:spAutoFit/>
          </a:bodyPr>
          <a:lstStyle/>
          <a:p>
            <a:r>
              <a:rPr lang="en-US" dirty="0" smtClean="0"/>
              <a:t>Courses /Specialties</a:t>
            </a:r>
            <a:endParaRPr lang="en-US" dirty="0"/>
          </a:p>
        </p:txBody>
      </p:sp>
      <p:sp>
        <p:nvSpPr>
          <p:cNvPr id="7" name="TextBox 6"/>
          <p:cNvSpPr txBox="1"/>
          <p:nvPr/>
        </p:nvSpPr>
        <p:spPr>
          <a:xfrm>
            <a:off x="3784740" y="139162"/>
            <a:ext cx="1604601" cy="369332"/>
          </a:xfrm>
          <a:prstGeom prst="rect">
            <a:avLst/>
          </a:prstGeom>
          <a:noFill/>
          <a:ln>
            <a:solidFill>
              <a:schemeClr val="tx2"/>
            </a:solidFill>
          </a:ln>
        </p:spPr>
        <p:txBody>
          <a:bodyPr wrap="none" rtlCol="0">
            <a:spAutoFit/>
          </a:bodyPr>
          <a:lstStyle/>
          <a:p>
            <a:r>
              <a:rPr lang="en-US" dirty="0" smtClean="0"/>
              <a:t>Private Charter</a:t>
            </a:r>
            <a:endParaRPr lang="en-US" dirty="0"/>
          </a:p>
        </p:txBody>
      </p:sp>
      <p:sp>
        <p:nvSpPr>
          <p:cNvPr id="8" name="TextBox 7"/>
          <p:cNvSpPr txBox="1"/>
          <p:nvPr/>
        </p:nvSpPr>
        <p:spPr>
          <a:xfrm>
            <a:off x="5532589" y="135007"/>
            <a:ext cx="915635" cy="369332"/>
          </a:xfrm>
          <a:prstGeom prst="rect">
            <a:avLst/>
          </a:prstGeom>
          <a:noFill/>
          <a:ln>
            <a:solidFill>
              <a:schemeClr val="tx2"/>
            </a:solidFill>
          </a:ln>
        </p:spPr>
        <p:txBody>
          <a:bodyPr wrap="none" rtlCol="0">
            <a:spAutoFit/>
          </a:bodyPr>
          <a:lstStyle/>
          <a:p>
            <a:r>
              <a:rPr lang="en-US" dirty="0" smtClean="0"/>
              <a:t>Contact</a:t>
            </a:r>
            <a:endParaRPr lang="en-US" dirty="0"/>
          </a:p>
        </p:txBody>
      </p:sp>
      <p:sp>
        <p:nvSpPr>
          <p:cNvPr id="2" name="TextBox 1"/>
          <p:cNvSpPr txBox="1"/>
          <p:nvPr/>
        </p:nvSpPr>
        <p:spPr>
          <a:xfrm>
            <a:off x="287230" y="1247934"/>
            <a:ext cx="6077963" cy="2554545"/>
          </a:xfrm>
          <a:prstGeom prst="rect">
            <a:avLst/>
          </a:prstGeom>
          <a:noFill/>
        </p:spPr>
        <p:txBody>
          <a:bodyPr wrap="square" rtlCol="0">
            <a:spAutoFit/>
          </a:bodyPr>
          <a:lstStyle/>
          <a:p>
            <a:r>
              <a:rPr lang="en-US" sz="1600" b="1" dirty="0" smtClean="0">
                <a:latin typeface="Arial" pitchFamily="34" charset="0"/>
                <a:cs typeface="Arial" pitchFamily="34" charset="0"/>
              </a:rPr>
              <a:t>Ricky has been scuba diving since 1989 and is also an accomplished free diver.  Ricky has worked internationally with </a:t>
            </a:r>
            <a:r>
              <a:rPr lang="en-US" sz="1600" b="1" dirty="0" smtClean="0">
                <a:latin typeface="Arial" pitchFamily="34" charset="0"/>
                <a:cs typeface="Arial" pitchFamily="34" charset="0"/>
              </a:rPr>
              <a:t>world-class </a:t>
            </a:r>
            <a:r>
              <a:rPr lang="en-US" sz="1600" b="1" dirty="0" smtClean="0">
                <a:latin typeface="Arial" pitchFamily="34" charset="0"/>
                <a:cs typeface="Arial" pitchFamily="34" charset="0"/>
              </a:rPr>
              <a:t>dive operations, giving him the opportunity to dive almost all the oceans and the seas of the world. He is credited with having completed more than 9,000 dives. Ricky’s extensive diving experience and continuous education has enabled him to develop his own unique methods of coaching, providing divers of all levels </a:t>
            </a:r>
            <a:r>
              <a:rPr lang="en-US" sz="1600" b="1" dirty="0" smtClean="0">
                <a:latin typeface="Arial" pitchFamily="34" charset="0"/>
                <a:cs typeface="Arial" pitchFamily="34" charset="0"/>
              </a:rPr>
              <a:t>with </a:t>
            </a:r>
            <a:r>
              <a:rPr lang="en-US" sz="1600" b="1" dirty="0" smtClean="0">
                <a:latin typeface="Arial" pitchFamily="34" charset="0"/>
                <a:cs typeface="Arial" pitchFamily="34" charset="0"/>
              </a:rPr>
              <a:t>a symbiotic experience with the element.</a:t>
            </a:r>
          </a:p>
          <a:p>
            <a:endParaRPr lang="en-US" sz="1600" dirty="0"/>
          </a:p>
        </p:txBody>
      </p:sp>
      <p:pic>
        <p:nvPicPr>
          <p:cNvPr id="13" name="Picture 12" descr="Ricky 6.jpg"/>
          <p:cNvPicPr>
            <a:picLocks noChangeAspect="1"/>
          </p:cNvPicPr>
          <p:nvPr/>
        </p:nvPicPr>
        <p:blipFill>
          <a:blip r:embed="rId2" cstate="print"/>
          <a:stretch>
            <a:fillRect/>
          </a:stretch>
        </p:blipFill>
        <p:spPr>
          <a:xfrm>
            <a:off x="6869551" y="1039594"/>
            <a:ext cx="1828800" cy="2743200"/>
          </a:xfrm>
          <a:prstGeom prst="rect">
            <a:avLst/>
          </a:prstGeom>
          <a:ln>
            <a:solidFill>
              <a:schemeClr val="tx1"/>
            </a:solidFill>
          </a:ln>
        </p:spPr>
      </p:pic>
      <p:sp>
        <p:nvSpPr>
          <p:cNvPr id="3" name="TextBox 2"/>
          <p:cNvSpPr txBox="1"/>
          <p:nvPr/>
        </p:nvSpPr>
        <p:spPr>
          <a:xfrm>
            <a:off x="283099" y="868552"/>
            <a:ext cx="1954381" cy="369332"/>
          </a:xfrm>
          <a:prstGeom prst="rect">
            <a:avLst/>
          </a:prstGeom>
          <a:noFill/>
        </p:spPr>
        <p:txBody>
          <a:bodyPr wrap="none" rtlCol="0">
            <a:spAutoFit/>
          </a:bodyPr>
          <a:lstStyle/>
          <a:p>
            <a:r>
              <a:rPr lang="en-US" b="1" dirty="0" smtClean="0"/>
              <a:t>About </a:t>
            </a:r>
            <a:r>
              <a:rPr lang="en-US" b="1" dirty="0" smtClean="0"/>
              <a:t>Ricky </a:t>
            </a:r>
            <a:r>
              <a:rPr lang="en-US" b="1" dirty="0" smtClean="0"/>
              <a:t>Lajoie</a:t>
            </a:r>
            <a:endParaRPr lang="en-US" b="1" dirty="0"/>
          </a:p>
        </p:txBody>
      </p:sp>
      <p:sp>
        <p:nvSpPr>
          <p:cNvPr id="14" name="TextBox 13"/>
          <p:cNvSpPr txBox="1"/>
          <p:nvPr/>
        </p:nvSpPr>
        <p:spPr>
          <a:xfrm>
            <a:off x="260770" y="4669393"/>
            <a:ext cx="6077963" cy="1815882"/>
          </a:xfrm>
          <a:prstGeom prst="rect">
            <a:avLst/>
          </a:prstGeom>
          <a:noFill/>
        </p:spPr>
        <p:txBody>
          <a:bodyPr wrap="square" rtlCol="0">
            <a:spAutoFit/>
          </a:bodyPr>
          <a:lstStyle/>
          <a:p>
            <a:r>
              <a:rPr lang="en-US" sz="1600" b="1" dirty="0" smtClean="0">
                <a:latin typeface="Arial" pitchFamily="34" charset="0"/>
                <a:cs typeface="Arial" pitchFamily="34" charset="0"/>
              </a:rPr>
              <a:t>Ricky has trained with multiple different diving associations and is currently a member of the Professional Association of Diving Instructors (PADI) and the </a:t>
            </a:r>
            <a:r>
              <a:rPr lang="en-US" sz="1600" b="1" dirty="0" err="1" smtClean="0">
                <a:latin typeface="Arial" pitchFamily="34" charset="0"/>
                <a:cs typeface="Arial" pitchFamily="34" charset="0"/>
              </a:rPr>
              <a:t>Confédération</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Mondiale</a:t>
            </a:r>
            <a:r>
              <a:rPr lang="en-US" sz="1600" b="1" dirty="0" smtClean="0">
                <a:latin typeface="Arial" pitchFamily="34" charset="0"/>
                <a:cs typeface="Arial" pitchFamily="34" charset="0"/>
              </a:rPr>
              <a:t> des </a:t>
            </a:r>
            <a:r>
              <a:rPr lang="en-US" sz="1600" b="1" dirty="0" err="1" smtClean="0">
                <a:latin typeface="Arial" pitchFamily="34" charset="0"/>
                <a:cs typeface="Arial" pitchFamily="34" charset="0"/>
              </a:rPr>
              <a:t>Activités</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Subaquatiques</a:t>
            </a:r>
            <a:r>
              <a:rPr lang="en-US" sz="1600" b="1" dirty="0" smtClean="0">
                <a:latin typeface="Arial" pitchFamily="34" charset="0"/>
                <a:cs typeface="Arial" pitchFamily="34" charset="0"/>
              </a:rPr>
              <a:t> (CMAS). He is also a PADI staff </a:t>
            </a:r>
            <a:r>
              <a:rPr lang="en-US" sz="1600" b="1" dirty="0">
                <a:latin typeface="Arial" pitchFamily="34" charset="0"/>
                <a:cs typeface="Arial" pitchFamily="34" charset="0"/>
              </a:rPr>
              <a:t>i</a:t>
            </a:r>
            <a:r>
              <a:rPr lang="en-US" sz="1600" b="1" dirty="0" smtClean="0">
                <a:latin typeface="Arial" pitchFamily="34" charset="0"/>
                <a:cs typeface="Arial" pitchFamily="34" charset="0"/>
              </a:rPr>
              <a:t>nstructor, a CMAS 2-star instructor, and an emergency </a:t>
            </a:r>
            <a:r>
              <a:rPr lang="en-US" sz="1600" b="1" dirty="0">
                <a:latin typeface="Arial" pitchFamily="34" charset="0"/>
                <a:cs typeface="Arial" pitchFamily="34" charset="0"/>
              </a:rPr>
              <a:t>f</a:t>
            </a:r>
            <a:r>
              <a:rPr lang="en-US" sz="1600" b="1" dirty="0" smtClean="0">
                <a:latin typeface="Arial" pitchFamily="34" charset="0"/>
                <a:cs typeface="Arial" pitchFamily="34" charset="0"/>
              </a:rPr>
              <a:t>irst </a:t>
            </a:r>
            <a:r>
              <a:rPr lang="en-US" sz="1600" b="1" dirty="0">
                <a:latin typeface="Arial" pitchFamily="34" charset="0"/>
                <a:cs typeface="Arial" pitchFamily="34" charset="0"/>
              </a:rPr>
              <a:t>r</a:t>
            </a:r>
            <a:r>
              <a:rPr lang="en-US" sz="1600" b="1" dirty="0" smtClean="0">
                <a:latin typeface="Arial" pitchFamily="34" charset="0"/>
                <a:cs typeface="Arial" pitchFamily="34" charset="0"/>
              </a:rPr>
              <a:t>esponse </a:t>
            </a:r>
            <a:r>
              <a:rPr lang="en-US" sz="1600" b="1" dirty="0">
                <a:latin typeface="Arial" pitchFamily="34" charset="0"/>
                <a:cs typeface="Arial" pitchFamily="34" charset="0"/>
              </a:rPr>
              <a:t>i</a:t>
            </a:r>
            <a:r>
              <a:rPr lang="en-US" sz="1600" b="1" dirty="0" smtClean="0">
                <a:latin typeface="Arial" pitchFamily="34" charset="0"/>
                <a:cs typeface="Arial" pitchFamily="34" charset="0"/>
              </a:rPr>
              <a:t>nstructor.</a:t>
            </a:r>
          </a:p>
          <a:p>
            <a:endParaRPr lang="en-US" sz="1600" dirty="0"/>
          </a:p>
        </p:txBody>
      </p:sp>
      <p:sp>
        <p:nvSpPr>
          <p:cNvPr id="15" name="TextBox 14"/>
          <p:cNvSpPr txBox="1"/>
          <p:nvPr/>
        </p:nvSpPr>
        <p:spPr>
          <a:xfrm>
            <a:off x="287230" y="4131022"/>
            <a:ext cx="1507895" cy="369332"/>
          </a:xfrm>
          <a:prstGeom prst="rect">
            <a:avLst/>
          </a:prstGeom>
          <a:noFill/>
        </p:spPr>
        <p:txBody>
          <a:bodyPr wrap="none" rtlCol="0">
            <a:spAutoFit/>
          </a:bodyPr>
          <a:lstStyle/>
          <a:p>
            <a:r>
              <a:rPr lang="en-US" b="1" dirty="0" smtClean="0"/>
              <a:t>Qualifications</a:t>
            </a:r>
            <a:endParaRPr lang="en-US" b="1" dirty="0"/>
          </a:p>
        </p:txBody>
      </p:sp>
      <p:pic>
        <p:nvPicPr>
          <p:cNvPr id="5" name="Picture 4" descr="PADI 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699" y="4199264"/>
            <a:ext cx="1443630" cy="470129"/>
          </a:xfrm>
          <a:prstGeom prst="rect">
            <a:avLst/>
          </a:prstGeom>
        </p:spPr>
      </p:pic>
      <p:pic>
        <p:nvPicPr>
          <p:cNvPr id="9" name="Picture 8" descr="CMA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9551" y="4882602"/>
            <a:ext cx="1375248" cy="606249"/>
          </a:xfrm>
          <a:prstGeom prst="rect">
            <a:avLst/>
          </a:prstGeom>
        </p:spPr>
      </p:pic>
      <p:pic>
        <p:nvPicPr>
          <p:cNvPr id="16" name="Picture 15" descr="EFRI Log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7675" y="5768924"/>
            <a:ext cx="2060676" cy="599379"/>
          </a:xfrm>
          <a:prstGeom prst="rect">
            <a:avLst/>
          </a:prstGeom>
        </p:spPr>
      </p:pic>
    </p:spTree>
    <p:extLst>
      <p:ext uri="{BB962C8B-B14F-4D97-AF65-F5344CB8AC3E}">
        <p14:creationId xmlns:p14="http://schemas.microsoft.com/office/powerpoint/2010/main" val="3115903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8461" y="139162"/>
            <a:ext cx="761747" cy="369332"/>
          </a:xfrm>
          <a:prstGeom prst="rect">
            <a:avLst/>
          </a:prstGeom>
          <a:noFill/>
          <a:ln>
            <a:solidFill>
              <a:schemeClr val="tx2"/>
            </a:solidFill>
          </a:ln>
        </p:spPr>
        <p:txBody>
          <a:bodyPr wrap="none" rtlCol="0">
            <a:spAutoFit/>
          </a:bodyPr>
          <a:lstStyle/>
          <a:p>
            <a:r>
              <a:rPr lang="en-US" dirty="0" smtClean="0"/>
              <a:t>About</a:t>
            </a:r>
            <a:endParaRPr lang="en-US" dirty="0"/>
          </a:p>
        </p:txBody>
      </p:sp>
      <p:sp>
        <p:nvSpPr>
          <p:cNvPr id="6" name="TextBox 5"/>
          <p:cNvSpPr txBox="1"/>
          <p:nvPr/>
        </p:nvSpPr>
        <p:spPr>
          <a:xfrm>
            <a:off x="1583455" y="139162"/>
            <a:ext cx="2058038" cy="369332"/>
          </a:xfrm>
          <a:prstGeom prst="rect">
            <a:avLst/>
          </a:prstGeom>
          <a:solidFill>
            <a:srgbClr val="FFFF00"/>
          </a:solidFill>
          <a:ln>
            <a:solidFill>
              <a:schemeClr val="tx2"/>
            </a:solidFill>
          </a:ln>
        </p:spPr>
        <p:txBody>
          <a:bodyPr wrap="none" rtlCol="0">
            <a:spAutoFit/>
          </a:bodyPr>
          <a:lstStyle/>
          <a:p>
            <a:r>
              <a:rPr lang="en-US" dirty="0" smtClean="0"/>
              <a:t>Courses /Specialties</a:t>
            </a:r>
            <a:endParaRPr lang="en-US" dirty="0"/>
          </a:p>
        </p:txBody>
      </p:sp>
      <p:sp>
        <p:nvSpPr>
          <p:cNvPr id="7" name="TextBox 6"/>
          <p:cNvSpPr txBox="1"/>
          <p:nvPr/>
        </p:nvSpPr>
        <p:spPr>
          <a:xfrm>
            <a:off x="3784740" y="139162"/>
            <a:ext cx="1604601" cy="369332"/>
          </a:xfrm>
          <a:prstGeom prst="rect">
            <a:avLst/>
          </a:prstGeom>
          <a:noFill/>
          <a:ln>
            <a:solidFill>
              <a:schemeClr val="tx2"/>
            </a:solidFill>
          </a:ln>
        </p:spPr>
        <p:txBody>
          <a:bodyPr wrap="none" rtlCol="0">
            <a:spAutoFit/>
          </a:bodyPr>
          <a:lstStyle/>
          <a:p>
            <a:r>
              <a:rPr lang="en-US" dirty="0" smtClean="0"/>
              <a:t>Private Charter</a:t>
            </a:r>
            <a:endParaRPr lang="en-US" dirty="0"/>
          </a:p>
        </p:txBody>
      </p:sp>
      <p:sp>
        <p:nvSpPr>
          <p:cNvPr id="8" name="TextBox 7"/>
          <p:cNvSpPr txBox="1"/>
          <p:nvPr/>
        </p:nvSpPr>
        <p:spPr>
          <a:xfrm>
            <a:off x="5532589" y="135007"/>
            <a:ext cx="915635" cy="369332"/>
          </a:xfrm>
          <a:prstGeom prst="rect">
            <a:avLst/>
          </a:prstGeom>
          <a:noFill/>
          <a:ln>
            <a:solidFill>
              <a:schemeClr val="tx2"/>
            </a:solidFill>
          </a:ln>
        </p:spPr>
        <p:txBody>
          <a:bodyPr wrap="none" rtlCol="0">
            <a:spAutoFit/>
          </a:bodyPr>
          <a:lstStyle/>
          <a:p>
            <a:r>
              <a:rPr lang="en-US" dirty="0" smtClean="0"/>
              <a:t>Contact</a:t>
            </a:r>
            <a:endParaRPr lang="en-US" dirty="0"/>
          </a:p>
        </p:txBody>
      </p:sp>
      <p:sp>
        <p:nvSpPr>
          <p:cNvPr id="3" name="TextBox 2"/>
          <p:cNvSpPr txBox="1"/>
          <p:nvPr/>
        </p:nvSpPr>
        <p:spPr>
          <a:xfrm>
            <a:off x="283099" y="868552"/>
            <a:ext cx="1528859" cy="369332"/>
          </a:xfrm>
          <a:prstGeom prst="rect">
            <a:avLst/>
          </a:prstGeom>
          <a:noFill/>
        </p:spPr>
        <p:txBody>
          <a:bodyPr wrap="none" rtlCol="0">
            <a:spAutoFit/>
          </a:bodyPr>
          <a:lstStyle/>
          <a:p>
            <a:r>
              <a:rPr lang="en-US" b="1" dirty="0" smtClean="0"/>
              <a:t>PADI Program</a:t>
            </a:r>
          </a:p>
        </p:txBody>
      </p:sp>
      <p:pic>
        <p:nvPicPr>
          <p:cNvPr id="10" name="Picture 9" descr="padi_scuba__courses.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860" y="1899755"/>
            <a:ext cx="8084280" cy="4880884"/>
          </a:xfrm>
          <a:prstGeom prst="rect">
            <a:avLst/>
          </a:prstGeom>
        </p:spPr>
      </p:pic>
      <p:sp>
        <p:nvSpPr>
          <p:cNvPr id="11" name="TextBox 10"/>
          <p:cNvSpPr txBox="1"/>
          <p:nvPr/>
        </p:nvSpPr>
        <p:spPr>
          <a:xfrm>
            <a:off x="283098" y="1237884"/>
            <a:ext cx="8331041" cy="584776"/>
          </a:xfrm>
          <a:prstGeom prst="rect">
            <a:avLst/>
          </a:prstGeom>
          <a:noFill/>
        </p:spPr>
        <p:txBody>
          <a:bodyPr wrap="square" rtlCol="0">
            <a:spAutoFit/>
          </a:bodyPr>
          <a:lstStyle/>
          <a:p>
            <a:r>
              <a:rPr lang="en-US" sz="1600" dirty="0" smtClean="0"/>
              <a:t>As an IDC Staff Instructor, Ricky is certified to teach the entire PADI program, from Open Water </a:t>
            </a:r>
            <a:r>
              <a:rPr lang="en-US" sz="1600" dirty="0"/>
              <a:t>D</a:t>
            </a:r>
            <a:r>
              <a:rPr lang="en-US" sz="1600" dirty="0" smtClean="0"/>
              <a:t>iver to </a:t>
            </a:r>
            <a:r>
              <a:rPr lang="en-US" sz="1600" dirty="0" err="1" smtClean="0"/>
              <a:t>Divemaster</a:t>
            </a:r>
            <a:r>
              <a:rPr lang="en-US" sz="1600" dirty="0" smtClean="0"/>
              <a:t>, and provide Pre-Instructor Development Course (IDC) coaching.</a:t>
            </a:r>
            <a:endParaRPr lang="en-US" sz="1600" dirty="0"/>
          </a:p>
        </p:txBody>
      </p:sp>
    </p:spTree>
    <p:extLst>
      <p:ext uri="{BB962C8B-B14F-4D97-AF65-F5344CB8AC3E}">
        <p14:creationId xmlns:p14="http://schemas.microsoft.com/office/powerpoint/2010/main" val="539152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8461" y="139162"/>
            <a:ext cx="761747" cy="369332"/>
          </a:xfrm>
          <a:prstGeom prst="rect">
            <a:avLst/>
          </a:prstGeom>
          <a:noFill/>
          <a:ln>
            <a:solidFill>
              <a:schemeClr val="tx2"/>
            </a:solidFill>
          </a:ln>
        </p:spPr>
        <p:txBody>
          <a:bodyPr wrap="none" rtlCol="0">
            <a:spAutoFit/>
          </a:bodyPr>
          <a:lstStyle/>
          <a:p>
            <a:r>
              <a:rPr lang="en-US" dirty="0" smtClean="0"/>
              <a:t>About</a:t>
            </a:r>
            <a:endParaRPr lang="en-US" dirty="0"/>
          </a:p>
        </p:txBody>
      </p:sp>
      <p:sp>
        <p:nvSpPr>
          <p:cNvPr id="6" name="TextBox 5"/>
          <p:cNvSpPr txBox="1"/>
          <p:nvPr/>
        </p:nvSpPr>
        <p:spPr>
          <a:xfrm>
            <a:off x="1583455" y="139162"/>
            <a:ext cx="2058038" cy="369332"/>
          </a:xfrm>
          <a:prstGeom prst="rect">
            <a:avLst/>
          </a:prstGeom>
          <a:solidFill>
            <a:srgbClr val="FFFF00"/>
          </a:solidFill>
          <a:ln>
            <a:solidFill>
              <a:schemeClr val="tx2"/>
            </a:solidFill>
          </a:ln>
        </p:spPr>
        <p:txBody>
          <a:bodyPr wrap="none" rtlCol="0">
            <a:spAutoFit/>
          </a:bodyPr>
          <a:lstStyle/>
          <a:p>
            <a:r>
              <a:rPr lang="en-US" dirty="0" smtClean="0"/>
              <a:t>Courses /Specialties</a:t>
            </a:r>
            <a:endParaRPr lang="en-US" dirty="0"/>
          </a:p>
        </p:txBody>
      </p:sp>
      <p:sp>
        <p:nvSpPr>
          <p:cNvPr id="7" name="TextBox 6"/>
          <p:cNvSpPr txBox="1"/>
          <p:nvPr/>
        </p:nvSpPr>
        <p:spPr>
          <a:xfrm>
            <a:off x="3784740" y="139162"/>
            <a:ext cx="1604601" cy="369332"/>
          </a:xfrm>
          <a:prstGeom prst="rect">
            <a:avLst/>
          </a:prstGeom>
          <a:noFill/>
          <a:ln>
            <a:solidFill>
              <a:schemeClr val="tx2"/>
            </a:solidFill>
          </a:ln>
        </p:spPr>
        <p:txBody>
          <a:bodyPr wrap="none" rtlCol="0">
            <a:spAutoFit/>
          </a:bodyPr>
          <a:lstStyle/>
          <a:p>
            <a:r>
              <a:rPr lang="en-US" dirty="0" smtClean="0"/>
              <a:t>Private Charter</a:t>
            </a:r>
            <a:endParaRPr lang="en-US" dirty="0"/>
          </a:p>
        </p:txBody>
      </p:sp>
      <p:sp>
        <p:nvSpPr>
          <p:cNvPr id="8" name="TextBox 7"/>
          <p:cNvSpPr txBox="1"/>
          <p:nvPr/>
        </p:nvSpPr>
        <p:spPr>
          <a:xfrm>
            <a:off x="5532589" y="135007"/>
            <a:ext cx="915635" cy="369332"/>
          </a:xfrm>
          <a:prstGeom prst="rect">
            <a:avLst/>
          </a:prstGeom>
          <a:noFill/>
          <a:ln>
            <a:solidFill>
              <a:schemeClr val="tx2"/>
            </a:solidFill>
          </a:ln>
        </p:spPr>
        <p:txBody>
          <a:bodyPr wrap="none" rtlCol="0">
            <a:spAutoFit/>
          </a:bodyPr>
          <a:lstStyle/>
          <a:p>
            <a:r>
              <a:rPr lang="en-US" dirty="0" smtClean="0"/>
              <a:t>Contact</a:t>
            </a:r>
            <a:endParaRPr lang="en-US" dirty="0"/>
          </a:p>
        </p:txBody>
      </p:sp>
      <p:sp>
        <p:nvSpPr>
          <p:cNvPr id="9" name="TextBox 8"/>
          <p:cNvSpPr txBox="1"/>
          <p:nvPr/>
        </p:nvSpPr>
        <p:spPr>
          <a:xfrm>
            <a:off x="678461" y="927100"/>
            <a:ext cx="3595856" cy="369332"/>
          </a:xfrm>
          <a:prstGeom prst="rect">
            <a:avLst/>
          </a:prstGeom>
          <a:noFill/>
        </p:spPr>
        <p:txBody>
          <a:bodyPr wrap="none" rtlCol="0">
            <a:spAutoFit/>
          </a:bodyPr>
          <a:lstStyle/>
          <a:p>
            <a:r>
              <a:rPr lang="en-US" sz="1800" b="1" dirty="0" smtClean="0">
                <a:latin typeface="Arial" pitchFamily="34" charset="0"/>
                <a:cs typeface="Arial" pitchFamily="34" charset="0"/>
              </a:rPr>
              <a:t>Scuba Diving Referral Program</a:t>
            </a:r>
            <a:endParaRPr lang="en-US" sz="1800" b="1" dirty="0">
              <a:latin typeface="Arial" pitchFamily="34" charset="0"/>
              <a:cs typeface="Arial"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4049756339"/>
              </p:ext>
            </p:extLst>
          </p:nvPr>
        </p:nvGraphicFramePr>
        <p:xfrm>
          <a:off x="854219" y="2274774"/>
          <a:ext cx="2787274" cy="2990427"/>
        </p:xfrm>
        <a:graphic>
          <a:graphicData uri="http://schemas.openxmlformats.org/drawingml/2006/table">
            <a:tbl>
              <a:tblPr/>
              <a:tblGrid>
                <a:gridCol w="901848"/>
                <a:gridCol w="1885426"/>
              </a:tblGrid>
              <a:tr h="203200">
                <a:tc>
                  <a:txBody>
                    <a:bodyPr/>
                    <a:lstStyle/>
                    <a:p>
                      <a:pPr algn="l" fontAlgn="ctr"/>
                      <a:r>
                        <a:rPr lang="en-US" sz="900" b="1" i="0" u="none" strike="noStrike" dirty="0">
                          <a:solidFill>
                            <a:srgbClr val="000000"/>
                          </a:solidFill>
                          <a:latin typeface="Arial"/>
                        </a:rPr>
                        <a:t>Option #1</a:t>
                      </a:r>
                    </a:p>
                  </a:txBody>
                  <a:tcPr marL="76200" marR="8467" marT="8467" marB="0" anchor="ctr">
                    <a:lnL>
                      <a:noFill/>
                    </a:lnL>
                    <a:lnR>
                      <a:noFill/>
                    </a:lnR>
                    <a:lnT>
                      <a:noFill/>
                    </a:lnT>
                    <a:lnB w="6350" cap="flat" cmpd="sng" algn="ctr">
                      <a:solidFill>
                        <a:srgbClr val="95B3D7"/>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latin typeface="Arial"/>
                        </a:rPr>
                        <a:t> </a:t>
                      </a:r>
                    </a:p>
                  </a:txBody>
                  <a:tcPr marL="76200" marR="8467" marT="8467" marB="0" anchor="ctr">
                    <a:lnL>
                      <a:noFill/>
                    </a:lnL>
                    <a:lnR>
                      <a:noFill/>
                    </a:lnR>
                    <a:lnT>
                      <a:noFill/>
                    </a:lnT>
                    <a:lnB w="6350" cap="flat" cmpd="sng" algn="ctr">
                      <a:solidFill>
                        <a:srgbClr val="95B3D7"/>
                      </a:solidFill>
                      <a:prstDash val="solid"/>
                      <a:round/>
                      <a:headEnd type="none" w="med" len="med"/>
                      <a:tailEnd type="none" w="med" len="med"/>
                    </a:lnB>
                    <a:solidFill>
                      <a:srgbClr val="FFFFFF"/>
                    </a:solidFill>
                  </a:tcPr>
                </a:tc>
              </a:tr>
              <a:tr h="203200">
                <a:tc gridSpan="2">
                  <a:txBody>
                    <a:bodyPr/>
                    <a:lstStyle/>
                    <a:p>
                      <a:pPr algn="l" rtl="0" fontAlgn="ctr"/>
                      <a:r>
                        <a:rPr lang="en-US" sz="900" b="1" i="0" u="none" strike="noStrike" dirty="0">
                          <a:solidFill>
                            <a:srgbClr val="000000"/>
                          </a:solidFill>
                          <a:latin typeface="Arial"/>
                        </a:rPr>
                        <a:t>Saturday  </a:t>
                      </a:r>
                    </a:p>
                  </a:txBody>
                  <a:tcPr marL="76200" marR="8467" marT="8467" marB="0" anchor="ctr">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93CDDD"/>
                    </a:solidFill>
                  </a:tcPr>
                </a:tc>
                <a:tc hMerge="1">
                  <a:txBody>
                    <a:bodyPr/>
                    <a:lstStyle/>
                    <a:p>
                      <a:endParaRPr lang="en-US"/>
                    </a:p>
                  </a:txBody>
                  <a:tcPr/>
                </a:tc>
              </a:tr>
              <a:tr h="203200">
                <a:tc>
                  <a:txBody>
                    <a:bodyPr/>
                    <a:lstStyle/>
                    <a:p>
                      <a:pPr algn="l" rtl="0" fontAlgn="ctr"/>
                      <a:r>
                        <a:rPr lang="en-US" sz="900" b="0" i="0" u="none" strike="noStrike">
                          <a:solidFill>
                            <a:srgbClr val="000000"/>
                          </a:solidFill>
                          <a:latin typeface="Arial"/>
                        </a:rPr>
                        <a:t>8AM – 12PM </a:t>
                      </a:r>
                    </a:p>
                  </a:txBody>
                  <a:tcPr marL="76200" marR="8467" marT="8467" marB="0" anchor="ctr">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c>
                  <a:txBody>
                    <a:bodyPr/>
                    <a:lstStyle/>
                    <a:p>
                      <a:pPr algn="l" rtl="0" fontAlgn="ctr"/>
                      <a:r>
                        <a:rPr lang="en-US" sz="900" b="0" i="0" u="none" strike="noStrike" dirty="0">
                          <a:solidFill>
                            <a:srgbClr val="000000"/>
                          </a:solidFill>
                          <a:latin typeface="Arial"/>
                        </a:rPr>
                        <a:t>Classroom Theory </a:t>
                      </a:r>
                    </a:p>
                  </a:txBody>
                  <a:tcPr marL="76200" marR="8467" marT="8467" marB="0" anchor="ctr">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r>
              <a:tr h="0">
                <a:tc>
                  <a:txBody>
                    <a:bodyPr/>
                    <a:lstStyle/>
                    <a:p>
                      <a:pPr algn="l" rtl="0" fontAlgn="ctr"/>
                      <a:r>
                        <a:rPr lang="en-US" sz="900" b="0" i="0" u="none" strike="noStrike">
                          <a:solidFill>
                            <a:srgbClr val="000000"/>
                          </a:solidFill>
                          <a:latin typeface="Arial"/>
                        </a:rPr>
                        <a:t>1PM – 4PM </a:t>
                      </a:r>
                    </a:p>
                  </a:txBody>
                  <a:tcPr marL="76200" marR="8467" marT="8467" marB="0" anchor="ctr">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c>
                  <a:txBody>
                    <a:bodyPr/>
                    <a:lstStyle/>
                    <a:p>
                      <a:pPr algn="l" rtl="0" fontAlgn="ctr"/>
                      <a:r>
                        <a:rPr lang="en-US" sz="900" b="0" i="0" u="none" strike="noStrike">
                          <a:solidFill>
                            <a:srgbClr val="000000"/>
                          </a:solidFill>
                          <a:latin typeface="Arial"/>
                        </a:rPr>
                        <a:t>Pool Skills </a:t>
                      </a:r>
                    </a:p>
                  </a:txBody>
                  <a:tcPr marL="76200" marR="8467" marT="8467" marB="0" anchor="ctr">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r>
              <a:tr h="203200">
                <a:tc gridSpan="2">
                  <a:txBody>
                    <a:bodyPr/>
                    <a:lstStyle/>
                    <a:p>
                      <a:pPr algn="l" rtl="0" fontAlgn="ctr"/>
                      <a:r>
                        <a:rPr lang="en-US" sz="900" b="1" i="0" u="none" strike="noStrike">
                          <a:solidFill>
                            <a:srgbClr val="000000"/>
                          </a:solidFill>
                          <a:latin typeface="Arial"/>
                        </a:rPr>
                        <a:t>Sunday </a:t>
                      </a:r>
                    </a:p>
                  </a:txBody>
                  <a:tcPr marL="76200" marR="8467" marT="8467" marB="0" anchor="ctr">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93CDDD"/>
                    </a:solidFill>
                  </a:tcPr>
                </a:tc>
                <a:tc hMerge="1">
                  <a:txBody>
                    <a:bodyPr/>
                    <a:lstStyle/>
                    <a:p>
                      <a:endParaRPr lang="en-US"/>
                    </a:p>
                  </a:txBody>
                  <a:tcPr/>
                </a:tc>
              </a:tr>
              <a:tr h="203200">
                <a:tc>
                  <a:txBody>
                    <a:bodyPr/>
                    <a:lstStyle/>
                    <a:p>
                      <a:pPr algn="l" rtl="0" fontAlgn="ctr"/>
                      <a:r>
                        <a:rPr lang="en-US" sz="900" b="0" i="0" u="none" strike="noStrike">
                          <a:solidFill>
                            <a:srgbClr val="000000"/>
                          </a:solidFill>
                          <a:latin typeface="Arial"/>
                        </a:rPr>
                        <a:t>8AM – 12PM </a:t>
                      </a:r>
                    </a:p>
                  </a:txBody>
                  <a:tcPr marL="76200" marR="8467" marT="8467" marB="0" anchor="ctr">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c>
                  <a:txBody>
                    <a:bodyPr/>
                    <a:lstStyle/>
                    <a:p>
                      <a:pPr algn="l" rtl="0" fontAlgn="ctr"/>
                      <a:r>
                        <a:rPr lang="en-US" sz="900" b="0" i="0" u="none" strike="noStrike" dirty="0">
                          <a:solidFill>
                            <a:srgbClr val="000000"/>
                          </a:solidFill>
                          <a:latin typeface="Arial"/>
                        </a:rPr>
                        <a:t>Pool Skills </a:t>
                      </a:r>
                    </a:p>
                  </a:txBody>
                  <a:tcPr marL="76200" marR="8467" marT="8467" marB="0" anchor="ctr">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r>
              <a:tr h="203200">
                <a:tc>
                  <a:txBody>
                    <a:bodyPr/>
                    <a:lstStyle/>
                    <a:p>
                      <a:pPr algn="l" rtl="0" fontAlgn="ctr"/>
                      <a:r>
                        <a:rPr lang="en-US" sz="900" b="0" i="0" u="none" strike="noStrike">
                          <a:solidFill>
                            <a:srgbClr val="000000"/>
                          </a:solidFill>
                          <a:latin typeface="Arial"/>
                        </a:rPr>
                        <a:t>1PM – 4PM </a:t>
                      </a:r>
                    </a:p>
                  </a:txBody>
                  <a:tcPr marL="76200" marR="8467" marT="8467" marB="0" anchor="ctr">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c>
                  <a:txBody>
                    <a:bodyPr/>
                    <a:lstStyle/>
                    <a:p>
                      <a:pPr algn="l" rtl="0" fontAlgn="ctr"/>
                      <a:r>
                        <a:rPr lang="en-US" sz="900" b="0" i="0" u="none" strike="noStrike">
                          <a:solidFill>
                            <a:srgbClr val="000000"/>
                          </a:solidFill>
                          <a:latin typeface="Arial"/>
                        </a:rPr>
                        <a:t>Theory Exam </a:t>
                      </a:r>
                    </a:p>
                  </a:txBody>
                  <a:tcPr marL="76200" marR="8467" marT="8467" marB="0" anchor="ctr">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r>
              <a:tr h="203200">
                <a:tc>
                  <a:txBody>
                    <a:bodyPr/>
                    <a:lstStyle/>
                    <a:p>
                      <a:pPr algn="l" fontAlgn="ctr"/>
                      <a:r>
                        <a:rPr lang="en-US" sz="900" b="0" i="0" u="none" strike="noStrike">
                          <a:solidFill>
                            <a:srgbClr val="000000"/>
                          </a:solidFill>
                          <a:latin typeface="Arial"/>
                        </a:rPr>
                        <a:t> </a:t>
                      </a:r>
                    </a:p>
                  </a:txBody>
                  <a:tcPr marL="76200" marR="8467" marT="8467" marB="0" anchor="ctr">
                    <a:lnL>
                      <a:noFill/>
                    </a:lnL>
                    <a:lnR>
                      <a:noFill/>
                    </a:lnR>
                    <a:lnT w="6350" cap="flat" cmpd="sng" algn="ctr">
                      <a:solidFill>
                        <a:srgbClr val="95B3D7"/>
                      </a:solidFill>
                      <a:prstDash val="solid"/>
                      <a:round/>
                      <a:headEnd type="none" w="med" len="med"/>
                      <a:tailEnd type="none" w="med" len="med"/>
                    </a:lnT>
                    <a:lnB>
                      <a:noFill/>
                    </a:lnB>
                    <a:solidFill>
                      <a:srgbClr val="FFFFFF"/>
                    </a:solidFill>
                  </a:tcPr>
                </a:tc>
                <a:tc>
                  <a:txBody>
                    <a:bodyPr/>
                    <a:lstStyle/>
                    <a:p>
                      <a:pPr algn="l" fontAlgn="ctr"/>
                      <a:r>
                        <a:rPr lang="en-US" sz="900" b="0" i="0" u="none" strike="noStrike" dirty="0">
                          <a:solidFill>
                            <a:srgbClr val="000000"/>
                          </a:solidFill>
                          <a:latin typeface="Arial"/>
                        </a:rPr>
                        <a:t> </a:t>
                      </a:r>
                    </a:p>
                  </a:txBody>
                  <a:tcPr marL="76200" marR="8467" marT="8467" marB="0" anchor="ctr">
                    <a:lnL>
                      <a:noFill/>
                    </a:lnL>
                    <a:lnR>
                      <a:noFill/>
                    </a:lnR>
                    <a:lnT w="6350" cap="flat" cmpd="sng" algn="ctr">
                      <a:solidFill>
                        <a:srgbClr val="95B3D7"/>
                      </a:solidFill>
                      <a:prstDash val="solid"/>
                      <a:round/>
                      <a:headEnd type="none" w="med" len="med"/>
                      <a:tailEnd type="none" w="med" len="med"/>
                    </a:lnT>
                    <a:lnB>
                      <a:noFill/>
                    </a:lnB>
                    <a:solidFill>
                      <a:srgbClr val="FFFFFF"/>
                    </a:solidFill>
                  </a:tcPr>
                </a:tc>
              </a:tr>
              <a:tr h="203200">
                <a:tc>
                  <a:txBody>
                    <a:bodyPr/>
                    <a:lstStyle/>
                    <a:p>
                      <a:pPr algn="l" fontAlgn="ctr"/>
                      <a:r>
                        <a:rPr lang="en-US" sz="900" b="1" i="0" u="none" strike="noStrike" dirty="0">
                          <a:solidFill>
                            <a:srgbClr val="000000"/>
                          </a:solidFill>
                          <a:latin typeface="Arial"/>
                        </a:rPr>
                        <a:t>Option #2</a:t>
                      </a:r>
                    </a:p>
                  </a:txBody>
                  <a:tcPr marL="76200" marR="8467" marT="8467" marB="0" anchor="ctr">
                    <a:lnL>
                      <a:noFill/>
                    </a:lnL>
                    <a:lnR>
                      <a:noFill/>
                    </a:lnR>
                    <a:lnT>
                      <a:noFill/>
                    </a:lnT>
                    <a:lnB>
                      <a:noFill/>
                    </a:lnB>
                    <a:solidFill>
                      <a:srgbClr val="FFFFFF"/>
                    </a:solidFill>
                  </a:tcPr>
                </a:tc>
                <a:tc>
                  <a:txBody>
                    <a:bodyPr/>
                    <a:lstStyle/>
                    <a:p>
                      <a:pPr algn="l" fontAlgn="ctr"/>
                      <a:r>
                        <a:rPr lang="en-US" sz="900" b="0" i="0" u="none" strike="noStrike">
                          <a:solidFill>
                            <a:srgbClr val="000000"/>
                          </a:solidFill>
                          <a:latin typeface="Arial"/>
                        </a:rPr>
                        <a:t> </a:t>
                      </a:r>
                    </a:p>
                  </a:txBody>
                  <a:tcPr marL="76200" marR="8467" marT="8467" marB="0" anchor="ctr">
                    <a:lnL>
                      <a:noFill/>
                    </a:lnL>
                    <a:lnR>
                      <a:noFill/>
                    </a:lnR>
                    <a:lnT>
                      <a:noFill/>
                    </a:lnT>
                    <a:lnB>
                      <a:noFill/>
                    </a:lnB>
                    <a:solidFill>
                      <a:srgbClr val="FFFFFF"/>
                    </a:solidFill>
                  </a:tcPr>
                </a:tc>
              </a:tr>
              <a:tr h="203200">
                <a:tc gridSpan="2">
                  <a:txBody>
                    <a:bodyPr/>
                    <a:lstStyle/>
                    <a:p>
                      <a:pPr algn="l" fontAlgn="ctr"/>
                      <a:r>
                        <a:rPr lang="en-US" sz="900" b="1" i="0" u="none" strike="noStrike" dirty="0">
                          <a:solidFill>
                            <a:srgbClr val="000000"/>
                          </a:solidFill>
                          <a:latin typeface="Arial"/>
                        </a:rPr>
                        <a:t>+  Theory e-Learning via padi.com</a:t>
                      </a:r>
                    </a:p>
                  </a:txBody>
                  <a:tcPr marL="76200" marR="8467" marT="8467" marB="0" anchor="ctr">
                    <a:lnL>
                      <a:noFill/>
                    </a:lnL>
                    <a:lnR>
                      <a:noFill/>
                    </a:lnR>
                    <a:lnT>
                      <a:noFill/>
                    </a:lnT>
                    <a:lnB w="6350" cap="flat" cmpd="sng" algn="ctr">
                      <a:solidFill>
                        <a:srgbClr val="95B3D7"/>
                      </a:solidFill>
                      <a:prstDash val="solid"/>
                      <a:round/>
                      <a:headEnd type="none" w="med" len="med"/>
                      <a:tailEnd type="none" w="med" len="med"/>
                    </a:lnB>
                    <a:solidFill>
                      <a:srgbClr val="FFFFFF"/>
                    </a:solidFill>
                  </a:tcPr>
                </a:tc>
                <a:tc hMerge="1">
                  <a:txBody>
                    <a:bodyPr/>
                    <a:lstStyle/>
                    <a:p>
                      <a:endParaRPr lang="en-US"/>
                    </a:p>
                  </a:txBody>
                  <a:tcPr/>
                </a:tc>
              </a:tr>
              <a:tr h="203200">
                <a:tc gridSpan="2">
                  <a:txBody>
                    <a:bodyPr/>
                    <a:lstStyle/>
                    <a:p>
                      <a:pPr algn="l" rtl="0" fontAlgn="ctr"/>
                      <a:r>
                        <a:rPr lang="en-US" sz="900" b="1" i="0" u="none" strike="noStrike">
                          <a:solidFill>
                            <a:srgbClr val="000000"/>
                          </a:solidFill>
                          <a:latin typeface="Arial"/>
                        </a:rPr>
                        <a:t>Saturday  </a:t>
                      </a:r>
                    </a:p>
                  </a:txBody>
                  <a:tcPr marL="76200" marR="8467" marT="8467" marB="0" anchor="ctr">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93CDDD"/>
                    </a:solidFill>
                  </a:tcPr>
                </a:tc>
                <a:tc hMerge="1">
                  <a:txBody>
                    <a:bodyPr/>
                    <a:lstStyle/>
                    <a:p>
                      <a:endParaRPr lang="en-US"/>
                    </a:p>
                  </a:txBody>
                  <a:tcPr/>
                </a:tc>
              </a:tr>
              <a:tr h="203200">
                <a:tc>
                  <a:txBody>
                    <a:bodyPr/>
                    <a:lstStyle/>
                    <a:p>
                      <a:pPr algn="l" rtl="0" fontAlgn="ctr"/>
                      <a:r>
                        <a:rPr lang="en-US" sz="900" b="0" i="0" u="none" strike="noStrike" dirty="0" smtClean="0">
                          <a:solidFill>
                            <a:srgbClr val="000000"/>
                          </a:solidFill>
                          <a:latin typeface="Arial"/>
                        </a:rPr>
                        <a:t>9AM </a:t>
                      </a:r>
                      <a:r>
                        <a:rPr lang="en-US" sz="900" b="0" i="0" u="none" strike="noStrike" dirty="0">
                          <a:solidFill>
                            <a:srgbClr val="000000"/>
                          </a:solidFill>
                          <a:latin typeface="Arial"/>
                        </a:rPr>
                        <a:t>– 12PM </a:t>
                      </a:r>
                    </a:p>
                  </a:txBody>
                  <a:tcPr marL="76200" marR="8467" marT="8467" marB="0" anchor="ctr">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c>
                  <a:txBody>
                    <a:bodyPr/>
                    <a:lstStyle/>
                    <a:p>
                      <a:pPr algn="l" rtl="0" fontAlgn="ctr"/>
                      <a:r>
                        <a:rPr lang="en-US" sz="900" b="0" i="0" u="none" strike="noStrike" dirty="0">
                          <a:solidFill>
                            <a:srgbClr val="000000"/>
                          </a:solidFill>
                          <a:latin typeface="Arial"/>
                        </a:rPr>
                        <a:t>Classroom Theory </a:t>
                      </a:r>
                      <a:r>
                        <a:rPr lang="en-US" sz="900" b="0" i="0" u="none" strike="noStrike" dirty="0" smtClean="0">
                          <a:solidFill>
                            <a:srgbClr val="000000"/>
                          </a:solidFill>
                          <a:latin typeface="Arial"/>
                        </a:rPr>
                        <a:t>Review</a:t>
                      </a:r>
                      <a:endParaRPr lang="en-US" sz="900" b="0" i="0" u="none" strike="noStrike" dirty="0">
                        <a:solidFill>
                          <a:srgbClr val="000000"/>
                        </a:solidFill>
                        <a:latin typeface="Arial"/>
                      </a:endParaRPr>
                    </a:p>
                  </a:txBody>
                  <a:tcPr marL="76200" marR="8467" marT="8467" marB="0" anchor="ctr">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r>
              <a:tr h="203200">
                <a:tc>
                  <a:txBody>
                    <a:bodyPr/>
                    <a:lstStyle/>
                    <a:p>
                      <a:pPr algn="l" rtl="0" fontAlgn="ctr"/>
                      <a:r>
                        <a:rPr lang="en-US" sz="900" b="0" i="0" u="none" strike="noStrike">
                          <a:solidFill>
                            <a:srgbClr val="000000"/>
                          </a:solidFill>
                          <a:latin typeface="Arial"/>
                        </a:rPr>
                        <a:t>1PM – 4PM </a:t>
                      </a:r>
                    </a:p>
                  </a:txBody>
                  <a:tcPr marL="76200" marR="8467" marT="8467" marB="0" anchor="ctr">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c>
                  <a:txBody>
                    <a:bodyPr/>
                    <a:lstStyle/>
                    <a:p>
                      <a:pPr algn="l" rtl="0" fontAlgn="ctr"/>
                      <a:r>
                        <a:rPr lang="en-US" sz="900" b="0" i="0" u="none" strike="noStrike">
                          <a:solidFill>
                            <a:srgbClr val="000000"/>
                          </a:solidFill>
                          <a:latin typeface="Arial"/>
                        </a:rPr>
                        <a:t>Pool Skills </a:t>
                      </a:r>
                    </a:p>
                  </a:txBody>
                  <a:tcPr marL="76200" marR="8467" marT="8467" marB="0" anchor="ctr">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r>
              <a:tr h="203200">
                <a:tc gridSpan="2">
                  <a:txBody>
                    <a:bodyPr/>
                    <a:lstStyle/>
                    <a:p>
                      <a:pPr algn="l" rtl="0" fontAlgn="ctr"/>
                      <a:r>
                        <a:rPr lang="en-US" sz="900" b="1" i="0" u="none" strike="noStrike">
                          <a:solidFill>
                            <a:srgbClr val="000000"/>
                          </a:solidFill>
                          <a:latin typeface="Arial"/>
                        </a:rPr>
                        <a:t>Sunday </a:t>
                      </a:r>
                    </a:p>
                  </a:txBody>
                  <a:tcPr marL="76200" marR="8467" marT="8467" marB="0" anchor="ctr">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93CDDD"/>
                    </a:solidFill>
                  </a:tcPr>
                </a:tc>
                <a:tc hMerge="1">
                  <a:txBody>
                    <a:bodyPr/>
                    <a:lstStyle/>
                    <a:p>
                      <a:endParaRPr lang="en-US"/>
                    </a:p>
                  </a:txBody>
                  <a:tcPr/>
                </a:tc>
              </a:tr>
              <a:tr h="203200">
                <a:tc>
                  <a:txBody>
                    <a:bodyPr/>
                    <a:lstStyle/>
                    <a:p>
                      <a:pPr algn="l" rtl="0" fontAlgn="ctr"/>
                      <a:r>
                        <a:rPr lang="en-US" sz="900" b="0" i="0" u="none" strike="noStrike" dirty="0" smtClean="0">
                          <a:solidFill>
                            <a:srgbClr val="000000"/>
                          </a:solidFill>
                          <a:latin typeface="Arial"/>
                        </a:rPr>
                        <a:t>9AM </a:t>
                      </a:r>
                      <a:r>
                        <a:rPr lang="en-US" sz="900" b="0" i="0" u="none" strike="noStrike" dirty="0">
                          <a:solidFill>
                            <a:srgbClr val="000000"/>
                          </a:solidFill>
                          <a:latin typeface="Arial"/>
                        </a:rPr>
                        <a:t>– </a:t>
                      </a:r>
                      <a:r>
                        <a:rPr lang="en-US" sz="900" b="0" i="0" u="none" strike="noStrike" dirty="0" smtClean="0">
                          <a:solidFill>
                            <a:srgbClr val="000000"/>
                          </a:solidFill>
                          <a:latin typeface="Arial"/>
                        </a:rPr>
                        <a:t>1PM </a:t>
                      </a:r>
                      <a:endParaRPr lang="en-US" sz="900" b="0" i="0" u="none" strike="noStrike" dirty="0">
                        <a:solidFill>
                          <a:srgbClr val="000000"/>
                        </a:solidFill>
                        <a:latin typeface="Arial"/>
                      </a:endParaRPr>
                    </a:p>
                  </a:txBody>
                  <a:tcPr marL="76200" marR="8467" marT="8467" marB="0" anchor="ctr">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c>
                  <a:txBody>
                    <a:bodyPr/>
                    <a:lstStyle/>
                    <a:p>
                      <a:pPr algn="l" rtl="0" fontAlgn="ctr"/>
                      <a:r>
                        <a:rPr lang="en-US" sz="900" b="0" i="0" u="none" strike="noStrike" dirty="0">
                          <a:solidFill>
                            <a:srgbClr val="000000"/>
                          </a:solidFill>
                          <a:latin typeface="Arial"/>
                        </a:rPr>
                        <a:t>Pool Skills </a:t>
                      </a:r>
                    </a:p>
                  </a:txBody>
                  <a:tcPr marL="76200" marR="8467" marT="8467" marB="0" anchor="ctr">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r>
            </a:tbl>
          </a:graphicData>
        </a:graphic>
      </p:graphicFrame>
      <p:sp>
        <p:nvSpPr>
          <p:cNvPr id="13" name="TextBox 12"/>
          <p:cNvSpPr txBox="1"/>
          <p:nvPr/>
        </p:nvSpPr>
        <p:spPr>
          <a:xfrm>
            <a:off x="678461" y="1316405"/>
            <a:ext cx="7706513" cy="769441"/>
          </a:xfrm>
          <a:prstGeom prst="rect">
            <a:avLst/>
          </a:prstGeom>
          <a:noFill/>
        </p:spPr>
        <p:txBody>
          <a:bodyPr wrap="square" rtlCol="0">
            <a:spAutoFit/>
          </a:bodyPr>
          <a:lstStyle/>
          <a:p>
            <a:r>
              <a:rPr lang="en-US" sz="1100" dirty="0" smtClean="0">
                <a:latin typeface="Arial" pitchFamily="34" charset="0"/>
                <a:cs typeface="Arial" pitchFamily="34" charset="0"/>
              </a:rPr>
              <a:t>Students must complete the following steps to receive their PADI Open Water certification - 1) scuba diving theory; 2) pool skills; and 3) four open water dives. The referral program only focuses on the first two steps. Students </a:t>
            </a:r>
            <a:r>
              <a:rPr lang="en-US" sz="1100" dirty="0">
                <a:latin typeface="Arial" pitchFamily="34" charset="0"/>
                <a:cs typeface="Arial" pitchFamily="34" charset="0"/>
              </a:rPr>
              <a:t>must </a:t>
            </a:r>
            <a:r>
              <a:rPr lang="en-US" sz="1100" dirty="0" smtClean="0">
                <a:latin typeface="Arial" pitchFamily="34" charset="0"/>
                <a:cs typeface="Arial" pitchFamily="34" charset="0"/>
              </a:rPr>
              <a:t>then take the</a:t>
            </a:r>
            <a:r>
              <a:rPr lang="en-US" sz="1100" dirty="0">
                <a:latin typeface="Arial" pitchFamily="34" charset="0"/>
                <a:cs typeface="Arial" pitchFamily="34" charset="0"/>
              </a:rPr>
              <a:t> referral and complete their training on their warm water vacation. </a:t>
            </a:r>
            <a:r>
              <a:rPr lang="en-US" sz="1100" dirty="0" smtClean="0">
                <a:latin typeface="Arial" pitchFamily="34" charset="0"/>
                <a:cs typeface="Arial" pitchFamily="34" charset="0"/>
              </a:rPr>
              <a:t>Step </a:t>
            </a:r>
            <a:r>
              <a:rPr lang="en-US" sz="1100" dirty="0">
                <a:latin typeface="Arial" pitchFamily="34" charset="0"/>
                <a:cs typeface="Arial" pitchFamily="34" charset="0"/>
              </a:rPr>
              <a:t>3 does not have to be decided at the time of </a:t>
            </a:r>
            <a:r>
              <a:rPr lang="en-US" sz="1100" dirty="0" smtClean="0">
                <a:latin typeface="Arial" pitchFamily="34" charset="0"/>
                <a:cs typeface="Arial" pitchFamily="34" charset="0"/>
              </a:rPr>
              <a:t>training, but it must be completed within six months of the training class. </a:t>
            </a:r>
            <a:r>
              <a:rPr lang="en-US" sz="1100" dirty="0">
                <a:latin typeface="Arial" pitchFamily="34" charset="0"/>
                <a:cs typeface="Arial" pitchFamily="34" charset="0"/>
              </a:rPr>
              <a:t> </a:t>
            </a:r>
          </a:p>
        </p:txBody>
      </p:sp>
      <p:sp>
        <p:nvSpPr>
          <p:cNvPr id="14" name="TextBox 13"/>
          <p:cNvSpPr txBox="1"/>
          <p:nvPr/>
        </p:nvSpPr>
        <p:spPr>
          <a:xfrm>
            <a:off x="678460" y="5743278"/>
            <a:ext cx="7706514" cy="600164"/>
          </a:xfrm>
          <a:prstGeom prst="rect">
            <a:avLst/>
          </a:prstGeom>
          <a:noFill/>
        </p:spPr>
        <p:txBody>
          <a:bodyPr wrap="square" rtlCol="0">
            <a:spAutoFit/>
          </a:bodyPr>
          <a:lstStyle/>
          <a:p>
            <a:r>
              <a:rPr lang="en-US" sz="1100" dirty="0" smtClean="0">
                <a:latin typeface="Arial" pitchFamily="34" charset="0"/>
                <a:cs typeface="Arial" pitchFamily="34" charset="0"/>
              </a:rPr>
              <a:t>Includes </a:t>
            </a:r>
            <a:r>
              <a:rPr lang="en-US" sz="1100" dirty="0" smtClean="0">
                <a:latin typeface="Arial" pitchFamily="34" charset="0"/>
                <a:cs typeface="Arial" pitchFamily="34" charset="0"/>
              </a:rPr>
              <a:t>all textbooks and all </a:t>
            </a:r>
            <a:r>
              <a:rPr lang="en-US" sz="1100" dirty="0">
                <a:latin typeface="Arial" pitchFamily="34" charset="0"/>
                <a:cs typeface="Arial" pitchFamily="34" charset="0"/>
              </a:rPr>
              <a:t>SCUBA equipment except for mask, snorkel</a:t>
            </a:r>
            <a:r>
              <a:rPr lang="en-US" sz="1100" dirty="0" smtClean="0">
                <a:latin typeface="Arial" pitchFamily="34" charset="0"/>
                <a:cs typeface="Arial" pitchFamily="34" charset="0"/>
              </a:rPr>
              <a:t>, and fins (all students must supply their own mask, snorkel, and fins).</a:t>
            </a:r>
            <a:r>
              <a:rPr lang="en-US" sz="1100" dirty="0">
                <a:latin typeface="Arial" pitchFamily="34" charset="0"/>
                <a:cs typeface="Arial" pitchFamily="34" charset="0"/>
              </a:rPr>
              <a:t> </a:t>
            </a:r>
            <a:r>
              <a:rPr lang="en-US" sz="1100" dirty="0" smtClean="0">
                <a:latin typeface="Arial" pitchFamily="34" charset="0"/>
                <a:cs typeface="Arial" pitchFamily="34" charset="0"/>
              </a:rPr>
              <a:t>The instructor will </a:t>
            </a:r>
            <a:r>
              <a:rPr lang="en-US" sz="1100" dirty="0">
                <a:latin typeface="Arial" pitchFamily="34" charset="0"/>
                <a:cs typeface="Arial" pitchFamily="34" charset="0"/>
              </a:rPr>
              <a:t>provide tanks, regulators, buoyancy compensators, weight belts, and </a:t>
            </a:r>
            <a:r>
              <a:rPr lang="en-US" sz="1100" dirty="0" smtClean="0">
                <a:latin typeface="Arial" pitchFamily="34" charset="0"/>
                <a:cs typeface="Arial" pitchFamily="34" charset="0"/>
              </a:rPr>
              <a:t>wet suits. If students already own their own equipment, they are encouraged to </a:t>
            </a:r>
            <a:r>
              <a:rPr lang="en-US" sz="1100" dirty="0">
                <a:latin typeface="Arial" pitchFamily="34" charset="0"/>
                <a:cs typeface="Arial" pitchFamily="34" charset="0"/>
              </a:rPr>
              <a:t>use </a:t>
            </a:r>
            <a:r>
              <a:rPr lang="en-US" sz="1100" dirty="0" smtClean="0">
                <a:latin typeface="Arial" pitchFamily="34" charset="0"/>
                <a:cs typeface="Arial" pitchFamily="34" charset="0"/>
              </a:rPr>
              <a:t>it in </a:t>
            </a:r>
            <a:r>
              <a:rPr lang="en-US" sz="1100" dirty="0">
                <a:latin typeface="Arial" pitchFamily="34" charset="0"/>
                <a:cs typeface="Arial" pitchFamily="34" charset="0"/>
              </a:rPr>
              <a:t>the </a:t>
            </a:r>
            <a:r>
              <a:rPr lang="en-US" sz="1100" dirty="0" smtClean="0">
                <a:latin typeface="Arial" pitchFamily="34" charset="0"/>
                <a:cs typeface="Arial" pitchFamily="34" charset="0"/>
              </a:rPr>
              <a:t>pool.</a:t>
            </a:r>
            <a:endParaRPr lang="en-US" sz="1100" dirty="0">
              <a:latin typeface="Arial" pitchFamily="34" charset="0"/>
              <a:cs typeface="Arial" pitchFamily="34" charset="0"/>
            </a:endParaRPr>
          </a:p>
        </p:txBody>
      </p:sp>
      <p:pic>
        <p:nvPicPr>
          <p:cNvPr id="2" name="Picture 1" descr="IMG_224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9874" y="2468450"/>
            <a:ext cx="3873500" cy="2905124"/>
          </a:xfrm>
          <a:prstGeom prst="rect">
            <a:avLst/>
          </a:prstGeom>
        </p:spPr>
      </p:pic>
    </p:spTree>
    <p:extLst>
      <p:ext uri="{BB962C8B-B14F-4D97-AF65-F5344CB8AC3E}">
        <p14:creationId xmlns:p14="http://schemas.microsoft.com/office/powerpoint/2010/main" val="1198596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8461" y="139162"/>
            <a:ext cx="761747" cy="369332"/>
          </a:xfrm>
          <a:prstGeom prst="rect">
            <a:avLst/>
          </a:prstGeom>
          <a:noFill/>
          <a:ln>
            <a:solidFill>
              <a:schemeClr val="tx2"/>
            </a:solidFill>
          </a:ln>
        </p:spPr>
        <p:txBody>
          <a:bodyPr wrap="none" rtlCol="0">
            <a:spAutoFit/>
          </a:bodyPr>
          <a:lstStyle/>
          <a:p>
            <a:r>
              <a:rPr lang="en-US" dirty="0" smtClean="0"/>
              <a:t>About</a:t>
            </a:r>
            <a:endParaRPr lang="en-US" dirty="0"/>
          </a:p>
        </p:txBody>
      </p:sp>
      <p:sp>
        <p:nvSpPr>
          <p:cNvPr id="6" name="TextBox 5"/>
          <p:cNvSpPr txBox="1"/>
          <p:nvPr/>
        </p:nvSpPr>
        <p:spPr>
          <a:xfrm>
            <a:off x="1583455" y="139162"/>
            <a:ext cx="2058038" cy="369332"/>
          </a:xfrm>
          <a:prstGeom prst="rect">
            <a:avLst/>
          </a:prstGeom>
          <a:noFill/>
          <a:ln>
            <a:solidFill>
              <a:schemeClr val="tx2"/>
            </a:solidFill>
          </a:ln>
        </p:spPr>
        <p:txBody>
          <a:bodyPr wrap="none" rtlCol="0">
            <a:spAutoFit/>
          </a:bodyPr>
          <a:lstStyle/>
          <a:p>
            <a:r>
              <a:rPr lang="en-US" dirty="0" smtClean="0"/>
              <a:t>Courses /Specialties</a:t>
            </a:r>
            <a:endParaRPr lang="en-US" dirty="0"/>
          </a:p>
        </p:txBody>
      </p:sp>
      <p:sp>
        <p:nvSpPr>
          <p:cNvPr id="7" name="TextBox 6"/>
          <p:cNvSpPr txBox="1"/>
          <p:nvPr/>
        </p:nvSpPr>
        <p:spPr>
          <a:xfrm>
            <a:off x="3784740" y="139162"/>
            <a:ext cx="1604601" cy="369332"/>
          </a:xfrm>
          <a:prstGeom prst="rect">
            <a:avLst/>
          </a:prstGeom>
          <a:solidFill>
            <a:srgbClr val="FFFF00"/>
          </a:solidFill>
          <a:ln>
            <a:solidFill>
              <a:schemeClr val="tx2"/>
            </a:solidFill>
          </a:ln>
        </p:spPr>
        <p:txBody>
          <a:bodyPr wrap="none" rtlCol="0">
            <a:spAutoFit/>
          </a:bodyPr>
          <a:lstStyle/>
          <a:p>
            <a:r>
              <a:rPr lang="en-US" dirty="0" smtClean="0"/>
              <a:t>Private Charter</a:t>
            </a:r>
            <a:endParaRPr lang="en-US" dirty="0"/>
          </a:p>
        </p:txBody>
      </p:sp>
      <p:sp>
        <p:nvSpPr>
          <p:cNvPr id="8" name="TextBox 7"/>
          <p:cNvSpPr txBox="1"/>
          <p:nvPr/>
        </p:nvSpPr>
        <p:spPr>
          <a:xfrm>
            <a:off x="5532589" y="135007"/>
            <a:ext cx="915635" cy="369332"/>
          </a:xfrm>
          <a:prstGeom prst="rect">
            <a:avLst/>
          </a:prstGeom>
          <a:noFill/>
          <a:ln>
            <a:solidFill>
              <a:schemeClr val="tx2"/>
            </a:solidFill>
          </a:ln>
        </p:spPr>
        <p:txBody>
          <a:bodyPr wrap="none" rtlCol="0">
            <a:spAutoFit/>
          </a:bodyPr>
          <a:lstStyle/>
          <a:p>
            <a:r>
              <a:rPr lang="en-US" dirty="0" smtClean="0"/>
              <a:t>Contact</a:t>
            </a:r>
            <a:endParaRPr lang="en-US" dirty="0"/>
          </a:p>
        </p:txBody>
      </p:sp>
      <p:sp>
        <p:nvSpPr>
          <p:cNvPr id="3" name="TextBox 2"/>
          <p:cNvSpPr txBox="1"/>
          <p:nvPr/>
        </p:nvSpPr>
        <p:spPr>
          <a:xfrm>
            <a:off x="283099" y="868553"/>
            <a:ext cx="3787251" cy="2308324"/>
          </a:xfrm>
          <a:prstGeom prst="rect">
            <a:avLst/>
          </a:prstGeom>
          <a:noFill/>
        </p:spPr>
        <p:txBody>
          <a:bodyPr wrap="square" rtlCol="0">
            <a:spAutoFit/>
          </a:bodyPr>
          <a:lstStyle/>
          <a:p>
            <a:endParaRPr lang="en-US" sz="1600" b="1" dirty="0" smtClean="0"/>
          </a:p>
          <a:p>
            <a:pPr marL="285750" indent="-285750">
              <a:buFont typeface="Arial"/>
              <a:buChar char="•"/>
            </a:pPr>
            <a:r>
              <a:rPr lang="en-US" sz="1600" b="1" dirty="0" smtClean="0"/>
              <a:t>Exclusive, safe, and relaxing ambiance</a:t>
            </a:r>
          </a:p>
          <a:p>
            <a:pPr marL="285750" indent="-285750">
              <a:buFont typeface="Arial"/>
              <a:buChar char="•"/>
            </a:pPr>
            <a:r>
              <a:rPr lang="en-US" sz="1600" b="1" dirty="0" smtClean="0"/>
              <a:t>Private boat</a:t>
            </a:r>
          </a:p>
          <a:p>
            <a:pPr marL="285750" indent="-285750">
              <a:buFont typeface="Arial"/>
              <a:buChar char="•"/>
            </a:pPr>
            <a:r>
              <a:rPr lang="en-US" sz="1600" b="1" dirty="0" smtClean="0"/>
              <a:t>Personalized dive lesson</a:t>
            </a:r>
            <a:endParaRPr lang="en-US" sz="1600" b="1" dirty="0" smtClean="0"/>
          </a:p>
          <a:p>
            <a:pPr marL="285750" indent="-285750">
              <a:buFont typeface="Arial"/>
              <a:buChar char="•"/>
            </a:pPr>
            <a:r>
              <a:rPr lang="en-US" sz="1600" b="1" dirty="0" smtClean="0"/>
              <a:t>Private dive tour</a:t>
            </a:r>
          </a:p>
          <a:p>
            <a:pPr marL="285750" indent="-285750">
              <a:buFont typeface="Arial"/>
              <a:buChar char="•"/>
            </a:pPr>
            <a:r>
              <a:rPr lang="en-US" sz="1600" b="1" dirty="0" smtClean="0"/>
              <a:t>Pro-diving coaching</a:t>
            </a:r>
          </a:p>
          <a:p>
            <a:pPr marL="285750" indent="-285750">
              <a:buFont typeface="Arial"/>
              <a:buChar char="•"/>
            </a:pPr>
            <a:r>
              <a:rPr lang="en-US" sz="1600" b="1" dirty="0" smtClean="0"/>
              <a:t>Nitrox on demand</a:t>
            </a:r>
          </a:p>
          <a:p>
            <a:pPr marL="285750" indent="-285750">
              <a:buFont typeface="Arial"/>
              <a:buChar char="•"/>
            </a:pPr>
            <a:r>
              <a:rPr lang="en-US" sz="1600" b="1" dirty="0" err="1" smtClean="0"/>
              <a:t>Freediving</a:t>
            </a:r>
            <a:endParaRPr lang="en-US" sz="1600" b="1" dirty="0" smtClean="0"/>
          </a:p>
          <a:p>
            <a:pPr marL="285750" indent="-285750">
              <a:buFont typeface="Arial"/>
              <a:buChar char="•"/>
            </a:pPr>
            <a:r>
              <a:rPr lang="en-US" sz="1600" b="1" dirty="0" err="1" smtClean="0"/>
              <a:t>Snorkling</a:t>
            </a:r>
            <a:endParaRPr lang="en-US" sz="1600" b="1" dirty="0" smtClean="0"/>
          </a:p>
        </p:txBody>
      </p:sp>
      <p:pic>
        <p:nvPicPr>
          <p:cNvPr id="2" name="Picture 1" descr="scuba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0351" y="868551"/>
            <a:ext cx="4856665" cy="3642499"/>
          </a:xfrm>
          <a:prstGeom prst="rect">
            <a:avLst/>
          </a:prstGeom>
        </p:spPr>
      </p:pic>
      <p:sp>
        <p:nvSpPr>
          <p:cNvPr id="5" name="TextBox 4"/>
          <p:cNvSpPr txBox="1"/>
          <p:nvPr/>
        </p:nvSpPr>
        <p:spPr>
          <a:xfrm>
            <a:off x="5532589" y="4523901"/>
            <a:ext cx="3218837" cy="276999"/>
          </a:xfrm>
          <a:prstGeom prst="rect">
            <a:avLst/>
          </a:prstGeom>
          <a:noFill/>
        </p:spPr>
        <p:txBody>
          <a:bodyPr wrap="none" rtlCol="0">
            <a:spAutoFit/>
          </a:bodyPr>
          <a:lstStyle/>
          <a:p>
            <a:r>
              <a:rPr lang="en-US" sz="1200" i="1" dirty="0" smtClean="0"/>
              <a:t>If you think you go slow, go slower </a:t>
            </a:r>
            <a:r>
              <a:rPr lang="en-US" sz="1200" dirty="0" smtClean="0"/>
              <a:t>– Ricky Lajoie</a:t>
            </a:r>
            <a:endParaRPr lang="en-US" sz="1200" dirty="0"/>
          </a:p>
        </p:txBody>
      </p:sp>
      <p:pic>
        <p:nvPicPr>
          <p:cNvPr id="9" name="Picture 8" descr="scuba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841" y="3531394"/>
            <a:ext cx="4254500" cy="2818606"/>
          </a:xfrm>
          <a:prstGeom prst="rect">
            <a:avLst/>
          </a:prstGeom>
        </p:spPr>
      </p:pic>
      <p:pic>
        <p:nvPicPr>
          <p:cNvPr id="12" name="Picture 11" descr="scuba5.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7816" y="4800900"/>
            <a:ext cx="3314700" cy="1864519"/>
          </a:xfrm>
          <a:prstGeom prst="rect">
            <a:avLst/>
          </a:prstGeom>
        </p:spPr>
      </p:pic>
    </p:spTree>
    <p:extLst>
      <p:ext uri="{BB962C8B-B14F-4D97-AF65-F5344CB8AC3E}">
        <p14:creationId xmlns:p14="http://schemas.microsoft.com/office/powerpoint/2010/main" val="2730085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8461" y="139162"/>
            <a:ext cx="761747" cy="369332"/>
          </a:xfrm>
          <a:prstGeom prst="rect">
            <a:avLst/>
          </a:prstGeom>
          <a:noFill/>
          <a:ln>
            <a:solidFill>
              <a:schemeClr val="tx2"/>
            </a:solidFill>
          </a:ln>
        </p:spPr>
        <p:txBody>
          <a:bodyPr wrap="none" rtlCol="0">
            <a:spAutoFit/>
          </a:bodyPr>
          <a:lstStyle/>
          <a:p>
            <a:r>
              <a:rPr lang="en-US" dirty="0" smtClean="0"/>
              <a:t>About</a:t>
            </a:r>
            <a:endParaRPr lang="en-US" dirty="0"/>
          </a:p>
        </p:txBody>
      </p:sp>
      <p:sp>
        <p:nvSpPr>
          <p:cNvPr id="6" name="TextBox 5"/>
          <p:cNvSpPr txBox="1"/>
          <p:nvPr/>
        </p:nvSpPr>
        <p:spPr>
          <a:xfrm>
            <a:off x="1583455" y="139162"/>
            <a:ext cx="2058038" cy="369332"/>
          </a:xfrm>
          <a:prstGeom prst="rect">
            <a:avLst/>
          </a:prstGeom>
          <a:noFill/>
          <a:ln>
            <a:solidFill>
              <a:schemeClr val="tx2"/>
            </a:solidFill>
          </a:ln>
        </p:spPr>
        <p:txBody>
          <a:bodyPr wrap="none" rtlCol="0">
            <a:spAutoFit/>
          </a:bodyPr>
          <a:lstStyle/>
          <a:p>
            <a:r>
              <a:rPr lang="en-US" dirty="0" smtClean="0"/>
              <a:t>Courses /Specialties</a:t>
            </a:r>
            <a:endParaRPr lang="en-US" dirty="0"/>
          </a:p>
        </p:txBody>
      </p:sp>
      <p:sp>
        <p:nvSpPr>
          <p:cNvPr id="7" name="TextBox 6"/>
          <p:cNvSpPr txBox="1"/>
          <p:nvPr/>
        </p:nvSpPr>
        <p:spPr>
          <a:xfrm>
            <a:off x="3784740" y="139162"/>
            <a:ext cx="1604601" cy="369332"/>
          </a:xfrm>
          <a:prstGeom prst="rect">
            <a:avLst/>
          </a:prstGeom>
          <a:noFill/>
          <a:ln>
            <a:solidFill>
              <a:schemeClr val="tx2"/>
            </a:solidFill>
          </a:ln>
        </p:spPr>
        <p:txBody>
          <a:bodyPr wrap="none" rtlCol="0">
            <a:spAutoFit/>
          </a:bodyPr>
          <a:lstStyle/>
          <a:p>
            <a:r>
              <a:rPr lang="en-US" dirty="0" smtClean="0"/>
              <a:t>Private Charter</a:t>
            </a:r>
            <a:endParaRPr lang="en-US" dirty="0"/>
          </a:p>
        </p:txBody>
      </p:sp>
      <p:sp>
        <p:nvSpPr>
          <p:cNvPr id="8" name="TextBox 7"/>
          <p:cNvSpPr txBox="1"/>
          <p:nvPr/>
        </p:nvSpPr>
        <p:spPr>
          <a:xfrm>
            <a:off x="5532589" y="135007"/>
            <a:ext cx="915635" cy="369332"/>
          </a:xfrm>
          <a:prstGeom prst="rect">
            <a:avLst/>
          </a:prstGeom>
          <a:solidFill>
            <a:srgbClr val="FFFF00"/>
          </a:solidFill>
          <a:ln>
            <a:solidFill>
              <a:schemeClr val="tx2"/>
            </a:solidFill>
          </a:ln>
        </p:spPr>
        <p:txBody>
          <a:bodyPr wrap="none" rtlCol="0">
            <a:spAutoFit/>
          </a:bodyPr>
          <a:lstStyle/>
          <a:p>
            <a:r>
              <a:rPr lang="en-US" dirty="0" smtClean="0"/>
              <a:t>Contact</a:t>
            </a:r>
            <a:endParaRPr lang="en-US" dirty="0"/>
          </a:p>
        </p:txBody>
      </p:sp>
      <p:sp>
        <p:nvSpPr>
          <p:cNvPr id="9" name="TextBox 8"/>
          <p:cNvSpPr txBox="1"/>
          <p:nvPr/>
        </p:nvSpPr>
        <p:spPr>
          <a:xfrm>
            <a:off x="678461" y="927100"/>
            <a:ext cx="1043876" cy="369332"/>
          </a:xfrm>
          <a:prstGeom prst="rect">
            <a:avLst/>
          </a:prstGeom>
          <a:noFill/>
        </p:spPr>
        <p:txBody>
          <a:bodyPr wrap="none" rtlCol="0">
            <a:spAutoFit/>
          </a:bodyPr>
          <a:lstStyle/>
          <a:p>
            <a:r>
              <a:rPr lang="en-US" sz="1800" b="1" dirty="0" smtClean="0">
                <a:latin typeface="Arial" pitchFamily="34" charset="0"/>
                <a:cs typeface="Arial" pitchFamily="34" charset="0"/>
              </a:rPr>
              <a:t>Contact</a:t>
            </a:r>
            <a:endParaRPr lang="en-US" sz="1800" b="1" dirty="0">
              <a:latin typeface="Arial" pitchFamily="34" charset="0"/>
              <a:cs typeface="Arial" pitchFamily="34" charset="0"/>
            </a:endParaRPr>
          </a:p>
        </p:txBody>
      </p:sp>
      <p:sp>
        <p:nvSpPr>
          <p:cNvPr id="13" name="TextBox 12"/>
          <p:cNvSpPr txBox="1"/>
          <p:nvPr/>
        </p:nvSpPr>
        <p:spPr>
          <a:xfrm>
            <a:off x="678461" y="1316405"/>
            <a:ext cx="7706513" cy="600164"/>
          </a:xfrm>
          <a:prstGeom prst="rect">
            <a:avLst/>
          </a:prstGeom>
          <a:noFill/>
        </p:spPr>
        <p:txBody>
          <a:bodyPr wrap="square" rtlCol="0">
            <a:spAutoFit/>
          </a:bodyPr>
          <a:lstStyle/>
          <a:p>
            <a:r>
              <a:rPr lang="en-US" sz="1100" dirty="0" smtClean="0">
                <a:latin typeface="Arial" pitchFamily="34" charset="0"/>
                <a:cs typeface="Arial" pitchFamily="34" charset="0"/>
              </a:rPr>
              <a:t>Ricky Lajoie</a:t>
            </a:r>
          </a:p>
          <a:p>
            <a:r>
              <a:rPr lang="en-US" sz="1100" dirty="0" smtClean="0">
                <a:latin typeface="Arial" pitchFamily="34" charset="0"/>
                <a:cs typeface="Arial" pitchFamily="34" charset="0"/>
              </a:rPr>
              <a:t>508-745-3943</a:t>
            </a:r>
          </a:p>
          <a:p>
            <a:r>
              <a:rPr lang="en-US" sz="1100" dirty="0" err="1" smtClean="0">
                <a:latin typeface="Arial" pitchFamily="34" charset="0"/>
                <a:cs typeface="Arial" pitchFamily="34" charset="0"/>
              </a:rPr>
              <a:t>lajoierichard@gmail.com</a:t>
            </a:r>
            <a:endParaRPr lang="en-US" sz="1100" dirty="0">
              <a:latin typeface="Arial" pitchFamily="34" charset="0"/>
              <a:cs typeface="Arial" pitchFamily="34" charset="0"/>
            </a:endParaRPr>
          </a:p>
        </p:txBody>
      </p:sp>
      <p:pic>
        <p:nvPicPr>
          <p:cNvPr id="3" name="Picture 2" descr="scuba9.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1265" y="812800"/>
            <a:ext cx="2864565" cy="3835400"/>
          </a:xfrm>
          <a:prstGeom prst="rect">
            <a:avLst/>
          </a:prstGeom>
        </p:spPr>
      </p:pic>
    </p:spTree>
    <p:extLst>
      <p:ext uri="{BB962C8B-B14F-4D97-AF65-F5344CB8AC3E}">
        <p14:creationId xmlns:p14="http://schemas.microsoft.com/office/powerpoint/2010/main" val="1394308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207</TotalTime>
  <Words>649</Words>
  <Application>Microsoft Macintosh PowerPoint</Application>
  <PresentationFormat>On-screen Show (4:3)</PresentationFormat>
  <Paragraphs>91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ricky lajoie</dc:creator>
  <cp:lastModifiedBy>ricky lajoie</cp:lastModifiedBy>
  <cp:revision>28</cp:revision>
  <dcterms:created xsi:type="dcterms:W3CDTF">2016-11-06T19:01:11Z</dcterms:created>
  <dcterms:modified xsi:type="dcterms:W3CDTF">2016-11-07T02:05:58Z</dcterms:modified>
</cp:coreProperties>
</file>