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13"/>
  </p:notesMasterIdLst>
  <p:sldIdLst>
    <p:sldId id="256" r:id="rId2"/>
    <p:sldId id="259" r:id="rId3"/>
    <p:sldId id="260" r:id="rId4"/>
    <p:sldId id="265" r:id="rId5"/>
    <p:sldId id="257" r:id="rId6"/>
    <p:sldId id="261" r:id="rId7"/>
    <p:sldId id="262" r:id="rId8"/>
    <p:sldId id="266" r:id="rId9"/>
    <p:sldId id="258"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66"/>
    <p:restoredTop sz="94672"/>
  </p:normalViewPr>
  <p:slideViewPr>
    <p:cSldViewPr snapToGrid="0" snapToObjects="1">
      <p:cViewPr varScale="1">
        <p:scale>
          <a:sx n="88" d="100"/>
          <a:sy n="88" d="100"/>
        </p:scale>
        <p:origin x="176"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CA4A4-309E-FE4B-A469-D9FA181C4263}" type="datetimeFigureOut">
              <a:rPr lang="en-US" smtClean="0"/>
              <a:t>5/14/20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E771E-211E-674C-A829-A34D11D56927}" type="slidenum">
              <a:rPr lang="en-US" smtClean="0"/>
              <a:t>‹#›</a:t>
            </a:fld>
            <a:endParaRPr lang="en-US"/>
          </a:p>
        </p:txBody>
      </p:sp>
    </p:spTree>
    <p:extLst>
      <p:ext uri="{BB962C8B-B14F-4D97-AF65-F5344CB8AC3E}">
        <p14:creationId xmlns:p14="http://schemas.microsoft.com/office/powerpoint/2010/main" val="1489403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CE771E-211E-674C-A829-A34D11D56927}" type="slidenum">
              <a:rPr lang="en-US" smtClean="0"/>
              <a:t>5</a:t>
            </a:fld>
            <a:endParaRPr lang="en-US"/>
          </a:p>
        </p:txBody>
      </p:sp>
    </p:spTree>
    <p:extLst>
      <p:ext uri="{BB962C8B-B14F-4D97-AF65-F5344CB8AC3E}">
        <p14:creationId xmlns:p14="http://schemas.microsoft.com/office/powerpoint/2010/main" val="17137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CE771E-211E-674C-A829-A34D11D56927}" type="slidenum">
              <a:rPr lang="en-US" smtClean="0"/>
              <a:t>8</a:t>
            </a:fld>
            <a:endParaRPr lang="en-US"/>
          </a:p>
        </p:txBody>
      </p:sp>
    </p:spTree>
    <p:extLst>
      <p:ext uri="{BB962C8B-B14F-4D97-AF65-F5344CB8AC3E}">
        <p14:creationId xmlns:p14="http://schemas.microsoft.com/office/powerpoint/2010/main" val="1983804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E3CACD-F2BF-CD44-9F39-906C001DD73B}"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2176191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3CACD-F2BF-CD44-9F39-906C001DD73B}"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361257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3CACD-F2BF-CD44-9F39-906C001DD73B}"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81CE45-916B-DB45-AC0F-6211F60BA95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9828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E3CACD-F2BF-CD44-9F39-906C001DD73B}" type="datetimeFigureOut">
              <a:rPr lang="en-US" smtClean="0"/>
              <a:t>5/14/20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1386007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E3CACD-F2BF-CD44-9F39-906C001DD73B}" type="datetimeFigureOut">
              <a:rPr lang="en-US" smtClean="0"/>
              <a:t>5/14/20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81CE45-916B-DB45-AC0F-6211F60BA95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2514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E3CACD-F2BF-CD44-9F39-906C001DD73B}" type="datetimeFigureOut">
              <a:rPr lang="en-US" smtClean="0"/>
              <a:t>5/14/20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1933676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3CACD-F2BF-CD44-9F39-906C001DD73B}"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1443997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3CACD-F2BF-CD44-9F39-906C001DD73B}"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90487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3CACD-F2BF-CD44-9F39-906C001DD73B}"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207631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3CACD-F2BF-CD44-9F39-906C001DD73B}" type="datetimeFigureOut">
              <a:rPr lang="en-US" smtClean="0"/>
              <a:t>5/14/20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295039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3CACD-F2BF-CD44-9F39-906C001DD73B}" type="datetimeFigureOut">
              <a:rPr lang="en-US" smtClean="0"/>
              <a:t>5/14/20</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219590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3CACD-F2BF-CD44-9F39-906C001DD73B}" type="datetimeFigureOut">
              <a:rPr lang="en-US" smtClean="0"/>
              <a:t>5/14/20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12222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3CACD-F2BF-CD44-9F39-906C001DD73B}" type="datetimeFigureOut">
              <a:rPr lang="en-US" smtClean="0"/>
              <a:t>5/14/20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193501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3CACD-F2BF-CD44-9F39-906C001DD73B}" type="datetimeFigureOut">
              <a:rPr lang="en-US" smtClean="0"/>
              <a:t>5/14/20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193386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E3CACD-F2BF-CD44-9F39-906C001DD73B}" type="datetimeFigureOut">
              <a:rPr lang="en-US" smtClean="0"/>
              <a:t>5/14/20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355645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E3CACD-F2BF-CD44-9F39-906C001DD73B}" type="datetimeFigureOut">
              <a:rPr lang="en-US" smtClean="0"/>
              <a:t>5/14/20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81CE45-916B-DB45-AC0F-6211F60BA959}" type="slidenum">
              <a:rPr lang="en-US" smtClean="0"/>
              <a:t>‹#›</a:t>
            </a:fld>
            <a:endParaRPr lang="en-US"/>
          </a:p>
        </p:txBody>
      </p:sp>
    </p:spTree>
    <p:extLst>
      <p:ext uri="{BB962C8B-B14F-4D97-AF65-F5344CB8AC3E}">
        <p14:creationId xmlns:p14="http://schemas.microsoft.com/office/powerpoint/2010/main" val="99865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E3CACD-F2BF-CD44-9F39-906C001DD73B}" type="datetimeFigureOut">
              <a:rPr lang="en-US" smtClean="0"/>
              <a:t>5/14/20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81CE45-916B-DB45-AC0F-6211F60BA959}" type="slidenum">
              <a:rPr lang="en-US" smtClean="0"/>
              <a:t>‹#›</a:t>
            </a:fld>
            <a:endParaRPr lang="en-US"/>
          </a:p>
        </p:txBody>
      </p:sp>
    </p:spTree>
    <p:extLst>
      <p:ext uri="{BB962C8B-B14F-4D97-AF65-F5344CB8AC3E}">
        <p14:creationId xmlns:p14="http://schemas.microsoft.com/office/powerpoint/2010/main" val="161866334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worldbank.org/indicator/sp.pop.totl" TargetMode="External"/><Relationship Id="rId2" Type="http://schemas.openxmlformats.org/officeDocument/2006/relationships/hyperlink" Target="https://data.worldbank.org/indicator/IE.PPI.ENGY.CD" TargetMode="External"/><Relationship Id="rId1" Type="http://schemas.openxmlformats.org/officeDocument/2006/relationships/slideLayout" Target="../slideLayouts/slideLayout2.xml"/><Relationship Id="rId4" Type="http://schemas.openxmlformats.org/officeDocument/2006/relationships/hyperlink" Target="http://www.sciencedirect.com/science/article/pii/S0301421509009458?via%3Dihu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197F-37E5-8F46-80F1-73EB7A8EFBAD}"/>
              </a:ext>
            </a:extLst>
          </p:cNvPr>
          <p:cNvSpPr>
            <a:spLocks noGrp="1"/>
          </p:cNvSpPr>
          <p:nvPr>
            <p:ph type="ctrTitle"/>
          </p:nvPr>
        </p:nvSpPr>
        <p:spPr/>
        <p:txBody>
          <a:bodyPr>
            <a:normAutofit fontScale="90000"/>
          </a:bodyPr>
          <a:lstStyle/>
          <a:p>
            <a:r>
              <a:rPr lang="en-US" dirty="0"/>
              <a:t>Predicting Investments in Renewable Energy for African Nations</a:t>
            </a:r>
          </a:p>
        </p:txBody>
      </p:sp>
      <p:sp>
        <p:nvSpPr>
          <p:cNvPr id="3" name="Subtitle 2">
            <a:extLst>
              <a:ext uri="{FF2B5EF4-FFF2-40B4-BE49-F238E27FC236}">
                <a16:creationId xmlns:a16="http://schemas.microsoft.com/office/drawing/2014/main" id="{DE842DCD-4C0F-E64C-93F6-DDE49DD693CD}"/>
              </a:ext>
            </a:extLst>
          </p:cNvPr>
          <p:cNvSpPr>
            <a:spLocks noGrp="1"/>
          </p:cNvSpPr>
          <p:nvPr>
            <p:ph type="subTitle" idx="1"/>
          </p:nvPr>
        </p:nvSpPr>
        <p:spPr/>
        <p:txBody>
          <a:bodyPr/>
          <a:lstStyle/>
          <a:p>
            <a:r>
              <a:rPr lang="en-US" dirty="0"/>
              <a:t>Thomas Pink</a:t>
            </a:r>
          </a:p>
        </p:txBody>
      </p:sp>
    </p:spTree>
    <p:extLst>
      <p:ext uri="{BB962C8B-B14F-4D97-AF65-F5344CB8AC3E}">
        <p14:creationId xmlns:p14="http://schemas.microsoft.com/office/powerpoint/2010/main" val="2069075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243F-9E7E-F848-AE7C-58274D30E13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AECF4CB-BCD4-4149-8139-D417B3FE18A0}"/>
              </a:ext>
            </a:extLst>
          </p:cNvPr>
          <p:cNvSpPr>
            <a:spLocks noGrp="1"/>
          </p:cNvSpPr>
          <p:nvPr>
            <p:ph idx="1"/>
          </p:nvPr>
        </p:nvSpPr>
        <p:spPr/>
        <p:txBody>
          <a:bodyPr/>
          <a:lstStyle/>
          <a:p>
            <a:r>
              <a:rPr lang="en-US" dirty="0"/>
              <a:t>The models presented seem to point to a high urban population as the most important predictor to foreign investments, I was surprised to see it as being more important than GDP or political stability.</a:t>
            </a:r>
          </a:p>
          <a:p>
            <a:r>
              <a:rPr lang="en-US" dirty="0"/>
              <a:t>It seems past investors invest in renewable energy in the countries with the largest cities regardless of the socioeconomic condition of the city </a:t>
            </a:r>
          </a:p>
          <a:p>
            <a:r>
              <a:rPr lang="en-US" dirty="0"/>
              <a:t>If this is true, it is possible that an increase in socioeconomic condition could follow from large investments in renewable energy infrastructure.</a:t>
            </a:r>
          </a:p>
          <a:p>
            <a:r>
              <a:rPr lang="en-US" dirty="0"/>
              <a:t>Further analysis should be done using more predictors to find stronger correlations</a:t>
            </a:r>
          </a:p>
        </p:txBody>
      </p:sp>
    </p:spTree>
    <p:extLst>
      <p:ext uri="{BB962C8B-B14F-4D97-AF65-F5344CB8AC3E}">
        <p14:creationId xmlns:p14="http://schemas.microsoft.com/office/powerpoint/2010/main" val="4022527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E974-E799-2C40-9CDD-DBBADB46AF5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AA9519DC-7E44-904C-BC81-05F5BEE00D6B}"/>
              </a:ext>
            </a:extLst>
          </p:cNvPr>
          <p:cNvSpPr>
            <a:spLocks noGrp="1"/>
          </p:cNvSpPr>
          <p:nvPr>
            <p:ph idx="1"/>
          </p:nvPr>
        </p:nvSpPr>
        <p:spPr/>
        <p:txBody>
          <a:bodyPr/>
          <a:lstStyle/>
          <a:p>
            <a:r>
              <a:rPr lang="en-US" dirty="0">
                <a:hlinkClick r:id="rId2"/>
              </a:rPr>
              <a:t>https://data.worldbank.org/indicator/IE.PPI.ENGY.CD</a:t>
            </a:r>
            <a:endParaRPr lang="en-US" dirty="0"/>
          </a:p>
          <a:p>
            <a:r>
              <a:rPr lang="en-US" dirty="0">
                <a:hlinkClick r:id="rId3"/>
              </a:rPr>
              <a:t>https://data.worldbank.org/indicator/sp.pop.totl</a:t>
            </a:r>
            <a:endParaRPr lang="en-US" dirty="0"/>
          </a:p>
          <a:p>
            <a:r>
              <a:rPr lang="en-US" dirty="0" err="1"/>
              <a:t>Komendantova</a:t>
            </a:r>
            <a:r>
              <a:rPr lang="en-US" dirty="0"/>
              <a:t>, </a:t>
            </a:r>
            <a:r>
              <a:rPr lang="en-US" dirty="0" err="1"/>
              <a:t>Nadejda</a:t>
            </a:r>
            <a:r>
              <a:rPr lang="en-US" dirty="0"/>
              <a:t>, et al. “Perception of Risks in Renewable Energy Projects: The Case of Concentrated Solar Power in North Africa.” </a:t>
            </a:r>
            <a:r>
              <a:rPr lang="en-US" i="1" dirty="0"/>
              <a:t>Energy Policy</a:t>
            </a:r>
            <a:r>
              <a:rPr lang="en-US" dirty="0"/>
              <a:t>, Elsevier, 31 Dec. 2009, </a:t>
            </a:r>
            <a:r>
              <a:rPr lang="en-US" u="sng" dirty="0">
                <a:hlinkClick r:id="rId4"/>
              </a:rPr>
              <a:t>www.sciencedirect.com/science/article/pii/S0301421509009458?via%3Dihub</a:t>
            </a:r>
            <a:r>
              <a:rPr lang="en-US" dirty="0"/>
              <a:t>.`</a:t>
            </a:r>
          </a:p>
          <a:p>
            <a:endParaRPr lang="en-US" dirty="0"/>
          </a:p>
        </p:txBody>
      </p:sp>
    </p:spTree>
    <p:extLst>
      <p:ext uri="{BB962C8B-B14F-4D97-AF65-F5344CB8AC3E}">
        <p14:creationId xmlns:p14="http://schemas.microsoft.com/office/powerpoint/2010/main" val="227727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DBEA-259E-B542-B702-F93E09C4EDE8}"/>
              </a:ext>
            </a:extLst>
          </p:cNvPr>
          <p:cNvSpPr>
            <a:spLocks noGrp="1"/>
          </p:cNvSpPr>
          <p:nvPr>
            <p:ph type="title"/>
          </p:nvPr>
        </p:nvSpPr>
        <p:spPr/>
        <p:txBody>
          <a:bodyPr/>
          <a:lstStyle/>
          <a:p>
            <a:r>
              <a:rPr lang="en-US" dirty="0"/>
              <a:t>Problem Scope</a:t>
            </a:r>
          </a:p>
        </p:txBody>
      </p:sp>
      <p:sp>
        <p:nvSpPr>
          <p:cNvPr id="3" name="Content Placeholder 2">
            <a:extLst>
              <a:ext uri="{FF2B5EF4-FFF2-40B4-BE49-F238E27FC236}">
                <a16:creationId xmlns:a16="http://schemas.microsoft.com/office/drawing/2014/main" id="{23BC1579-D0FC-AA49-9CA1-CF50A75EF964}"/>
              </a:ext>
            </a:extLst>
          </p:cNvPr>
          <p:cNvSpPr>
            <a:spLocks noGrp="1"/>
          </p:cNvSpPr>
          <p:nvPr>
            <p:ph idx="1"/>
          </p:nvPr>
        </p:nvSpPr>
        <p:spPr/>
        <p:txBody>
          <a:bodyPr/>
          <a:lstStyle/>
          <a:p>
            <a:r>
              <a:rPr lang="en-US" dirty="0"/>
              <a:t>As third world countries develop and grow in population, the demand for energy will increase, making it imperative that renewable energy infrastructure is optimally </a:t>
            </a:r>
          </a:p>
          <a:p>
            <a:r>
              <a:rPr lang="en-US" dirty="0"/>
              <a:t>Research from multiple sources shows the primary concern of investors of these projects is the political stability of these nations</a:t>
            </a:r>
          </a:p>
          <a:p>
            <a:r>
              <a:rPr lang="en-US" dirty="0"/>
              <a:t>Predictors such as total population, urban population (as % of total population), political instability, yearly change in GDP, and yearly power generated by solar from 1960-2018 were used with the response variable being the amount of money invested by foreign agencies in successful renewable energy projects (this amount was divided by the population)</a:t>
            </a:r>
          </a:p>
        </p:txBody>
      </p:sp>
    </p:spTree>
    <p:extLst>
      <p:ext uri="{BB962C8B-B14F-4D97-AF65-F5344CB8AC3E}">
        <p14:creationId xmlns:p14="http://schemas.microsoft.com/office/powerpoint/2010/main" val="1630357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ED4B-D3EA-4A46-A123-BE229EDA521A}"/>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0A92D2A6-F35C-6D4C-AE6E-88D84F358A87}"/>
              </a:ext>
            </a:extLst>
          </p:cNvPr>
          <p:cNvSpPr>
            <a:spLocks noGrp="1"/>
          </p:cNvSpPr>
          <p:nvPr>
            <p:ph idx="1"/>
          </p:nvPr>
        </p:nvSpPr>
        <p:spPr/>
        <p:txBody>
          <a:bodyPr/>
          <a:lstStyle/>
          <a:p>
            <a:r>
              <a:rPr lang="en-US" dirty="0"/>
              <a:t>Missing values were replaced using a variety of methods depending on the the values of the dataset, the data was then scaled appropriately</a:t>
            </a:r>
          </a:p>
          <a:p>
            <a:r>
              <a:rPr lang="en-US" dirty="0"/>
              <a:t>By looking at the trends in the raw data, South Africa and Morocco had the highest response values, response seemed to correlate with high urban population and positive change in GDP, not political stability</a:t>
            </a:r>
          </a:p>
          <a:p>
            <a:r>
              <a:rPr lang="en-US" dirty="0"/>
              <a:t>A Correlation plot shows solar generation and </a:t>
            </a:r>
          </a:p>
          <a:p>
            <a:pPr marL="0" indent="0">
              <a:buNone/>
            </a:pPr>
            <a:r>
              <a:rPr lang="en-US" dirty="0"/>
              <a:t>	urban population correlate with the response</a:t>
            </a:r>
          </a:p>
        </p:txBody>
      </p:sp>
      <p:pic>
        <p:nvPicPr>
          <p:cNvPr id="11" name="Picture 10">
            <a:extLst>
              <a:ext uri="{FF2B5EF4-FFF2-40B4-BE49-F238E27FC236}">
                <a16:creationId xmlns:a16="http://schemas.microsoft.com/office/drawing/2014/main" id="{C983820E-F9EC-814F-9726-848BFD751347}"/>
              </a:ext>
            </a:extLst>
          </p:cNvPr>
          <p:cNvPicPr>
            <a:picLocks noChangeAspect="1"/>
          </p:cNvPicPr>
          <p:nvPr/>
        </p:nvPicPr>
        <p:blipFill>
          <a:blip r:embed="rId2"/>
          <a:stretch>
            <a:fillRect/>
          </a:stretch>
        </p:blipFill>
        <p:spPr>
          <a:xfrm>
            <a:off x="8333628" y="3825173"/>
            <a:ext cx="3024548" cy="2874818"/>
          </a:xfrm>
          <a:prstGeom prst="rect">
            <a:avLst/>
          </a:prstGeom>
        </p:spPr>
      </p:pic>
    </p:spTree>
    <p:extLst>
      <p:ext uri="{BB962C8B-B14F-4D97-AF65-F5344CB8AC3E}">
        <p14:creationId xmlns:p14="http://schemas.microsoft.com/office/powerpoint/2010/main" val="75998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3437-467B-8640-8767-12749E51F909}"/>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B3A764CC-CD62-8D4B-A53D-8B2BD2BAC82D}"/>
              </a:ext>
            </a:extLst>
          </p:cNvPr>
          <p:cNvPicPr>
            <a:picLocks noGrp="1" noChangeAspect="1"/>
          </p:cNvPicPr>
          <p:nvPr>
            <p:ph idx="1"/>
          </p:nvPr>
        </p:nvPicPr>
        <p:blipFill>
          <a:blip r:embed="rId2"/>
          <a:stretch>
            <a:fillRect/>
          </a:stretch>
        </p:blipFill>
        <p:spPr>
          <a:xfrm>
            <a:off x="687388" y="3548250"/>
            <a:ext cx="5232405" cy="3050332"/>
          </a:xfrm>
        </p:spPr>
      </p:pic>
      <p:pic>
        <p:nvPicPr>
          <p:cNvPr id="4" name="Picture 3">
            <a:extLst>
              <a:ext uri="{FF2B5EF4-FFF2-40B4-BE49-F238E27FC236}">
                <a16:creationId xmlns:a16="http://schemas.microsoft.com/office/drawing/2014/main" id="{5A27475A-E235-1B4F-8848-5AB69EC8C1A0}"/>
              </a:ext>
            </a:extLst>
          </p:cNvPr>
          <p:cNvPicPr>
            <a:picLocks noChangeAspect="1"/>
          </p:cNvPicPr>
          <p:nvPr/>
        </p:nvPicPr>
        <p:blipFill>
          <a:blip r:embed="rId3"/>
          <a:stretch>
            <a:fillRect/>
          </a:stretch>
        </p:blipFill>
        <p:spPr>
          <a:xfrm>
            <a:off x="687388" y="235080"/>
            <a:ext cx="5220980" cy="3050332"/>
          </a:xfrm>
          <a:prstGeom prst="rect">
            <a:avLst/>
          </a:prstGeom>
        </p:spPr>
      </p:pic>
      <p:pic>
        <p:nvPicPr>
          <p:cNvPr id="8" name="Picture 7">
            <a:extLst>
              <a:ext uri="{FF2B5EF4-FFF2-40B4-BE49-F238E27FC236}">
                <a16:creationId xmlns:a16="http://schemas.microsoft.com/office/drawing/2014/main" id="{E863A674-4A38-8948-AB1B-F824F1C2CBBE}"/>
              </a:ext>
            </a:extLst>
          </p:cNvPr>
          <p:cNvPicPr>
            <a:picLocks noChangeAspect="1"/>
          </p:cNvPicPr>
          <p:nvPr/>
        </p:nvPicPr>
        <p:blipFill>
          <a:blip r:embed="rId4"/>
          <a:stretch>
            <a:fillRect/>
          </a:stretch>
        </p:blipFill>
        <p:spPr>
          <a:xfrm>
            <a:off x="6360774" y="377261"/>
            <a:ext cx="5220980" cy="3051739"/>
          </a:xfrm>
          <a:prstGeom prst="rect">
            <a:avLst/>
          </a:prstGeom>
        </p:spPr>
      </p:pic>
      <p:pic>
        <p:nvPicPr>
          <p:cNvPr id="10" name="Picture 9">
            <a:extLst>
              <a:ext uri="{FF2B5EF4-FFF2-40B4-BE49-F238E27FC236}">
                <a16:creationId xmlns:a16="http://schemas.microsoft.com/office/drawing/2014/main" id="{5799B08A-200E-FA48-858A-436152874004}"/>
              </a:ext>
            </a:extLst>
          </p:cNvPr>
          <p:cNvPicPr>
            <a:picLocks noChangeAspect="1"/>
          </p:cNvPicPr>
          <p:nvPr/>
        </p:nvPicPr>
        <p:blipFill>
          <a:blip r:embed="rId5"/>
          <a:stretch>
            <a:fillRect/>
          </a:stretch>
        </p:blipFill>
        <p:spPr>
          <a:xfrm>
            <a:off x="6360774" y="3548250"/>
            <a:ext cx="5355103" cy="3127708"/>
          </a:xfrm>
          <a:prstGeom prst="rect">
            <a:avLst/>
          </a:prstGeom>
        </p:spPr>
      </p:pic>
    </p:spTree>
    <p:extLst>
      <p:ext uri="{BB962C8B-B14F-4D97-AF65-F5344CB8AC3E}">
        <p14:creationId xmlns:p14="http://schemas.microsoft.com/office/powerpoint/2010/main" val="274384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52DE-2972-9F40-91A2-1D925F96D868}"/>
              </a:ext>
            </a:extLst>
          </p:cNvPr>
          <p:cNvSpPr>
            <a:spLocks noGrp="1"/>
          </p:cNvSpPr>
          <p:nvPr>
            <p:ph type="title"/>
          </p:nvPr>
        </p:nvSpPr>
        <p:spPr/>
        <p:txBody>
          <a:bodyPr/>
          <a:lstStyle/>
          <a:p>
            <a:r>
              <a:rPr lang="en-US" dirty="0"/>
              <a:t>Linear Model</a:t>
            </a:r>
          </a:p>
        </p:txBody>
      </p:sp>
      <p:sp>
        <p:nvSpPr>
          <p:cNvPr id="3" name="Content Placeholder 2">
            <a:extLst>
              <a:ext uri="{FF2B5EF4-FFF2-40B4-BE49-F238E27FC236}">
                <a16:creationId xmlns:a16="http://schemas.microsoft.com/office/drawing/2014/main" id="{FC707DF8-DE3B-614F-8F1A-8AC8AD73890A}"/>
              </a:ext>
            </a:extLst>
          </p:cNvPr>
          <p:cNvSpPr>
            <a:spLocks noGrp="1"/>
          </p:cNvSpPr>
          <p:nvPr>
            <p:ph idx="1"/>
          </p:nvPr>
        </p:nvSpPr>
        <p:spPr/>
        <p:txBody>
          <a:bodyPr/>
          <a:lstStyle/>
          <a:p>
            <a:r>
              <a:rPr lang="en-US" dirty="0"/>
              <a:t>The linear model run with all of the predictors on the response had an RMSE of 0.250 with 3.85 % of the variance explained </a:t>
            </a:r>
          </a:p>
          <a:p>
            <a:r>
              <a:rPr lang="en-US" dirty="0"/>
              <a:t>solar generation as the best predictor, followed by political stability and  urban population</a:t>
            </a:r>
          </a:p>
        </p:txBody>
      </p:sp>
      <p:pic>
        <p:nvPicPr>
          <p:cNvPr id="15" name="Picture 14">
            <a:extLst>
              <a:ext uri="{FF2B5EF4-FFF2-40B4-BE49-F238E27FC236}">
                <a16:creationId xmlns:a16="http://schemas.microsoft.com/office/drawing/2014/main" id="{23A9CC4F-666E-8849-A6D3-DDF8C18F743F}"/>
              </a:ext>
            </a:extLst>
          </p:cNvPr>
          <p:cNvPicPr>
            <a:picLocks noChangeAspect="1"/>
          </p:cNvPicPr>
          <p:nvPr/>
        </p:nvPicPr>
        <p:blipFill>
          <a:blip r:embed="rId3"/>
          <a:stretch>
            <a:fillRect/>
          </a:stretch>
        </p:blipFill>
        <p:spPr>
          <a:xfrm>
            <a:off x="4923974" y="3904622"/>
            <a:ext cx="5842000" cy="2235200"/>
          </a:xfrm>
          <a:prstGeom prst="rect">
            <a:avLst/>
          </a:prstGeom>
        </p:spPr>
      </p:pic>
      <p:pic>
        <p:nvPicPr>
          <p:cNvPr id="19" name="Picture 18">
            <a:extLst>
              <a:ext uri="{FF2B5EF4-FFF2-40B4-BE49-F238E27FC236}">
                <a16:creationId xmlns:a16="http://schemas.microsoft.com/office/drawing/2014/main" id="{DDEC0F8B-9DA3-0B43-AE9F-C3A53687D359}"/>
              </a:ext>
            </a:extLst>
          </p:cNvPr>
          <p:cNvPicPr>
            <a:picLocks noChangeAspect="1"/>
          </p:cNvPicPr>
          <p:nvPr/>
        </p:nvPicPr>
        <p:blipFill>
          <a:blip r:embed="rId4"/>
          <a:stretch>
            <a:fillRect/>
          </a:stretch>
        </p:blipFill>
        <p:spPr>
          <a:xfrm>
            <a:off x="2140636" y="4374522"/>
            <a:ext cx="2044700" cy="1295400"/>
          </a:xfrm>
          <a:prstGeom prst="rect">
            <a:avLst/>
          </a:prstGeom>
        </p:spPr>
      </p:pic>
    </p:spTree>
    <p:extLst>
      <p:ext uri="{BB962C8B-B14F-4D97-AF65-F5344CB8AC3E}">
        <p14:creationId xmlns:p14="http://schemas.microsoft.com/office/powerpoint/2010/main" val="135503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A7BB-22A9-0E4C-A9DF-B19DC1941583}"/>
              </a:ext>
            </a:extLst>
          </p:cNvPr>
          <p:cNvSpPr>
            <a:spLocks noGrp="1"/>
          </p:cNvSpPr>
          <p:nvPr>
            <p:ph type="title"/>
          </p:nvPr>
        </p:nvSpPr>
        <p:spPr/>
        <p:txBody>
          <a:bodyPr/>
          <a:lstStyle/>
          <a:p>
            <a:r>
              <a:rPr lang="en-US" dirty="0"/>
              <a:t>Random Forest Model</a:t>
            </a:r>
          </a:p>
        </p:txBody>
      </p:sp>
      <p:sp>
        <p:nvSpPr>
          <p:cNvPr id="3" name="Content Placeholder 2">
            <a:extLst>
              <a:ext uri="{FF2B5EF4-FFF2-40B4-BE49-F238E27FC236}">
                <a16:creationId xmlns:a16="http://schemas.microsoft.com/office/drawing/2014/main" id="{8CFDCC8B-1C68-964E-A914-0ECA255048F8}"/>
              </a:ext>
            </a:extLst>
          </p:cNvPr>
          <p:cNvSpPr>
            <a:spLocks noGrp="1"/>
          </p:cNvSpPr>
          <p:nvPr>
            <p:ph idx="1"/>
          </p:nvPr>
        </p:nvSpPr>
        <p:spPr/>
        <p:txBody>
          <a:bodyPr/>
          <a:lstStyle/>
          <a:p>
            <a:r>
              <a:rPr lang="en-US" dirty="0"/>
              <a:t>The random forest model run with all of the predictors on the response using </a:t>
            </a:r>
            <a:r>
              <a:rPr lang="en-US" dirty="0" err="1"/>
              <a:t>n.trees</a:t>
            </a:r>
            <a:r>
              <a:rPr lang="en-US" dirty="0"/>
              <a:t> 4,000 had an RMSE of 0.299  with 1.57% of the variance explained </a:t>
            </a:r>
          </a:p>
          <a:p>
            <a:r>
              <a:rPr lang="en-US" dirty="0"/>
              <a:t>Total population , urban population and political stability were the best predictors</a:t>
            </a:r>
          </a:p>
        </p:txBody>
      </p:sp>
      <p:pic>
        <p:nvPicPr>
          <p:cNvPr id="9" name="Picture 8">
            <a:extLst>
              <a:ext uri="{FF2B5EF4-FFF2-40B4-BE49-F238E27FC236}">
                <a16:creationId xmlns:a16="http://schemas.microsoft.com/office/drawing/2014/main" id="{39225B68-AD2F-2245-B60C-B2DDC57D9066}"/>
              </a:ext>
            </a:extLst>
          </p:cNvPr>
          <p:cNvPicPr>
            <a:picLocks noChangeAspect="1"/>
          </p:cNvPicPr>
          <p:nvPr/>
        </p:nvPicPr>
        <p:blipFill>
          <a:blip r:embed="rId2"/>
          <a:stretch>
            <a:fillRect/>
          </a:stretch>
        </p:blipFill>
        <p:spPr>
          <a:xfrm>
            <a:off x="2589212" y="4267201"/>
            <a:ext cx="2387600" cy="1371600"/>
          </a:xfrm>
          <a:prstGeom prst="rect">
            <a:avLst/>
          </a:prstGeom>
        </p:spPr>
      </p:pic>
      <p:pic>
        <p:nvPicPr>
          <p:cNvPr id="11" name="Picture 10">
            <a:extLst>
              <a:ext uri="{FF2B5EF4-FFF2-40B4-BE49-F238E27FC236}">
                <a16:creationId xmlns:a16="http://schemas.microsoft.com/office/drawing/2014/main" id="{356BBAEF-CF46-5F47-AF4F-F2E97F953411}"/>
              </a:ext>
            </a:extLst>
          </p:cNvPr>
          <p:cNvPicPr>
            <a:picLocks noChangeAspect="1"/>
          </p:cNvPicPr>
          <p:nvPr/>
        </p:nvPicPr>
        <p:blipFill>
          <a:blip r:embed="rId3"/>
          <a:stretch>
            <a:fillRect/>
          </a:stretch>
        </p:blipFill>
        <p:spPr>
          <a:xfrm>
            <a:off x="5750378" y="3429000"/>
            <a:ext cx="4520067" cy="3244330"/>
          </a:xfrm>
          <a:prstGeom prst="rect">
            <a:avLst/>
          </a:prstGeom>
        </p:spPr>
      </p:pic>
    </p:spTree>
    <p:extLst>
      <p:ext uri="{BB962C8B-B14F-4D97-AF65-F5344CB8AC3E}">
        <p14:creationId xmlns:p14="http://schemas.microsoft.com/office/powerpoint/2010/main" val="169985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3A80-9807-894B-ABA3-F80AF91A47FE}"/>
              </a:ext>
            </a:extLst>
          </p:cNvPr>
          <p:cNvSpPr>
            <a:spLocks noGrp="1"/>
          </p:cNvSpPr>
          <p:nvPr>
            <p:ph type="title"/>
          </p:nvPr>
        </p:nvSpPr>
        <p:spPr/>
        <p:txBody>
          <a:bodyPr/>
          <a:lstStyle/>
          <a:p>
            <a:r>
              <a:rPr lang="en-US" dirty="0"/>
              <a:t>Bagging Model</a:t>
            </a:r>
          </a:p>
        </p:txBody>
      </p:sp>
      <p:sp>
        <p:nvSpPr>
          <p:cNvPr id="3" name="Content Placeholder 2">
            <a:extLst>
              <a:ext uri="{FF2B5EF4-FFF2-40B4-BE49-F238E27FC236}">
                <a16:creationId xmlns:a16="http://schemas.microsoft.com/office/drawing/2014/main" id="{78320273-8851-B043-9BFC-E66944E503C8}"/>
              </a:ext>
            </a:extLst>
          </p:cNvPr>
          <p:cNvSpPr>
            <a:spLocks noGrp="1"/>
          </p:cNvSpPr>
          <p:nvPr>
            <p:ph idx="1"/>
          </p:nvPr>
        </p:nvSpPr>
        <p:spPr/>
        <p:txBody>
          <a:bodyPr/>
          <a:lstStyle/>
          <a:p>
            <a:r>
              <a:rPr lang="en-US" dirty="0"/>
              <a:t>The bagging model run with all of the predictors on the response had an RMSE of 0.339, using </a:t>
            </a:r>
            <a:r>
              <a:rPr lang="en-US" dirty="0" err="1"/>
              <a:t>n.trees</a:t>
            </a:r>
            <a:r>
              <a:rPr lang="en-US" dirty="0"/>
              <a:t> 3,000, </a:t>
            </a:r>
            <a:r>
              <a:rPr lang="en-US" dirty="0" err="1"/>
              <a:t>nbagg</a:t>
            </a:r>
            <a:r>
              <a:rPr lang="en-US" dirty="0"/>
              <a:t> = 500, </a:t>
            </a:r>
            <a:r>
              <a:rPr lang="en-US" dirty="0" err="1"/>
              <a:t>minsplit</a:t>
            </a:r>
            <a:r>
              <a:rPr lang="en-US" dirty="0"/>
              <a:t> =2</a:t>
            </a:r>
          </a:p>
          <a:p>
            <a:r>
              <a:rPr lang="en-US" dirty="0"/>
              <a:t>All predictors seem to have similar importance, except solar generation had the lowest importance</a:t>
            </a:r>
          </a:p>
        </p:txBody>
      </p:sp>
      <p:pic>
        <p:nvPicPr>
          <p:cNvPr id="8" name="Picture 7">
            <a:extLst>
              <a:ext uri="{FF2B5EF4-FFF2-40B4-BE49-F238E27FC236}">
                <a16:creationId xmlns:a16="http://schemas.microsoft.com/office/drawing/2014/main" id="{E8FF6580-EFE7-9A4C-9791-768D3333BFF6}"/>
              </a:ext>
            </a:extLst>
          </p:cNvPr>
          <p:cNvPicPr>
            <a:picLocks noChangeAspect="1"/>
          </p:cNvPicPr>
          <p:nvPr/>
        </p:nvPicPr>
        <p:blipFill>
          <a:blip r:embed="rId2"/>
          <a:stretch>
            <a:fillRect/>
          </a:stretch>
        </p:blipFill>
        <p:spPr>
          <a:xfrm>
            <a:off x="6945085" y="3759200"/>
            <a:ext cx="2943329" cy="2013857"/>
          </a:xfrm>
          <a:prstGeom prst="rect">
            <a:avLst/>
          </a:prstGeom>
        </p:spPr>
      </p:pic>
    </p:spTree>
    <p:extLst>
      <p:ext uri="{BB962C8B-B14F-4D97-AF65-F5344CB8AC3E}">
        <p14:creationId xmlns:p14="http://schemas.microsoft.com/office/powerpoint/2010/main" val="391350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1E0B-D24E-CE47-AA66-A2AFEC98265E}"/>
              </a:ext>
            </a:extLst>
          </p:cNvPr>
          <p:cNvSpPr>
            <a:spLocks noGrp="1"/>
          </p:cNvSpPr>
          <p:nvPr>
            <p:ph type="title"/>
          </p:nvPr>
        </p:nvSpPr>
        <p:spPr/>
        <p:txBody>
          <a:bodyPr/>
          <a:lstStyle/>
          <a:p>
            <a:r>
              <a:rPr lang="en-US" dirty="0"/>
              <a:t>BART</a:t>
            </a:r>
          </a:p>
        </p:txBody>
      </p:sp>
      <p:sp>
        <p:nvSpPr>
          <p:cNvPr id="3" name="Content Placeholder 2">
            <a:extLst>
              <a:ext uri="{FF2B5EF4-FFF2-40B4-BE49-F238E27FC236}">
                <a16:creationId xmlns:a16="http://schemas.microsoft.com/office/drawing/2014/main" id="{14A26411-E6FE-5249-AC90-3D76AA90C5A7}"/>
              </a:ext>
            </a:extLst>
          </p:cNvPr>
          <p:cNvSpPr>
            <a:spLocks noGrp="1"/>
          </p:cNvSpPr>
          <p:nvPr>
            <p:ph idx="1"/>
          </p:nvPr>
        </p:nvSpPr>
        <p:spPr/>
        <p:txBody>
          <a:bodyPr/>
          <a:lstStyle/>
          <a:p>
            <a:r>
              <a:rPr lang="en-US" dirty="0"/>
              <a:t>The BART model was run using 4 cores, it had an RMSE of 0.507</a:t>
            </a:r>
          </a:p>
          <a:p>
            <a:r>
              <a:rPr lang="en-US" dirty="0"/>
              <a:t>Political stability and urban population were the most</a:t>
            </a:r>
          </a:p>
          <a:p>
            <a:pPr marL="0" indent="0">
              <a:buNone/>
            </a:pPr>
            <a:r>
              <a:rPr lang="en-US" dirty="0"/>
              <a:t>Important predictors</a:t>
            </a:r>
          </a:p>
        </p:txBody>
      </p:sp>
      <p:pic>
        <p:nvPicPr>
          <p:cNvPr id="5" name="Picture 4">
            <a:extLst>
              <a:ext uri="{FF2B5EF4-FFF2-40B4-BE49-F238E27FC236}">
                <a16:creationId xmlns:a16="http://schemas.microsoft.com/office/drawing/2014/main" id="{1931BC63-B5A1-EA4A-B159-EB9ECF2BE50C}"/>
              </a:ext>
            </a:extLst>
          </p:cNvPr>
          <p:cNvPicPr>
            <a:picLocks noChangeAspect="1"/>
          </p:cNvPicPr>
          <p:nvPr/>
        </p:nvPicPr>
        <p:blipFill>
          <a:blip r:embed="rId3"/>
          <a:stretch>
            <a:fillRect/>
          </a:stretch>
        </p:blipFill>
        <p:spPr>
          <a:xfrm>
            <a:off x="9071428" y="2681123"/>
            <a:ext cx="2296433" cy="3764853"/>
          </a:xfrm>
          <a:prstGeom prst="rect">
            <a:avLst/>
          </a:prstGeom>
        </p:spPr>
      </p:pic>
    </p:spTree>
    <p:extLst>
      <p:ext uri="{BB962C8B-B14F-4D97-AF65-F5344CB8AC3E}">
        <p14:creationId xmlns:p14="http://schemas.microsoft.com/office/powerpoint/2010/main" val="390275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A3C6-39BC-6E42-8DD7-99517E0C693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0009C48-D206-FB4A-BEF8-D16725BC6B8C}"/>
              </a:ext>
            </a:extLst>
          </p:cNvPr>
          <p:cNvSpPr>
            <a:spLocks noGrp="1"/>
          </p:cNvSpPr>
          <p:nvPr>
            <p:ph idx="1"/>
          </p:nvPr>
        </p:nvSpPr>
        <p:spPr/>
        <p:txBody>
          <a:bodyPr/>
          <a:lstStyle/>
          <a:p>
            <a:r>
              <a:rPr lang="en-US" dirty="0"/>
              <a:t>There are no publicly available time series datasets on yearly wind and solar data for African nations</a:t>
            </a:r>
          </a:p>
          <a:p>
            <a:r>
              <a:rPr lang="en-US" dirty="0"/>
              <a:t>Datasets on energy and economics from third world countries tend to be missing a lot of datapoints, limiting </a:t>
            </a:r>
            <a:r>
              <a:rPr lang="en-US"/>
              <a:t>possible analysis</a:t>
            </a:r>
            <a:endParaRPr lang="en-US" dirty="0"/>
          </a:p>
          <a:p>
            <a:r>
              <a:rPr lang="en-US" dirty="0"/>
              <a:t>Some important predictors can not be represented numerically</a:t>
            </a:r>
          </a:p>
          <a:p>
            <a:r>
              <a:rPr lang="en-US" dirty="0"/>
              <a:t>Attempts to do forecasting models on the time series to predict the response for future years were not successful</a:t>
            </a:r>
          </a:p>
        </p:txBody>
      </p:sp>
    </p:spTree>
    <p:extLst>
      <p:ext uri="{BB962C8B-B14F-4D97-AF65-F5344CB8AC3E}">
        <p14:creationId xmlns:p14="http://schemas.microsoft.com/office/powerpoint/2010/main" val="10659170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{41E76B5C-334B-5B4E-ADE1-C4EE873E4BD8}tf10001069</Template>
  <TotalTime>8965</TotalTime>
  <Words>605</Words>
  <Application>Microsoft Macintosh PowerPoint</Application>
  <PresentationFormat>Widescreen</PresentationFormat>
  <Paragraphs>40</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Predicting Investments in Renewable Energy for African Nations</vt:lpstr>
      <vt:lpstr>Problem Scope</vt:lpstr>
      <vt:lpstr>The Dataset</vt:lpstr>
      <vt:lpstr>PowerPoint Presentation</vt:lpstr>
      <vt:lpstr>Linear Model</vt:lpstr>
      <vt:lpstr>Random Forest Model</vt:lpstr>
      <vt:lpstr>Bagging Model</vt:lpstr>
      <vt:lpstr>BART</vt:lpstr>
      <vt:lpstr>Limitations</vt:lpstr>
      <vt:lpstr>Conclusions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cp:revision>
  <dcterms:created xsi:type="dcterms:W3CDTF">2020-05-07T16:34:17Z</dcterms:created>
  <dcterms:modified xsi:type="dcterms:W3CDTF">2020-05-16T01:00:35Z</dcterms:modified>
</cp:coreProperties>
</file>