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2B4BF-334F-43C0-A46B-4D77E3E5DE3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DB3765D-2715-4E34-9F80-E1367838A35F}">
      <dgm:prSet/>
      <dgm:spPr/>
      <dgm:t>
        <a:bodyPr/>
        <a:lstStyle/>
        <a:p>
          <a:r>
            <a:rPr lang="en-US"/>
            <a:t>There are simply too many variables to make the application of the graphical techniques successful in providing an informative initial assessment of the data. </a:t>
          </a:r>
        </a:p>
      </dgm:t>
    </dgm:pt>
    <dgm:pt modelId="{0E0483E5-3FFA-44BA-B508-23D9C39496E0}" type="parTrans" cxnId="{72876D22-1988-47BD-A636-ACB453ACD420}">
      <dgm:prSet/>
      <dgm:spPr/>
      <dgm:t>
        <a:bodyPr/>
        <a:lstStyle/>
        <a:p>
          <a:endParaRPr lang="en-US"/>
        </a:p>
      </dgm:t>
    </dgm:pt>
    <dgm:pt modelId="{C4DED962-58FF-4F4E-89D5-841692A5F21C}" type="sibTrans" cxnId="{72876D22-1988-47BD-A636-ACB453ACD420}">
      <dgm:prSet/>
      <dgm:spPr/>
      <dgm:t>
        <a:bodyPr/>
        <a:lstStyle/>
        <a:p>
          <a:endParaRPr lang="en-US"/>
        </a:p>
      </dgm:t>
    </dgm:pt>
    <dgm:pt modelId="{2B941FA1-958A-40FD-BAE7-0136E5F774CB}">
      <dgm:prSet/>
      <dgm:spPr/>
      <dgm:t>
        <a:bodyPr/>
        <a:lstStyle/>
        <a:p>
          <a:r>
            <a:rPr lang="en-US"/>
            <a:t>And having too many variables can also cause problems for other multivariate techniques that the researcher may want to apply to the data.</a:t>
          </a:r>
        </a:p>
      </dgm:t>
    </dgm:pt>
    <dgm:pt modelId="{8C69B005-B291-481B-9B77-682A91189BC4}" type="parTrans" cxnId="{06FE6D66-77CF-4D96-8C3D-A77FDC21375C}">
      <dgm:prSet/>
      <dgm:spPr/>
      <dgm:t>
        <a:bodyPr/>
        <a:lstStyle/>
        <a:p>
          <a:endParaRPr lang="en-US"/>
        </a:p>
      </dgm:t>
    </dgm:pt>
    <dgm:pt modelId="{1DA36DF8-65C1-4FA4-8EBF-C7622C364617}" type="sibTrans" cxnId="{06FE6D66-77CF-4D96-8C3D-A77FDC21375C}">
      <dgm:prSet/>
      <dgm:spPr/>
      <dgm:t>
        <a:bodyPr/>
        <a:lstStyle/>
        <a:p>
          <a:endParaRPr lang="en-US"/>
        </a:p>
      </dgm:t>
    </dgm:pt>
    <dgm:pt modelId="{A5AFD62A-E47C-4E01-80F3-FCF97C19609E}" type="pres">
      <dgm:prSet presAssocID="{9632B4BF-334F-43C0-A46B-4D77E3E5DE39}" presName="vert0" presStyleCnt="0">
        <dgm:presLayoutVars>
          <dgm:dir/>
          <dgm:animOne val="branch"/>
          <dgm:animLvl val="lvl"/>
        </dgm:presLayoutVars>
      </dgm:prSet>
      <dgm:spPr/>
    </dgm:pt>
    <dgm:pt modelId="{8D31B12C-C9DD-425B-8B90-8755774794EA}" type="pres">
      <dgm:prSet presAssocID="{9DB3765D-2715-4E34-9F80-E1367838A35F}" presName="thickLine" presStyleLbl="alignNode1" presStyleIdx="0" presStyleCnt="2"/>
      <dgm:spPr/>
    </dgm:pt>
    <dgm:pt modelId="{9B12D6A9-3AFF-4343-B0C5-E2F2AF744408}" type="pres">
      <dgm:prSet presAssocID="{9DB3765D-2715-4E34-9F80-E1367838A35F}" presName="horz1" presStyleCnt="0"/>
      <dgm:spPr/>
    </dgm:pt>
    <dgm:pt modelId="{43B7F47E-D059-4037-AD87-ACA01A670E2D}" type="pres">
      <dgm:prSet presAssocID="{9DB3765D-2715-4E34-9F80-E1367838A35F}" presName="tx1" presStyleLbl="revTx" presStyleIdx="0" presStyleCnt="2"/>
      <dgm:spPr/>
    </dgm:pt>
    <dgm:pt modelId="{A94C3CDA-03DA-4CD2-A039-669213351669}" type="pres">
      <dgm:prSet presAssocID="{9DB3765D-2715-4E34-9F80-E1367838A35F}" presName="vert1" presStyleCnt="0"/>
      <dgm:spPr/>
    </dgm:pt>
    <dgm:pt modelId="{AAFDDD3B-3822-42A2-9AD0-619FA74B68A8}" type="pres">
      <dgm:prSet presAssocID="{2B941FA1-958A-40FD-BAE7-0136E5F774CB}" presName="thickLine" presStyleLbl="alignNode1" presStyleIdx="1" presStyleCnt="2"/>
      <dgm:spPr/>
    </dgm:pt>
    <dgm:pt modelId="{12DC7384-0F59-4290-A4C8-3A1E0F64DB41}" type="pres">
      <dgm:prSet presAssocID="{2B941FA1-958A-40FD-BAE7-0136E5F774CB}" presName="horz1" presStyleCnt="0"/>
      <dgm:spPr/>
    </dgm:pt>
    <dgm:pt modelId="{2E306CE6-A9B2-4DB9-8ECE-0840C20B4EFA}" type="pres">
      <dgm:prSet presAssocID="{2B941FA1-958A-40FD-BAE7-0136E5F774CB}" presName="tx1" presStyleLbl="revTx" presStyleIdx="1" presStyleCnt="2"/>
      <dgm:spPr/>
    </dgm:pt>
    <dgm:pt modelId="{D0474DF6-0B36-44EC-9880-EA43ACD34045}" type="pres">
      <dgm:prSet presAssocID="{2B941FA1-958A-40FD-BAE7-0136E5F774CB}" presName="vert1" presStyleCnt="0"/>
      <dgm:spPr/>
    </dgm:pt>
  </dgm:ptLst>
  <dgm:cxnLst>
    <dgm:cxn modelId="{4DC8A801-1AD3-41BB-AF07-85CD8036091A}" type="presOf" srcId="{9DB3765D-2715-4E34-9F80-E1367838A35F}" destId="{43B7F47E-D059-4037-AD87-ACA01A670E2D}" srcOrd="0" destOrd="0" presId="urn:microsoft.com/office/officeart/2008/layout/LinedList"/>
    <dgm:cxn modelId="{72876D22-1988-47BD-A636-ACB453ACD420}" srcId="{9632B4BF-334F-43C0-A46B-4D77E3E5DE39}" destId="{9DB3765D-2715-4E34-9F80-E1367838A35F}" srcOrd="0" destOrd="0" parTransId="{0E0483E5-3FFA-44BA-B508-23D9C39496E0}" sibTransId="{C4DED962-58FF-4F4E-89D5-841692A5F21C}"/>
    <dgm:cxn modelId="{49B1843A-5AEC-40C7-B20C-0C9E71F04F0E}" type="presOf" srcId="{2B941FA1-958A-40FD-BAE7-0136E5F774CB}" destId="{2E306CE6-A9B2-4DB9-8ECE-0840C20B4EFA}" srcOrd="0" destOrd="0" presId="urn:microsoft.com/office/officeart/2008/layout/LinedList"/>
    <dgm:cxn modelId="{06FE6D66-77CF-4D96-8C3D-A77FDC21375C}" srcId="{9632B4BF-334F-43C0-A46B-4D77E3E5DE39}" destId="{2B941FA1-958A-40FD-BAE7-0136E5F774CB}" srcOrd="1" destOrd="0" parTransId="{8C69B005-B291-481B-9B77-682A91189BC4}" sibTransId="{1DA36DF8-65C1-4FA4-8EBF-C7622C364617}"/>
    <dgm:cxn modelId="{7E209CDC-5B13-4FDD-AFEB-18B7E7A4766F}" type="presOf" srcId="{9632B4BF-334F-43C0-A46B-4D77E3E5DE39}" destId="{A5AFD62A-E47C-4E01-80F3-FCF97C19609E}" srcOrd="0" destOrd="0" presId="urn:microsoft.com/office/officeart/2008/layout/LinedList"/>
    <dgm:cxn modelId="{3B4C4A3F-6749-4EBB-9F1B-B453C8B9D403}" type="presParOf" srcId="{A5AFD62A-E47C-4E01-80F3-FCF97C19609E}" destId="{8D31B12C-C9DD-425B-8B90-8755774794EA}" srcOrd="0" destOrd="0" presId="urn:microsoft.com/office/officeart/2008/layout/LinedList"/>
    <dgm:cxn modelId="{DD207694-8D7B-434D-9DAA-96C9E447599D}" type="presParOf" srcId="{A5AFD62A-E47C-4E01-80F3-FCF97C19609E}" destId="{9B12D6A9-3AFF-4343-B0C5-E2F2AF744408}" srcOrd="1" destOrd="0" presId="urn:microsoft.com/office/officeart/2008/layout/LinedList"/>
    <dgm:cxn modelId="{B1F8C4A5-AC8F-46E7-8797-D4F02BD1A4A4}" type="presParOf" srcId="{9B12D6A9-3AFF-4343-B0C5-E2F2AF744408}" destId="{43B7F47E-D059-4037-AD87-ACA01A670E2D}" srcOrd="0" destOrd="0" presId="urn:microsoft.com/office/officeart/2008/layout/LinedList"/>
    <dgm:cxn modelId="{2E8EB0A2-4441-4A42-B84A-652D953BF295}" type="presParOf" srcId="{9B12D6A9-3AFF-4343-B0C5-E2F2AF744408}" destId="{A94C3CDA-03DA-4CD2-A039-669213351669}" srcOrd="1" destOrd="0" presId="urn:microsoft.com/office/officeart/2008/layout/LinedList"/>
    <dgm:cxn modelId="{22569DAC-12C4-4791-856D-3668EF858DF9}" type="presParOf" srcId="{A5AFD62A-E47C-4E01-80F3-FCF97C19609E}" destId="{AAFDDD3B-3822-42A2-9AD0-619FA74B68A8}" srcOrd="2" destOrd="0" presId="urn:microsoft.com/office/officeart/2008/layout/LinedList"/>
    <dgm:cxn modelId="{57A1CE24-4AA4-47D8-9556-232AA8EA21E8}" type="presParOf" srcId="{A5AFD62A-E47C-4E01-80F3-FCF97C19609E}" destId="{12DC7384-0F59-4290-A4C8-3A1E0F64DB41}" srcOrd="3" destOrd="0" presId="urn:microsoft.com/office/officeart/2008/layout/LinedList"/>
    <dgm:cxn modelId="{D34B7A88-822F-448F-B6DC-5D689805117E}" type="presParOf" srcId="{12DC7384-0F59-4290-A4C8-3A1E0F64DB41}" destId="{2E306CE6-A9B2-4DB9-8ECE-0840C20B4EFA}" srcOrd="0" destOrd="0" presId="urn:microsoft.com/office/officeart/2008/layout/LinedList"/>
    <dgm:cxn modelId="{B91F0A42-7E6B-4217-8E46-1C74E2DF7707}" type="presParOf" srcId="{12DC7384-0F59-4290-A4C8-3A1E0F64DB41}" destId="{D0474DF6-0B36-44EC-9880-EA43ACD340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EC51A4-6264-4290-B9E2-FE80C601C9B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CD861FE-C92F-4B17-BA38-DAA317BAB88C}">
      <dgm:prSet/>
      <dgm:spPr/>
      <dgm:t>
        <a:bodyPr/>
        <a:lstStyle/>
        <a:p>
          <a:r>
            <a:rPr lang="en-US"/>
            <a:t>Is achieved by transforming to a new set of variables, the principal components, that are linear combinations of the original variables, which are uncorrelated and are ordered so that the first few of them account for most of the variation in all the original variables. </a:t>
          </a:r>
        </a:p>
      </dgm:t>
    </dgm:pt>
    <dgm:pt modelId="{E0A836D9-6187-49CB-A4AB-C8D00E4E6198}" type="parTrans" cxnId="{6E2BC0D5-0BC9-4E3E-910A-925955268C3F}">
      <dgm:prSet/>
      <dgm:spPr/>
      <dgm:t>
        <a:bodyPr/>
        <a:lstStyle/>
        <a:p>
          <a:endParaRPr lang="en-US"/>
        </a:p>
      </dgm:t>
    </dgm:pt>
    <dgm:pt modelId="{43CFA2CC-7402-472D-88C9-C03B4571B0BB}" type="sibTrans" cxnId="{6E2BC0D5-0BC9-4E3E-910A-925955268C3F}">
      <dgm:prSet/>
      <dgm:spPr/>
      <dgm:t>
        <a:bodyPr/>
        <a:lstStyle/>
        <a:p>
          <a:endParaRPr lang="en-US"/>
        </a:p>
      </dgm:t>
    </dgm:pt>
    <dgm:pt modelId="{CC41EDD6-7B37-49A0-8658-F55FE4916A7A}">
      <dgm:prSet/>
      <dgm:spPr/>
      <dgm:t>
        <a:bodyPr/>
        <a:lstStyle/>
        <a:p>
          <a:r>
            <a:rPr lang="en-US"/>
            <a:t>The result of a principal components analysis would be the creation of a small number of new variables that can be used as a replacement for the originally large number of variables and consequently provide a simpler basis for, say, graphing or summarizing the data, and perhaps when undertaking further multivariate analyses of the data.</a:t>
          </a:r>
        </a:p>
      </dgm:t>
    </dgm:pt>
    <dgm:pt modelId="{78F936CC-F200-4F25-8B69-B8095B51F0F1}" type="parTrans" cxnId="{08C30F7B-EF61-4F5C-BA0C-8DBF063175EA}">
      <dgm:prSet/>
      <dgm:spPr/>
      <dgm:t>
        <a:bodyPr/>
        <a:lstStyle/>
        <a:p>
          <a:endParaRPr lang="en-US"/>
        </a:p>
      </dgm:t>
    </dgm:pt>
    <dgm:pt modelId="{475DEC40-A488-41D7-ACA7-C79882D895C2}" type="sibTrans" cxnId="{08C30F7B-EF61-4F5C-BA0C-8DBF063175EA}">
      <dgm:prSet/>
      <dgm:spPr/>
      <dgm:t>
        <a:bodyPr/>
        <a:lstStyle/>
        <a:p>
          <a:endParaRPr lang="en-US"/>
        </a:p>
      </dgm:t>
    </dgm:pt>
    <dgm:pt modelId="{F48E105A-B20D-4794-8B58-7E542B312A17}" type="pres">
      <dgm:prSet presAssocID="{B8EC51A4-6264-4290-B9E2-FE80C601C9B2}" presName="linear" presStyleCnt="0">
        <dgm:presLayoutVars>
          <dgm:animLvl val="lvl"/>
          <dgm:resizeHandles val="exact"/>
        </dgm:presLayoutVars>
      </dgm:prSet>
      <dgm:spPr/>
    </dgm:pt>
    <dgm:pt modelId="{E7119D54-14CB-482A-9B4A-31BD8B82D199}" type="pres">
      <dgm:prSet presAssocID="{BCD861FE-C92F-4B17-BA38-DAA317BAB88C}" presName="parentText" presStyleLbl="node1" presStyleIdx="0" presStyleCnt="2">
        <dgm:presLayoutVars>
          <dgm:chMax val="0"/>
          <dgm:bulletEnabled val="1"/>
        </dgm:presLayoutVars>
      </dgm:prSet>
      <dgm:spPr/>
    </dgm:pt>
    <dgm:pt modelId="{42A4F6B0-90AF-4F6A-ABA6-C821040E4FB2}" type="pres">
      <dgm:prSet presAssocID="{43CFA2CC-7402-472D-88C9-C03B4571B0BB}" presName="spacer" presStyleCnt="0"/>
      <dgm:spPr/>
    </dgm:pt>
    <dgm:pt modelId="{B36A0246-3631-4EB6-8C92-C97A46F9C459}" type="pres">
      <dgm:prSet presAssocID="{CC41EDD6-7B37-49A0-8658-F55FE4916A7A}" presName="parentText" presStyleLbl="node1" presStyleIdx="1" presStyleCnt="2">
        <dgm:presLayoutVars>
          <dgm:chMax val="0"/>
          <dgm:bulletEnabled val="1"/>
        </dgm:presLayoutVars>
      </dgm:prSet>
      <dgm:spPr/>
    </dgm:pt>
  </dgm:ptLst>
  <dgm:cxnLst>
    <dgm:cxn modelId="{8ADB1F21-24E0-43EF-90F4-E5FB2168195A}" type="presOf" srcId="{BCD861FE-C92F-4B17-BA38-DAA317BAB88C}" destId="{E7119D54-14CB-482A-9B4A-31BD8B82D199}" srcOrd="0" destOrd="0" presId="urn:microsoft.com/office/officeart/2005/8/layout/vList2"/>
    <dgm:cxn modelId="{08C30F7B-EF61-4F5C-BA0C-8DBF063175EA}" srcId="{B8EC51A4-6264-4290-B9E2-FE80C601C9B2}" destId="{CC41EDD6-7B37-49A0-8658-F55FE4916A7A}" srcOrd="1" destOrd="0" parTransId="{78F936CC-F200-4F25-8B69-B8095B51F0F1}" sibTransId="{475DEC40-A488-41D7-ACA7-C79882D895C2}"/>
    <dgm:cxn modelId="{DFD177AD-7EF9-450C-B745-F208C8A0A17F}" type="presOf" srcId="{CC41EDD6-7B37-49A0-8658-F55FE4916A7A}" destId="{B36A0246-3631-4EB6-8C92-C97A46F9C459}" srcOrd="0" destOrd="0" presId="urn:microsoft.com/office/officeart/2005/8/layout/vList2"/>
    <dgm:cxn modelId="{D30571BD-22E9-405A-91F1-45C754FA6420}" type="presOf" srcId="{B8EC51A4-6264-4290-B9E2-FE80C601C9B2}" destId="{F48E105A-B20D-4794-8B58-7E542B312A17}" srcOrd="0" destOrd="0" presId="urn:microsoft.com/office/officeart/2005/8/layout/vList2"/>
    <dgm:cxn modelId="{6E2BC0D5-0BC9-4E3E-910A-925955268C3F}" srcId="{B8EC51A4-6264-4290-B9E2-FE80C601C9B2}" destId="{BCD861FE-C92F-4B17-BA38-DAA317BAB88C}" srcOrd="0" destOrd="0" parTransId="{E0A836D9-6187-49CB-A4AB-C8D00E4E6198}" sibTransId="{43CFA2CC-7402-472D-88C9-C03B4571B0BB}"/>
    <dgm:cxn modelId="{F2D65F62-57ED-422E-826F-B73AA7215EED}" type="presParOf" srcId="{F48E105A-B20D-4794-8B58-7E542B312A17}" destId="{E7119D54-14CB-482A-9B4A-31BD8B82D199}" srcOrd="0" destOrd="0" presId="urn:microsoft.com/office/officeart/2005/8/layout/vList2"/>
    <dgm:cxn modelId="{44E156F6-EC57-427A-967C-CCA1AABF32EB}" type="presParOf" srcId="{F48E105A-B20D-4794-8B58-7E542B312A17}" destId="{42A4F6B0-90AF-4F6A-ABA6-C821040E4FB2}" srcOrd="1" destOrd="0" presId="urn:microsoft.com/office/officeart/2005/8/layout/vList2"/>
    <dgm:cxn modelId="{E69EB8F8-5DE5-4E35-8811-86D18543ACF9}" type="presParOf" srcId="{F48E105A-B20D-4794-8B58-7E542B312A17}" destId="{B36A0246-3631-4EB6-8C92-C97A46F9C45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1B12C-C9DD-425B-8B90-8755774794EA}">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7F47E-D059-4037-AD87-ACA01A670E2D}">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There are simply too many variables to make the application of the graphical techniques successful in providing an informative initial assessment of the data. </a:t>
          </a:r>
        </a:p>
      </dsp:txBody>
      <dsp:txXfrm>
        <a:off x="0" y="0"/>
        <a:ext cx="6900512" cy="2768070"/>
      </dsp:txXfrm>
    </dsp:sp>
    <dsp:sp modelId="{AAFDDD3B-3822-42A2-9AD0-619FA74B68A8}">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306CE6-A9B2-4DB9-8ECE-0840C20B4EFA}">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And having too many variables can also cause problems for other multivariate techniques that the researcher may want to apply to the data.</a:t>
          </a:r>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19D54-14CB-482A-9B4A-31BD8B82D199}">
      <dsp:nvSpPr>
        <dsp:cNvPr id="0" name=""/>
        <dsp:cNvSpPr/>
      </dsp:nvSpPr>
      <dsp:spPr>
        <a:xfrm>
          <a:off x="0" y="117345"/>
          <a:ext cx="6900512" cy="26190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Is achieved by transforming to a new set of variables, the principal components, that are linear combinations of the original variables, which are uncorrelated and are ordered so that the first few of them account for most of the variation in all the original variables. </a:t>
          </a:r>
        </a:p>
      </dsp:txBody>
      <dsp:txXfrm>
        <a:off x="127851" y="245196"/>
        <a:ext cx="6644810" cy="2363343"/>
      </dsp:txXfrm>
    </dsp:sp>
    <dsp:sp modelId="{B36A0246-3631-4EB6-8C92-C97A46F9C459}">
      <dsp:nvSpPr>
        <dsp:cNvPr id="0" name=""/>
        <dsp:cNvSpPr/>
      </dsp:nvSpPr>
      <dsp:spPr>
        <a:xfrm>
          <a:off x="0" y="2799750"/>
          <a:ext cx="6900512" cy="26190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result of a principal components analysis would be the creation of a small number of new variables that can be used as a replacement for the originally large number of variables and consequently provide a simpler basis for, say, graphing or summarizing the data, and perhaps when undertaking further multivariate analyses of the data.</a:t>
          </a:r>
        </a:p>
      </dsp:txBody>
      <dsp:txXfrm>
        <a:off x="127851" y="2927601"/>
        <a:ext cx="6644810" cy="23633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0400-3F09-A9CC-E1CD-BEE124AAD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722028-1CE7-7D09-0536-5A892E210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297368-7B73-43D1-BBC2-61B52007A070}"/>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5" name="Footer Placeholder 4">
            <a:extLst>
              <a:ext uri="{FF2B5EF4-FFF2-40B4-BE49-F238E27FC236}">
                <a16:creationId xmlns:a16="http://schemas.microsoft.com/office/drawing/2014/main" id="{0F3B0370-4F85-A6EC-5913-FA636EB90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8FC13-2E24-D386-5A79-BF5B571D3415}"/>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235903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75E0-ADD8-3070-8D98-42F003B42E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F1E799-3BE2-CAE6-D79D-DC327573D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86D95-0002-FB3F-31C0-261E48B5F85E}"/>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5" name="Footer Placeholder 4">
            <a:extLst>
              <a:ext uri="{FF2B5EF4-FFF2-40B4-BE49-F238E27FC236}">
                <a16:creationId xmlns:a16="http://schemas.microsoft.com/office/drawing/2014/main" id="{F4338298-4537-83AF-4788-03BE276DA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28A7D-74D4-336C-B338-7A1A1AB5450D}"/>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130777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668C41-FC5C-67CC-2873-01744BA6CA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665EF0-E19A-89CD-126A-EB4BF3F35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03826-A4B1-B7C9-F272-EB95392616DC}"/>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5" name="Footer Placeholder 4">
            <a:extLst>
              <a:ext uri="{FF2B5EF4-FFF2-40B4-BE49-F238E27FC236}">
                <a16:creationId xmlns:a16="http://schemas.microsoft.com/office/drawing/2014/main" id="{73E19F53-5391-B0D2-B942-1FF114B9F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473C2-D031-2BCB-918E-702B999D7CC3}"/>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400197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858B-194A-D4BF-6BFC-24A109982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4346F-D73A-0BDE-DBE5-BF1C09977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E9877-DE53-EC76-21D6-406592E3F5AC}"/>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5" name="Footer Placeholder 4">
            <a:extLst>
              <a:ext uri="{FF2B5EF4-FFF2-40B4-BE49-F238E27FC236}">
                <a16:creationId xmlns:a16="http://schemas.microsoft.com/office/drawing/2014/main" id="{62F1A1B5-EDF7-94C8-90A4-6030B8363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7E86D-1E65-41A2-8A27-059D9C41CB68}"/>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127961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4647-890F-325E-23C9-DA2DD5AA7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8BCC7-3A3C-EFAC-03A1-00F87D1F4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E6B34-AF06-88A7-F513-659B267225A3}"/>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5" name="Footer Placeholder 4">
            <a:extLst>
              <a:ext uri="{FF2B5EF4-FFF2-40B4-BE49-F238E27FC236}">
                <a16:creationId xmlns:a16="http://schemas.microsoft.com/office/drawing/2014/main" id="{E660025E-99BE-34A7-81E6-8B0A7CCCE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D833D-6953-0F4C-BD7C-752EA2885C91}"/>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273576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290E2-1CBD-6003-ADC9-0D09691A7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54195-F0E4-4604-2738-0A3CE144C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4BDADB-5B11-44E1-55B0-B0C1C369A0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9BC20A-528D-A821-F13E-510FC5CB2CDD}"/>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6" name="Footer Placeholder 5">
            <a:extLst>
              <a:ext uri="{FF2B5EF4-FFF2-40B4-BE49-F238E27FC236}">
                <a16:creationId xmlns:a16="http://schemas.microsoft.com/office/drawing/2014/main" id="{80FD0CC4-107D-D4F3-31A0-D9AEAD92B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C6BB7-B2A7-9669-9568-CD88FCBE5DFC}"/>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121515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65A7-9F4F-C053-59B6-6DFFB8D66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4077A-9DCE-16ED-570B-EB219A699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528F4-4F13-57A9-F9F9-A8575C7664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96F80-CD13-57FB-01EE-DB0290E6D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A3834D-74DE-A6C4-CE51-E07B32722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85FB23-B864-83D2-0473-767AB27120F3}"/>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8" name="Footer Placeholder 7">
            <a:extLst>
              <a:ext uri="{FF2B5EF4-FFF2-40B4-BE49-F238E27FC236}">
                <a16:creationId xmlns:a16="http://schemas.microsoft.com/office/drawing/2014/main" id="{AF9DDD26-85D5-21AD-E699-DAEB5BAD63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539B26-1199-51FA-D622-A0D96E827F2B}"/>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166570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A58F-004C-0F2D-5761-C2C0AF2EA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1D3942-65F6-9D4C-BFA7-1A7D575EC7C3}"/>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4" name="Footer Placeholder 3">
            <a:extLst>
              <a:ext uri="{FF2B5EF4-FFF2-40B4-BE49-F238E27FC236}">
                <a16:creationId xmlns:a16="http://schemas.microsoft.com/office/drawing/2014/main" id="{7E6D2796-AAC8-842F-57B4-40F6BCF65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85E35-B339-0B5F-6D0D-39C700F647C3}"/>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173524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A17EA0-E010-5777-2987-C2BEB111E83F}"/>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3" name="Footer Placeholder 2">
            <a:extLst>
              <a:ext uri="{FF2B5EF4-FFF2-40B4-BE49-F238E27FC236}">
                <a16:creationId xmlns:a16="http://schemas.microsoft.com/office/drawing/2014/main" id="{BBA7C071-9C0E-E53C-451F-F711999B2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F4EB6B-55FF-79A7-B9DA-F1C6C93D84A7}"/>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65087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8E5B6-EE45-592A-3EF4-A66586320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F31C3E-AAE5-9EE4-7AB3-08D14C09E2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AD049C-E0F1-4790-0D40-25287CBD4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7A595-487A-E7D0-63AF-2F904BB06ADA}"/>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6" name="Footer Placeholder 5">
            <a:extLst>
              <a:ext uri="{FF2B5EF4-FFF2-40B4-BE49-F238E27FC236}">
                <a16:creationId xmlns:a16="http://schemas.microsoft.com/office/drawing/2014/main" id="{09A4D1A3-DF4D-9611-1C0D-7FD326ACE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BFA6D-65C8-0623-8A7F-03DB45874546}"/>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386424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0569-1AC0-BF58-ED7C-AF9D278CA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FDF8E3-2353-D030-8C84-678DF74FC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FDAC31-A0D5-1F58-F187-4555ABCA3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55B8A-5EFE-9F92-D796-D18B63D5E845}"/>
              </a:ext>
            </a:extLst>
          </p:cNvPr>
          <p:cNvSpPr>
            <a:spLocks noGrp="1"/>
          </p:cNvSpPr>
          <p:nvPr>
            <p:ph type="dt" sz="half" idx="10"/>
          </p:nvPr>
        </p:nvSpPr>
        <p:spPr/>
        <p:txBody>
          <a:bodyPr/>
          <a:lstStyle/>
          <a:p>
            <a:fld id="{6A288EFF-586A-4F55-8907-090BA4FCC50B}" type="datetimeFigureOut">
              <a:rPr lang="en-US" smtClean="0"/>
              <a:t>8/1/2022</a:t>
            </a:fld>
            <a:endParaRPr lang="en-US"/>
          </a:p>
        </p:txBody>
      </p:sp>
      <p:sp>
        <p:nvSpPr>
          <p:cNvPr id="6" name="Footer Placeholder 5">
            <a:extLst>
              <a:ext uri="{FF2B5EF4-FFF2-40B4-BE49-F238E27FC236}">
                <a16:creationId xmlns:a16="http://schemas.microsoft.com/office/drawing/2014/main" id="{7FE38228-1403-0D91-1894-5DF4449BC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40AF4-968C-3B71-45EF-8D3B16B1B076}"/>
              </a:ext>
            </a:extLst>
          </p:cNvPr>
          <p:cNvSpPr>
            <a:spLocks noGrp="1"/>
          </p:cNvSpPr>
          <p:nvPr>
            <p:ph type="sldNum" sz="quarter" idx="12"/>
          </p:nvPr>
        </p:nvSpPr>
        <p:spPr/>
        <p:txBody>
          <a:bodyPr/>
          <a:lstStyle/>
          <a:p>
            <a:fld id="{84651FB4-E084-4B89-B2F1-15C12210D7F1}" type="slidenum">
              <a:rPr lang="en-US" smtClean="0"/>
              <a:t>‹#›</a:t>
            </a:fld>
            <a:endParaRPr lang="en-US"/>
          </a:p>
        </p:txBody>
      </p:sp>
    </p:spTree>
    <p:extLst>
      <p:ext uri="{BB962C8B-B14F-4D97-AF65-F5344CB8AC3E}">
        <p14:creationId xmlns:p14="http://schemas.microsoft.com/office/powerpoint/2010/main" val="354588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54474-D6C5-CB69-0441-9A05B5B15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4969B5-BACD-06BB-6969-B142CB5E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C3445-6A7D-AB88-5996-3A8F12439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88EFF-586A-4F55-8907-090BA4FCC50B}" type="datetimeFigureOut">
              <a:rPr lang="en-US" smtClean="0"/>
              <a:t>8/1/2022</a:t>
            </a:fld>
            <a:endParaRPr lang="en-US"/>
          </a:p>
        </p:txBody>
      </p:sp>
      <p:sp>
        <p:nvSpPr>
          <p:cNvPr id="5" name="Footer Placeholder 4">
            <a:extLst>
              <a:ext uri="{FF2B5EF4-FFF2-40B4-BE49-F238E27FC236}">
                <a16:creationId xmlns:a16="http://schemas.microsoft.com/office/drawing/2014/main" id="{5E4C103E-EFF1-A17A-38A1-205F45689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4F920C-54DD-A54A-A72F-2B0FDEC20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1FB4-E084-4B89-B2F1-15C12210D7F1}" type="slidenum">
              <a:rPr lang="en-US" smtClean="0"/>
              <a:t>‹#›</a:t>
            </a:fld>
            <a:endParaRPr lang="en-US"/>
          </a:p>
        </p:txBody>
      </p:sp>
    </p:spTree>
    <p:extLst>
      <p:ext uri="{BB962C8B-B14F-4D97-AF65-F5344CB8AC3E}">
        <p14:creationId xmlns:p14="http://schemas.microsoft.com/office/powerpoint/2010/main" val="371404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488E2F-E13A-9504-DA11-FBAC632E4920}"/>
              </a:ext>
            </a:extLst>
          </p:cNvPr>
          <p:cNvSpPr>
            <a:spLocks noGrp="1"/>
          </p:cNvSpPr>
          <p:nvPr>
            <p:ph type="ctrTitle"/>
          </p:nvPr>
        </p:nvSpPr>
        <p:spPr>
          <a:xfrm>
            <a:off x="1524003" y="1999615"/>
            <a:ext cx="9144000" cy="2764028"/>
          </a:xfrm>
        </p:spPr>
        <p:txBody>
          <a:bodyPr anchor="ctr">
            <a:normAutofit/>
          </a:bodyPr>
          <a:lstStyle/>
          <a:p>
            <a:r>
              <a:rPr lang="en-US" sz="6100"/>
              <a:t>Principal</a:t>
            </a:r>
            <a:br>
              <a:rPr lang="en-US" sz="6100"/>
            </a:br>
            <a:r>
              <a:rPr lang="en-US" sz="6100"/>
              <a:t>Components</a:t>
            </a:r>
            <a:br>
              <a:rPr lang="en-US" sz="6100"/>
            </a:br>
            <a:r>
              <a:rPr lang="en-US" sz="6100"/>
              <a:t>Analysis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88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003D0B-6137-DC80-BE29-D6A8BF18F1B3}"/>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sz="5400" kern="1200">
                <a:solidFill>
                  <a:srgbClr val="FFFFFF"/>
                </a:solidFill>
                <a:latin typeface="+mj-lt"/>
                <a:ea typeface="+mj-ea"/>
                <a:cs typeface="+mj-cs"/>
              </a:rPr>
              <a:t>Example 3: Taxonomy</a:t>
            </a:r>
          </a:p>
        </p:txBody>
      </p:sp>
      <p:sp>
        <p:nvSpPr>
          <p:cNvPr id="4" name="TextBox 3">
            <a:extLst>
              <a:ext uri="{FF2B5EF4-FFF2-40B4-BE49-F238E27FC236}">
                <a16:creationId xmlns:a16="http://schemas.microsoft.com/office/drawing/2014/main" id="{4545650C-DD08-7E0C-DD91-897DD417A06F}"/>
              </a:ext>
            </a:extLst>
          </p:cNvPr>
          <p:cNvSpPr txBox="1"/>
          <p:nvPr/>
        </p:nvSpPr>
        <p:spPr>
          <a:xfrm>
            <a:off x="838200" y="2586789"/>
            <a:ext cx="10515600" cy="3590174"/>
          </a:xfrm>
          <a:prstGeom prst="rect">
            <a:avLst/>
          </a:prstGeom>
        </p:spPr>
        <p:txBody>
          <a:bodyPr vert="horz" lIns="91440" tIns="45720" rIns="91440" bIns="45720" rtlCol="0">
            <a:normAutofit/>
          </a:bodyPr>
          <a:lstStyle/>
          <a:p>
            <a:pPr marL="0" marR="0" indent="-228600">
              <a:lnSpc>
                <a:spcPct val="90000"/>
              </a:lnSpc>
              <a:spcBef>
                <a:spcPts val="0"/>
              </a:spcBef>
              <a:spcAft>
                <a:spcPts val="600"/>
              </a:spcAft>
              <a:buFont typeface="Arial" panose="020B0604020202020204" pitchFamily="34" charset="0"/>
              <a:buChar char="•"/>
            </a:pPr>
            <a:r>
              <a:rPr lang="en-US" sz="2200">
                <a:effectLst/>
              </a:rPr>
              <a:t>But it is not always the first principal component that is of most interest to a researcher. A taxonomist, for example, when investigating variation in morphological measurements on animals for which all the pairwise correlations</a:t>
            </a:r>
            <a:r>
              <a:rPr lang="en-US" sz="2200"/>
              <a:t> </a:t>
            </a:r>
            <a:r>
              <a:rPr lang="en-US" sz="2200">
                <a:effectLst/>
              </a:rPr>
              <a:t>are likely to be positive, will often be more concerned with the second and subsequent components since these might provide a convenient description of aspects of an animal's shape. The latter will often be of more interest to the researcher than aspects of an animal's size" which here, because of the positive correlations, will be reflected in the first principal component.</a:t>
            </a:r>
            <a:endParaRPr lang="en-US" sz="2200"/>
          </a:p>
        </p:txBody>
      </p:sp>
    </p:spTree>
    <p:extLst>
      <p:ext uri="{BB962C8B-B14F-4D97-AF65-F5344CB8AC3E}">
        <p14:creationId xmlns:p14="http://schemas.microsoft.com/office/powerpoint/2010/main" val="29963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EE78D8A-76E2-79EB-7A82-1D41108C300F}"/>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sz="5400" kern="1200">
                <a:solidFill>
                  <a:srgbClr val="FFFFFF"/>
                </a:solidFill>
                <a:latin typeface="+mj-lt"/>
                <a:ea typeface="+mj-ea"/>
                <a:cs typeface="+mj-cs"/>
              </a:rPr>
              <a:t>Example 4: Psychiatry</a:t>
            </a:r>
          </a:p>
        </p:txBody>
      </p:sp>
      <p:sp>
        <p:nvSpPr>
          <p:cNvPr id="4" name="TextBox 3">
            <a:extLst>
              <a:ext uri="{FF2B5EF4-FFF2-40B4-BE49-F238E27FC236}">
                <a16:creationId xmlns:a16="http://schemas.microsoft.com/office/drawing/2014/main" id="{46188EDC-ACBE-906E-1280-03896FF103C7}"/>
              </a:ext>
            </a:extLst>
          </p:cNvPr>
          <p:cNvSpPr txBox="1"/>
          <p:nvPr/>
        </p:nvSpPr>
        <p:spPr>
          <a:xfrm>
            <a:off x="838200" y="2586789"/>
            <a:ext cx="10515600" cy="3590174"/>
          </a:xfrm>
          <a:prstGeom prst="rect">
            <a:avLst/>
          </a:prstGeom>
        </p:spPr>
        <p:txBody>
          <a:bodyPr vert="horz" lIns="91440" tIns="45720" rIns="91440" bIns="45720" rtlCol="0">
            <a:normAutofit/>
          </a:bodyPr>
          <a:lstStyle/>
          <a:p>
            <a:pPr marL="0" marR="0" indent="-228600">
              <a:lnSpc>
                <a:spcPct val="90000"/>
              </a:lnSpc>
              <a:spcBef>
                <a:spcPts val="0"/>
              </a:spcBef>
              <a:spcAft>
                <a:spcPts val="600"/>
              </a:spcAft>
              <a:buFont typeface="Arial" panose="020B0604020202020204" pitchFamily="34" charset="0"/>
              <a:buChar char="•"/>
            </a:pPr>
            <a:r>
              <a:rPr lang="en-US" sz="2200"/>
              <a:t>T</a:t>
            </a:r>
            <a:r>
              <a:rPr lang="en-US" sz="2200">
                <a:effectLst/>
              </a:rPr>
              <a:t>he first principal component derived from, say, clinical psychiatric scores on patients may only provide an index of the severity of symptoms, and it is the remaining components that will give the psychiatrist important information about the pattern of symptoms</a:t>
            </a:r>
          </a:p>
        </p:txBody>
      </p:sp>
    </p:spTree>
    <p:extLst>
      <p:ext uri="{BB962C8B-B14F-4D97-AF65-F5344CB8AC3E}">
        <p14:creationId xmlns:p14="http://schemas.microsoft.com/office/powerpoint/2010/main" val="381710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5386-0122-02E7-7532-2AE589A6CE1B}"/>
              </a:ext>
            </a:extLst>
          </p:cNvPr>
          <p:cNvSpPr>
            <a:spLocks noGrp="1"/>
          </p:cNvSpPr>
          <p:nvPr>
            <p:ph type="title"/>
          </p:nvPr>
        </p:nvSpPr>
        <p:spPr/>
        <p:txBody>
          <a:bodyPr/>
          <a:lstStyle/>
          <a:p>
            <a:r>
              <a:rPr lang="en-US"/>
              <a:t>Finding The Sample Principal Components</a:t>
            </a:r>
          </a:p>
        </p:txBody>
      </p:sp>
      <p:sp>
        <p:nvSpPr>
          <p:cNvPr id="4" name="TextBox 3">
            <a:extLst>
              <a:ext uri="{FF2B5EF4-FFF2-40B4-BE49-F238E27FC236}">
                <a16:creationId xmlns:a16="http://schemas.microsoft.com/office/drawing/2014/main" id="{3C51FAF7-7E45-EE9E-8BB0-312871642E6D}"/>
              </a:ext>
            </a:extLst>
          </p:cNvPr>
          <p:cNvSpPr txBox="1"/>
          <p:nvPr/>
        </p:nvSpPr>
        <p:spPr>
          <a:xfrm>
            <a:off x="916757" y="1756988"/>
            <a:ext cx="9744958"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first principal component of the observations, y1, is the linear combination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with low confidence">
            <a:extLst>
              <a:ext uri="{FF2B5EF4-FFF2-40B4-BE49-F238E27FC236}">
                <a16:creationId xmlns:a16="http://schemas.microsoft.com/office/drawing/2014/main" id="{CCFFDFB0-51FA-328A-444B-229FB63D5C5A}"/>
              </a:ext>
            </a:extLst>
          </p:cNvPr>
          <p:cNvPicPr>
            <a:picLocks noChangeAspect="1"/>
          </p:cNvPicPr>
          <p:nvPr/>
        </p:nvPicPr>
        <p:blipFill>
          <a:blip r:embed="rId2"/>
          <a:stretch>
            <a:fillRect/>
          </a:stretch>
        </p:blipFill>
        <p:spPr>
          <a:xfrm>
            <a:off x="1574275" y="2440524"/>
            <a:ext cx="7609159" cy="919440"/>
          </a:xfrm>
          <a:prstGeom prst="rect">
            <a:avLst/>
          </a:prstGeom>
        </p:spPr>
      </p:pic>
      <p:sp>
        <p:nvSpPr>
          <p:cNvPr id="7" name="TextBox 6">
            <a:extLst>
              <a:ext uri="{FF2B5EF4-FFF2-40B4-BE49-F238E27FC236}">
                <a16:creationId xmlns:a16="http://schemas.microsoft.com/office/drawing/2014/main" id="{867680F3-D069-ECBF-447C-2FEBE0966F41}"/>
              </a:ext>
            </a:extLst>
          </p:cNvPr>
          <p:cNvSpPr txBox="1"/>
          <p:nvPr/>
        </p:nvSpPr>
        <p:spPr>
          <a:xfrm>
            <a:off x="1039306" y="3652816"/>
            <a:ext cx="6094428"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Where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descr="A picture containing logo&#10;&#10;Description automatically generated">
            <a:extLst>
              <a:ext uri="{FF2B5EF4-FFF2-40B4-BE49-F238E27FC236}">
                <a16:creationId xmlns:a16="http://schemas.microsoft.com/office/drawing/2014/main" id="{27684A0F-825E-960E-C97D-FCB2D4E24213}"/>
              </a:ext>
            </a:extLst>
          </p:cNvPr>
          <p:cNvPicPr>
            <a:picLocks noChangeAspect="1"/>
          </p:cNvPicPr>
          <p:nvPr/>
        </p:nvPicPr>
        <p:blipFill>
          <a:blip r:embed="rId3"/>
          <a:stretch>
            <a:fillRect/>
          </a:stretch>
        </p:blipFill>
        <p:spPr>
          <a:xfrm>
            <a:off x="3280070" y="4595232"/>
            <a:ext cx="2093208" cy="700483"/>
          </a:xfrm>
          <a:prstGeom prst="rect">
            <a:avLst/>
          </a:prstGeom>
        </p:spPr>
      </p:pic>
      <p:sp>
        <p:nvSpPr>
          <p:cNvPr id="10" name="TextBox 9">
            <a:extLst>
              <a:ext uri="{FF2B5EF4-FFF2-40B4-BE49-F238E27FC236}">
                <a16:creationId xmlns:a16="http://schemas.microsoft.com/office/drawing/2014/main" id="{A1D7A57F-57DF-7967-FEC8-E0FCE94F055E}"/>
              </a:ext>
            </a:extLst>
          </p:cNvPr>
          <p:cNvSpPr txBox="1"/>
          <p:nvPr/>
        </p:nvSpPr>
        <p:spPr>
          <a:xfrm>
            <a:off x="1039306" y="5465093"/>
            <a:ext cx="9952348" cy="709233"/>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Using Lagrange Multiplier, it is found that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800" b="1" baseline="-2500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a:effectLst/>
                <a:latin typeface="Times New Roman" panose="02020603050405020304" pitchFamily="18" charset="0"/>
                <a:ea typeface="Calibri" panose="020F0502020204030204" pitchFamily="34" charset="0"/>
                <a:cs typeface="Times New Roman" panose="02020603050405020304" pitchFamily="18" charset="0"/>
              </a:rPr>
              <a:t> is the eigenvector of the sample covariance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S</a:t>
            </a:r>
            <a:r>
              <a:rPr lang="en-US" sz="1800">
                <a:effectLst/>
                <a:latin typeface="Times New Roman" panose="02020603050405020304" pitchFamily="18" charset="0"/>
                <a:ea typeface="Calibri" panose="020F0502020204030204" pitchFamily="34" charset="0"/>
                <a:cs typeface="Times New Roman" panose="02020603050405020304" pitchFamily="18" charset="0"/>
              </a:rPr>
              <a:t> corresponding to the matrix’s largest eigenvalue.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97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FF9C-2097-2E5A-5891-6B9DF8D98793}"/>
              </a:ext>
            </a:extLst>
          </p:cNvPr>
          <p:cNvSpPr>
            <a:spLocks noGrp="1"/>
          </p:cNvSpPr>
          <p:nvPr>
            <p:ph type="title"/>
          </p:nvPr>
        </p:nvSpPr>
        <p:spPr/>
        <p:txBody>
          <a:bodyPr/>
          <a:lstStyle/>
          <a:p>
            <a:r>
              <a:rPr lang="en-US"/>
              <a:t>Finding The Sample Principal Components</a:t>
            </a:r>
          </a:p>
        </p:txBody>
      </p:sp>
      <p:sp>
        <p:nvSpPr>
          <p:cNvPr id="4" name="TextBox 3">
            <a:extLst>
              <a:ext uri="{FF2B5EF4-FFF2-40B4-BE49-F238E27FC236}">
                <a16:creationId xmlns:a16="http://schemas.microsoft.com/office/drawing/2014/main" id="{E39C5749-2748-19D4-2E09-848EA954DFC7}"/>
              </a:ext>
            </a:extLst>
          </p:cNvPr>
          <p:cNvSpPr txBox="1"/>
          <p:nvPr/>
        </p:nvSpPr>
        <p:spPr>
          <a:xfrm>
            <a:off x="838200" y="1813549"/>
            <a:ext cx="9408736"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second principal component, y2, is defined to be the linear combination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C7388F-EDD9-1595-2C4D-449B8CFC6F74}"/>
              </a:ext>
            </a:extLst>
          </p:cNvPr>
          <p:cNvPicPr>
            <a:picLocks noChangeAspect="1"/>
          </p:cNvPicPr>
          <p:nvPr/>
        </p:nvPicPr>
        <p:blipFill>
          <a:blip r:embed="rId2"/>
          <a:stretch>
            <a:fillRect/>
          </a:stretch>
        </p:blipFill>
        <p:spPr>
          <a:xfrm>
            <a:off x="838200" y="2665822"/>
            <a:ext cx="7191761" cy="763178"/>
          </a:xfrm>
          <a:prstGeom prst="rect">
            <a:avLst/>
          </a:prstGeom>
        </p:spPr>
      </p:pic>
      <p:pic>
        <p:nvPicPr>
          <p:cNvPr id="6" name="Picture 5">
            <a:extLst>
              <a:ext uri="{FF2B5EF4-FFF2-40B4-BE49-F238E27FC236}">
                <a16:creationId xmlns:a16="http://schemas.microsoft.com/office/drawing/2014/main" id="{43A5358B-477E-46A8-EFCF-276EA4272F18}"/>
              </a:ext>
            </a:extLst>
          </p:cNvPr>
          <p:cNvPicPr>
            <a:picLocks noChangeAspect="1"/>
          </p:cNvPicPr>
          <p:nvPr/>
        </p:nvPicPr>
        <p:blipFill>
          <a:blip r:embed="rId3"/>
          <a:stretch>
            <a:fillRect/>
          </a:stretch>
        </p:blipFill>
        <p:spPr>
          <a:xfrm>
            <a:off x="927755" y="3517208"/>
            <a:ext cx="7486870" cy="470329"/>
          </a:xfrm>
          <a:prstGeom prst="rect">
            <a:avLst/>
          </a:prstGeom>
        </p:spPr>
      </p:pic>
      <p:sp>
        <p:nvSpPr>
          <p:cNvPr id="8" name="TextBox 7">
            <a:extLst>
              <a:ext uri="{FF2B5EF4-FFF2-40B4-BE49-F238E27FC236}">
                <a16:creationId xmlns:a16="http://schemas.microsoft.com/office/drawing/2014/main" id="{C33E0E1E-A887-3890-9CA5-34927BE5ACAA}"/>
              </a:ext>
            </a:extLst>
          </p:cNvPr>
          <p:cNvSpPr txBox="1"/>
          <p:nvPr/>
        </p:nvSpPr>
        <p:spPr>
          <a:xfrm>
            <a:off x="927755" y="4387358"/>
            <a:ext cx="8678158"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That has the greatest variance subject to the following two conditions: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FD82B66B-8610-80CB-E09E-C670951FF0C6}"/>
              </a:ext>
            </a:extLst>
          </p:cNvPr>
          <p:cNvPicPr>
            <a:picLocks noChangeAspect="1"/>
          </p:cNvPicPr>
          <p:nvPr/>
        </p:nvPicPr>
        <p:blipFill>
          <a:blip r:embed="rId4"/>
          <a:stretch>
            <a:fillRect/>
          </a:stretch>
        </p:blipFill>
        <p:spPr>
          <a:xfrm>
            <a:off x="927755" y="5126149"/>
            <a:ext cx="1811518" cy="1218090"/>
          </a:xfrm>
          <a:prstGeom prst="rect">
            <a:avLst/>
          </a:prstGeom>
        </p:spPr>
      </p:pic>
      <p:sp>
        <p:nvSpPr>
          <p:cNvPr id="11" name="TextBox 10">
            <a:extLst>
              <a:ext uri="{FF2B5EF4-FFF2-40B4-BE49-F238E27FC236}">
                <a16:creationId xmlns:a16="http://schemas.microsoft.com/office/drawing/2014/main" id="{67A24ECE-547D-100B-C469-AC416F839616}"/>
              </a:ext>
            </a:extLst>
          </p:cNvPr>
          <p:cNvSpPr txBox="1"/>
          <p:nvPr/>
        </p:nvSpPr>
        <p:spPr>
          <a:xfrm>
            <a:off x="4218494" y="5260169"/>
            <a:ext cx="6330099" cy="703911"/>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second condition ensures that y1 and y2 are uncorrelated, i.e., that the sample correlation is zero</a:t>
            </a:r>
            <a:r>
              <a:rPr lang="en-US" sz="1100">
                <a:effectLst/>
                <a:latin typeface="CMR10"/>
                <a:ea typeface="Calibri" panose="020F0502020204030204" pitchFamily="34" charset="0"/>
                <a:cs typeface="CMR10"/>
              </a:rPr>
              <a: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607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084CBC-C004-66F5-4B86-C3960D61F1B9}"/>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Finding The Sample Principal Components</a:t>
            </a:r>
          </a:p>
        </p:txBody>
      </p:sp>
      <p:sp>
        <p:nvSpPr>
          <p:cNvPr id="4" name="TextBox 3">
            <a:extLst>
              <a:ext uri="{FF2B5EF4-FFF2-40B4-BE49-F238E27FC236}">
                <a16:creationId xmlns:a16="http://schemas.microsoft.com/office/drawing/2014/main" id="{CA0E7DC0-4D4A-06E1-BC7F-1F6C32DCEDA4}"/>
              </a:ext>
            </a:extLst>
          </p:cNvPr>
          <p:cNvSpPr txBox="1"/>
          <p:nvPr/>
        </p:nvSpPr>
        <p:spPr>
          <a:xfrm>
            <a:off x="1137034" y="2198362"/>
            <a:ext cx="4958966" cy="3917773"/>
          </a:xfrm>
          <a:prstGeom prst="rect">
            <a:avLst/>
          </a:prstGeom>
        </p:spPr>
        <p:txBody>
          <a:bodyPr vert="horz" lIns="91440" tIns="45720" rIns="91440" bIns="45720" rtlCol="0">
            <a:normAutofit/>
          </a:bodyPr>
          <a:lstStyle/>
          <a:p>
            <a:pPr marL="0" marR="0" indent="-228600">
              <a:lnSpc>
                <a:spcPct val="90000"/>
              </a:lnSpc>
              <a:spcBef>
                <a:spcPts val="0"/>
              </a:spcBef>
              <a:spcAft>
                <a:spcPts val="600"/>
              </a:spcAft>
              <a:buFont typeface="Arial" panose="020B0604020202020204" pitchFamily="34" charset="0"/>
              <a:buChar char="•"/>
            </a:pPr>
            <a:r>
              <a:rPr lang="en-US" sz="2000">
                <a:effectLst/>
              </a:rPr>
              <a:t>Similarly, the j</a:t>
            </a:r>
            <a:r>
              <a:rPr lang="en-US" sz="2000" baseline="30000">
                <a:effectLst/>
              </a:rPr>
              <a:t>th</a:t>
            </a:r>
            <a:r>
              <a:rPr lang="en-US" sz="2000">
                <a:effectLst/>
              </a:rPr>
              <a:t> principal component is that linear combination </a:t>
            </a:r>
            <a:r>
              <a:rPr lang="en-US" sz="2000" b="1">
                <a:effectLst/>
              </a:rPr>
              <a:t>y</a:t>
            </a:r>
            <a:r>
              <a:rPr lang="en-US" sz="2000" b="1" baseline="-25000">
                <a:effectLst/>
              </a:rPr>
              <a:t>j</a:t>
            </a:r>
            <a:r>
              <a:rPr lang="en-US" sz="2000" b="1">
                <a:effectLst/>
              </a:rPr>
              <a:t> = a</a:t>
            </a:r>
            <a:r>
              <a:rPr lang="en-US" sz="2000" b="1" baseline="30000">
                <a:effectLst/>
              </a:rPr>
              <a:t>T</a:t>
            </a:r>
            <a:r>
              <a:rPr lang="en-US" sz="2000" b="1">
                <a:effectLst/>
              </a:rPr>
              <a:t>j</a:t>
            </a:r>
            <a:r>
              <a:rPr lang="en-US" sz="2000" b="1" baseline="-25000">
                <a:effectLst/>
              </a:rPr>
              <a:t>x</a:t>
            </a:r>
            <a:r>
              <a:rPr lang="en-US" sz="2000">
                <a:effectLst/>
              </a:rPr>
              <a:t> that has the greatest sample variance subject to the conditions</a:t>
            </a:r>
          </a:p>
        </p:txBody>
      </p:sp>
      <p:pic>
        <p:nvPicPr>
          <p:cNvPr id="5" name="Picture 4" descr="A picture containing text, clock, watch, gauge&#10;&#10;Description automatically generated">
            <a:extLst>
              <a:ext uri="{FF2B5EF4-FFF2-40B4-BE49-F238E27FC236}">
                <a16:creationId xmlns:a16="http://schemas.microsoft.com/office/drawing/2014/main" id="{23443462-2390-7D3D-D1CD-DD5001F2FEF9}"/>
              </a:ext>
            </a:extLst>
          </p:cNvPr>
          <p:cNvPicPr>
            <a:picLocks noChangeAspect="1"/>
          </p:cNvPicPr>
          <p:nvPr/>
        </p:nvPicPr>
        <p:blipFill>
          <a:blip r:embed="rId2"/>
          <a:stretch>
            <a:fillRect/>
          </a:stretch>
        </p:blipFill>
        <p:spPr>
          <a:xfrm>
            <a:off x="6719367" y="3082594"/>
            <a:ext cx="4788505" cy="196055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238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A8D16-55AF-C274-1917-9F7D7885534D}"/>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000" kern="1200">
                <a:solidFill>
                  <a:schemeClr val="tx1"/>
                </a:solidFill>
                <a:latin typeface="+mj-lt"/>
                <a:ea typeface="+mj-ea"/>
                <a:cs typeface="+mj-cs"/>
              </a:rPr>
              <a:t>Eigenvalues and Eigenvectors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A1C401-F3E0-8DF1-E7CB-4ADE9355E10A}"/>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0" marR="0" indent="-228600">
              <a:lnSpc>
                <a:spcPct val="90000"/>
              </a:lnSpc>
              <a:spcBef>
                <a:spcPts val="0"/>
              </a:spcBef>
              <a:spcAft>
                <a:spcPts val="600"/>
              </a:spcAft>
              <a:buFont typeface="Arial" panose="020B0604020202020204" pitchFamily="34" charset="0"/>
              <a:buChar char="•"/>
            </a:pPr>
            <a:r>
              <a:rPr lang="en-US" sz="2200">
                <a:effectLst/>
              </a:rPr>
              <a:t>Application of the Lagrange multiplier technique demonstrates that the vector of coefficients defining the jth principal component, </a:t>
            </a:r>
            <a:r>
              <a:rPr lang="en-US" sz="2200" b="1">
                <a:effectLst/>
              </a:rPr>
              <a:t>a</a:t>
            </a:r>
            <a:r>
              <a:rPr lang="en-US" sz="2200" b="1" baseline="-25000">
                <a:effectLst/>
              </a:rPr>
              <a:t>j</a:t>
            </a:r>
            <a:r>
              <a:rPr lang="en-US" sz="2200">
                <a:effectLst/>
              </a:rPr>
              <a:t>, is the eigenvector of </a:t>
            </a:r>
            <a:r>
              <a:rPr lang="en-US" sz="2200" b="1">
                <a:effectLst/>
              </a:rPr>
              <a:t>S</a:t>
            </a:r>
            <a:r>
              <a:rPr lang="en-US" sz="2200" b="1"/>
              <a:t> </a:t>
            </a:r>
            <a:r>
              <a:rPr lang="en-US" sz="2200">
                <a:effectLst/>
              </a:rPr>
              <a:t>associated with its jth largest eigenvalue.</a:t>
            </a:r>
          </a:p>
        </p:txBody>
      </p:sp>
    </p:spTree>
    <p:extLst>
      <p:ext uri="{BB962C8B-B14F-4D97-AF65-F5344CB8AC3E}">
        <p14:creationId xmlns:p14="http://schemas.microsoft.com/office/powerpoint/2010/main" val="404936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99B3-E201-99F7-AC4D-F04C331FD429}"/>
              </a:ext>
            </a:extLst>
          </p:cNvPr>
          <p:cNvSpPr>
            <a:spLocks noGrp="1"/>
          </p:cNvSpPr>
          <p:nvPr>
            <p:ph type="title"/>
          </p:nvPr>
        </p:nvSpPr>
        <p:spPr/>
        <p:txBody>
          <a:bodyPr/>
          <a:lstStyle/>
          <a:p>
            <a:r>
              <a:rPr lang="en-US"/>
              <a:t>Eigenvalues and Eigenvectors</a:t>
            </a:r>
          </a:p>
        </p:txBody>
      </p:sp>
      <p:sp>
        <p:nvSpPr>
          <p:cNvPr id="4" name="TextBox 3">
            <a:extLst>
              <a:ext uri="{FF2B5EF4-FFF2-40B4-BE49-F238E27FC236}">
                <a16:creationId xmlns:a16="http://schemas.microsoft.com/office/drawing/2014/main" id="{CEAAEC3D-398E-0FC5-EF43-BAA336A55F03}"/>
              </a:ext>
            </a:extLst>
          </p:cNvPr>
          <p:cNvSpPr txBox="1"/>
          <p:nvPr/>
        </p:nvSpPr>
        <p:spPr>
          <a:xfrm>
            <a:off x="838199" y="1481305"/>
            <a:ext cx="6094428"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If the q eigenvalues of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S</a:t>
            </a:r>
            <a:r>
              <a:rPr lang="en-US" sz="1800">
                <a:effectLst/>
                <a:latin typeface="Times New Roman" panose="02020603050405020304" pitchFamily="18" charset="0"/>
                <a:ea typeface="Calibri" panose="020F0502020204030204" pitchFamily="34" charset="0"/>
                <a:cs typeface="Times New Roman" panose="02020603050405020304" pitchFamily="18" charset="0"/>
              </a:rPr>
              <a:t> are denoted by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4FB7FD-F733-7B27-9C5E-580A607803FC}"/>
              </a:ext>
            </a:extLst>
          </p:cNvPr>
          <p:cNvPicPr>
            <a:picLocks noChangeAspect="1"/>
          </p:cNvPicPr>
          <p:nvPr/>
        </p:nvPicPr>
        <p:blipFill>
          <a:blip r:embed="rId2"/>
          <a:stretch>
            <a:fillRect/>
          </a:stretch>
        </p:blipFill>
        <p:spPr>
          <a:xfrm>
            <a:off x="1094354" y="2085282"/>
            <a:ext cx="2110760" cy="452382"/>
          </a:xfrm>
          <a:prstGeom prst="rect">
            <a:avLst/>
          </a:prstGeom>
        </p:spPr>
      </p:pic>
      <p:sp>
        <p:nvSpPr>
          <p:cNvPr id="6" name="TextBox 5">
            <a:extLst>
              <a:ext uri="{FF2B5EF4-FFF2-40B4-BE49-F238E27FC236}">
                <a16:creationId xmlns:a16="http://schemas.microsoft.com/office/drawing/2014/main" id="{8FF8E945-CFA3-0475-9BEB-5E936B4DA21F}"/>
              </a:ext>
            </a:extLst>
          </p:cNvPr>
          <p:cNvSpPr txBox="1"/>
          <p:nvPr/>
        </p:nvSpPr>
        <p:spPr>
          <a:xfrm>
            <a:off x="1002055" y="2762165"/>
            <a:ext cx="6094428"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Then by requiring that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descr="Text&#10;&#10;Description automatically generated with medium confidence">
            <a:extLst>
              <a:ext uri="{FF2B5EF4-FFF2-40B4-BE49-F238E27FC236}">
                <a16:creationId xmlns:a16="http://schemas.microsoft.com/office/drawing/2014/main" id="{FCD2D0D3-DAED-8E2C-070E-72058EED6F0C}"/>
              </a:ext>
            </a:extLst>
          </p:cNvPr>
          <p:cNvPicPr>
            <a:picLocks noChangeAspect="1"/>
          </p:cNvPicPr>
          <p:nvPr/>
        </p:nvPicPr>
        <p:blipFill>
          <a:blip r:embed="rId3"/>
          <a:stretch>
            <a:fillRect/>
          </a:stretch>
        </p:blipFill>
        <p:spPr>
          <a:xfrm>
            <a:off x="1403092" y="3464473"/>
            <a:ext cx="1493284" cy="521750"/>
          </a:xfrm>
          <a:prstGeom prst="rect">
            <a:avLst/>
          </a:prstGeom>
        </p:spPr>
      </p:pic>
      <p:sp>
        <p:nvSpPr>
          <p:cNvPr id="8" name="TextBox 7">
            <a:extLst>
              <a:ext uri="{FF2B5EF4-FFF2-40B4-BE49-F238E27FC236}">
                <a16:creationId xmlns:a16="http://schemas.microsoft.com/office/drawing/2014/main" id="{93C19092-F2A3-4E0D-AC00-26254D4DCFEA}"/>
              </a:ext>
            </a:extLst>
          </p:cNvPr>
          <p:cNvSpPr txBox="1"/>
          <p:nvPr/>
        </p:nvSpPr>
        <p:spPr>
          <a:xfrm>
            <a:off x="838199" y="4110722"/>
            <a:ext cx="9773238" cy="709233"/>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it can be shown that the variance of the ith principal component is given by </a:t>
            </a:r>
            <a:r>
              <a:rPr lang="en-US" sz="1800">
                <a:effectLst/>
                <a:latin typeface="Symbol" panose="05050102010706020507" pitchFamily="18" charset="2"/>
                <a:ea typeface="Calibri" panose="020F0502020204030204" pitchFamily="34" charset="0"/>
                <a:cs typeface="Times New Roman" panose="02020603050405020304" pitchFamily="18" charset="0"/>
              </a:rPr>
              <a:t>l</a:t>
            </a:r>
            <a:r>
              <a:rPr lang="en-US" sz="1800" baseline="-25000">
                <a:effectLst/>
                <a:latin typeface="Times New Roman" panose="02020603050405020304" pitchFamily="18" charset="0"/>
                <a:ea typeface="Calibri" panose="020F0502020204030204" pitchFamily="34" charset="0"/>
                <a:cs typeface="Times New Roman" panose="02020603050405020304" pitchFamily="18" charset="0"/>
              </a:rPr>
              <a:t>i</a:t>
            </a:r>
            <a:r>
              <a:rPr lang="en-US" sz="1800">
                <a:effectLst/>
                <a:latin typeface="Times New Roman" panose="02020603050405020304" pitchFamily="18" charset="0"/>
                <a:ea typeface="Calibri" panose="020F0502020204030204" pitchFamily="34" charset="0"/>
                <a:cs typeface="Times New Roman" panose="02020603050405020304" pitchFamily="18" charset="0"/>
              </a:rPr>
              <a:t>. The total variance of the q principal components will equal the total variance of the original variables so that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descr="Schematic&#10;&#10;Description automatically generated">
            <a:extLst>
              <a:ext uri="{FF2B5EF4-FFF2-40B4-BE49-F238E27FC236}">
                <a16:creationId xmlns:a16="http://schemas.microsoft.com/office/drawing/2014/main" id="{90E1CCA4-9D6B-EB4C-FFD0-BD5BDF359B01}"/>
              </a:ext>
            </a:extLst>
          </p:cNvPr>
          <p:cNvPicPr>
            <a:picLocks noChangeAspect="1"/>
          </p:cNvPicPr>
          <p:nvPr/>
        </p:nvPicPr>
        <p:blipFill>
          <a:blip r:embed="rId4"/>
          <a:stretch>
            <a:fillRect/>
          </a:stretch>
        </p:blipFill>
        <p:spPr>
          <a:xfrm>
            <a:off x="838199" y="4819955"/>
            <a:ext cx="3111500" cy="1003300"/>
          </a:xfrm>
          <a:prstGeom prst="rect">
            <a:avLst/>
          </a:prstGeom>
        </p:spPr>
      </p:pic>
      <p:pic>
        <p:nvPicPr>
          <p:cNvPr id="10" name="Picture 9">
            <a:extLst>
              <a:ext uri="{FF2B5EF4-FFF2-40B4-BE49-F238E27FC236}">
                <a16:creationId xmlns:a16="http://schemas.microsoft.com/office/drawing/2014/main" id="{21C6EF38-F16D-493B-5A51-920F7D438AA3}"/>
              </a:ext>
            </a:extLst>
          </p:cNvPr>
          <p:cNvPicPr>
            <a:picLocks noChangeAspect="1"/>
          </p:cNvPicPr>
          <p:nvPr/>
        </p:nvPicPr>
        <p:blipFill>
          <a:blip r:embed="rId5"/>
          <a:stretch>
            <a:fillRect/>
          </a:stretch>
        </p:blipFill>
        <p:spPr>
          <a:xfrm>
            <a:off x="4659589" y="5108054"/>
            <a:ext cx="7471018" cy="669774"/>
          </a:xfrm>
          <a:prstGeom prst="rect">
            <a:avLst/>
          </a:prstGeom>
        </p:spPr>
      </p:pic>
    </p:spTree>
    <p:extLst>
      <p:ext uri="{BB962C8B-B14F-4D97-AF65-F5344CB8AC3E}">
        <p14:creationId xmlns:p14="http://schemas.microsoft.com/office/powerpoint/2010/main" val="3839254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86E3DE-C8A0-6144-A6AC-317E1A93681D}"/>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Eigenvalues and Eigenvectors</a:t>
            </a:r>
          </a:p>
        </p:txBody>
      </p:sp>
      <p:sp>
        <p:nvSpPr>
          <p:cNvPr id="4" name="TextBox 3">
            <a:extLst>
              <a:ext uri="{FF2B5EF4-FFF2-40B4-BE49-F238E27FC236}">
                <a16:creationId xmlns:a16="http://schemas.microsoft.com/office/drawing/2014/main" id="{FA43761D-603E-5481-AE41-ECB2FFB716E2}"/>
              </a:ext>
            </a:extLst>
          </p:cNvPr>
          <p:cNvSpPr txBox="1"/>
          <p:nvPr/>
        </p:nvSpPr>
        <p:spPr>
          <a:xfrm>
            <a:off x="4699818" y="640082"/>
            <a:ext cx="6848715" cy="2484884"/>
          </a:xfrm>
          <a:prstGeom prst="rect">
            <a:avLst/>
          </a:prstGeom>
        </p:spPr>
        <p:txBody>
          <a:bodyPr vert="horz" lIns="91440" tIns="45720" rIns="91440" bIns="45720" rtlCol="0" anchor="ctr">
            <a:normAutofit/>
          </a:bodyPr>
          <a:lstStyle/>
          <a:p>
            <a:pPr marL="0" marR="0" indent="-228600">
              <a:lnSpc>
                <a:spcPct val="90000"/>
              </a:lnSpc>
              <a:spcBef>
                <a:spcPts val="0"/>
              </a:spcBef>
              <a:spcAft>
                <a:spcPts val="600"/>
              </a:spcAft>
              <a:buFont typeface="Arial" panose="020B0604020202020204" pitchFamily="34" charset="0"/>
              <a:buChar char="•"/>
            </a:pPr>
            <a:r>
              <a:rPr lang="en-US" sz="2000">
                <a:effectLst/>
              </a:rPr>
              <a:t>Consequently, the jth principal component accounts for a proportion Pj of the total variation of the original data, where</a:t>
            </a:r>
          </a:p>
        </p:txBody>
      </p:sp>
      <p:pic>
        <p:nvPicPr>
          <p:cNvPr id="5" name="Picture 4" descr="A picture containing diagram&#10;&#10;Description automatically generated">
            <a:extLst>
              <a:ext uri="{FF2B5EF4-FFF2-40B4-BE49-F238E27FC236}">
                <a16:creationId xmlns:a16="http://schemas.microsoft.com/office/drawing/2014/main" id="{D13EEB62-02F4-EBB7-724A-150D08C135FE}"/>
              </a:ext>
            </a:extLst>
          </p:cNvPr>
          <p:cNvPicPr>
            <a:picLocks noChangeAspect="1"/>
          </p:cNvPicPr>
          <p:nvPr/>
        </p:nvPicPr>
        <p:blipFill>
          <a:blip r:embed="rId2"/>
          <a:stretch>
            <a:fillRect/>
          </a:stretch>
        </p:blipFill>
        <p:spPr>
          <a:xfrm>
            <a:off x="5358128" y="3446698"/>
            <a:ext cx="5486574" cy="2488335"/>
          </a:xfrm>
          <a:prstGeom prst="rect">
            <a:avLst/>
          </a:prstGeom>
        </p:spPr>
      </p:pic>
    </p:spTree>
    <p:extLst>
      <p:ext uri="{BB962C8B-B14F-4D97-AF65-F5344CB8AC3E}">
        <p14:creationId xmlns:p14="http://schemas.microsoft.com/office/powerpoint/2010/main" val="1158504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86E3DE-C8A0-6144-A6AC-317E1A93681D}"/>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Eigenvalues and Eigenvectors</a:t>
            </a:r>
          </a:p>
        </p:txBody>
      </p:sp>
      <p:sp>
        <p:nvSpPr>
          <p:cNvPr id="5" name="TextBox 4">
            <a:extLst>
              <a:ext uri="{FF2B5EF4-FFF2-40B4-BE49-F238E27FC236}">
                <a16:creationId xmlns:a16="http://schemas.microsoft.com/office/drawing/2014/main" id="{7B866EED-931B-F701-C935-53BF59233B19}"/>
              </a:ext>
            </a:extLst>
          </p:cNvPr>
          <p:cNvSpPr txBox="1"/>
          <p:nvPr/>
        </p:nvSpPr>
        <p:spPr>
          <a:xfrm>
            <a:off x="4699818" y="640082"/>
            <a:ext cx="6848715" cy="2484884"/>
          </a:xfrm>
          <a:prstGeom prst="rect">
            <a:avLst/>
          </a:prstGeom>
        </p:spPr>
        <p:txBody>
          <a:bodyPr vert="horz" lIns="91440" tIns="45720" rIns="91440" bIns="45720" rtlCol="0" anchor="ctr">
            <a:normAutofit/>
          </a:bodyPr>
          <a:lstStyle/>
          <a:p>
            <a:pPr marL="0" marR="0" indent="-228600">
              <a:lnSpc>
                <a:spcPct val="90000"/>
              </a:lnSpc>
              <a:spcBef>
                <a:spcPts val="0"/>
              </a:spcBef>
              <a:spcAft>
                <a:spcPts val="600"/>
              </a:spcAft>
              <a:buFont typeface="Arial" panose="020B0604020202020204" pitchFamily="34" charset="0"/>
              <a:buChar char="•"/>
            </a:pPr>
            <a:r>
              <a:rPr lang="en-US" sz="2000">
                <a:effectLst/>
              </a:rPr>
              <a:t>In geometrical terms, it is easy to show that the first principal component defines the line of best fit (in the sense of minimizing residuals orthogonal to the line) to the q-dimensional observations in the sample.</a:t>
            </a:r>
          </a:p>
        </p:txBody>
      </p:sp>
      <p:pic>
        <p:nvPicPr>
          <p:cNvPr id="3" name="Picture 2" descr="Application, Word&#10;&#10;Description automatically generated">
            <a:extLst>
              <a:ext uri="{FF2B5EF4-FFF2-40B4-BE49-F238E27FC236}">
                <a16:creationId xmlns:a16="http://schemas.microsoft.com/office/drawing/2014/main" id="{4B4E25CC-D6B1-CA52-7E84-F39A64C9A694}"/>
              </a:ext>
            </a:extLst>
          </p:cNvPr>
          <p:cNvPicPr>
            <a:picLocks noChangeAspect="1"/>
          </p:cNvPicPr>
          <p:nvPr/>
        </p:nvPicPr>
        <p:blipFill>
          <a:blip r:embed="rId2"/>
          <a:stretch>
            <a:fillRect/>
          </a:stretch>
        </p:blipFill>
        <p:spPr>
          <a:xfrm>
            <a:off x="4654297" y="4044532"/>
            <a:ext cx="6894236" cy="1292667"/>
          </a:xfrm>
          <a:prstGeom prst="rect">
            <a:avLst/>
          </a:prstGeom>
        </p:spPr>
      </p:pic>
    </p:spTree>
    <p:extLst>
      <p:ext uri="{BB962C8B-B14F-4D97-AF65-F5344CB8AC3E}">
        <p14:creationId xmlns:p14="http://schemas.microsoft.com/office/powerpoint/2010/main" val="75179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CD8F2-2E74-E0C5-1C7F-F624E822E9DE}"/>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marL="0" marR="0">
              <a:spcAft>
                <a:spcPts val="0"/>
              </a:spcAft>
            </a:pPr>
            <a:r>
              <a:rPr lang="en-US" sz="3800" kern="1200">
                <a:solidFill>
                  <a:schemeClr val="tx1"/>
                </a:solidFill>
                <a:effectLst/>
                <a:latin typeface="+mj-lt"/>
                <a:ea typeface="+mj-ea"/>
                <a:cs typeface="+mj-cs"/>
              </a:rPr>
              <a:t>Should principal components be extracted from the covariance or the correlation matrix?</a:t>
            </a:r>
            <a:br>
              <a:rPr lang="en-US" sz="3800" kern="1200">
                <a:solidFill>
                  <a:schemeClr val="tx1"/>
                </a:solidFill>
                <a:effectLst/>
                <a:latin typeface="+mj-lt"/>
                <a:ea typeface="+mj-ea"/>
                <a:cs typeface="+mj-cs"/>
              </a:rPr>
            </a:br>
            <a:r>
              <a:rPr lang="en-US" sz="3800" kern="1200">
                <a:solidFill>
                  <a:schemeClr val="tx1"/>
                </a:solidFill>
                <a:effectLst/>
                <a:latin typeface="+mj-lt"/>
                <a:ea typeface="+mj-ea"/>
                <a:cs typeface="+mj-cs"/>
              </a:rPr>
              <a:t> </a:t>
            </a:r>
            <a:br>
              <a:rPr lang="en-US" sz="3800" kern="1200">
                <a:solidFill>
                  <a:schemeClr val="tx1"/>
                </a:solidFill>
                <a:effectLst/>
                <a:latin typeface="+mj-lt"/>
                <a:ea typeface="+mj-ea"/>
                <a:cs typeface="+mj-cs"/>
              </a:rPr>
            </a:br>
            <a:endParaRPr lang="en-US" sz="38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C9A6497-B02F-559F-90A2-0A622A31832E}"/>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0" marR="0" indent="-228600">
              <a:lnSpc>
                <a:spcPct val="90000"/>
              </a:lnSpc>
              <a:spcBef>
                <a:spcPts val="0"/>
              </a:spcBef>
              <a:spcAft>
                <a:spcPts val="600"/>
              </a:spcAft>
              <a:buFont typeface="Arial" panose="020B0604020202020204" pitchFamily="34" charset="0"/>
              <a:buChar char="•"/>
            </a:pPr>
            <a:r>
              <a:rPr lang="en-US" sz="2200">
                <a:effectLst/>
              </a:rPr>
              <a:t>If we imagine a set of multivariate data where the variables are of completely different types, for example length, temperature, blood pressure, or anxiety rating, then the structure of the principal components derived from the covariance matrix will depend upon the essentially arbitrary choice of units of measurement; for example, changing the length from centimeters to inches will alter the derived components. Additionally, if there are large differences between the variances of the original variables, then those whose variances are largest will tend to dominate the early components.</a:t>
            </a:r>
          </a:p>
        </p:txBody>
      </p:sp>
    </p:spTree>
    <p:extLst>
      <p:ext uri="{BB962C8B-B14F-4D97-AF65-F5344CB8AC3E}">
        <p14:creationId xmlns:p14="http://schemas.microsoft.com/office/powerpoint/2010/main" val="294392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ABA8B-F4C1-D475-8ABC-3730607468C0}"/>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The Problem</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1C4B9DF9-EB1B-F9EE-1D6D-5FA7E1A7FF3A}"/>
              </a:ext>
            </a:extLst>
          </p:cNvPr>
          <p:cNvGraphicFramePr/>
          <p:nvPr>
            <p:extLst>
              <p:ext uri="{D42A27DB-BD31-4B8C-83A1-F6EECF244321}">
                <p14:modId xmlns:p14="http://schemas.microsoft.com/office/powerpoint/2010/main" val="223979308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29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7481200-3BB2-4CA3-9D54-1077F6F7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35C51B-8A97-FAAC-0CC4-B7038ED57A9F}"/>
              </a:ext>
            </a:extLst>
          </p:cNvPr>
          <p:cNvSpPr txBox="1"/>
          <p:nvPr/>
        </p:nvSpPr>
        <p:spPr>
          <a:xfrm>
            <a:off x="642938" y="642938"/>
            <a:ext cx="6267450" cy="3340100"/>
          </a:xfrm>
          <a:prstGeom prst="rect">
            <a:avLst/>
          </a:prstGeom>
          <a:noFill/>
        </p:spPr>
        <p:txBody>
          <a:bodyPr wrap="square" anchor="t">
            <a:normAutofit/>
          </a:bodyPr>
          <a:lstStyle/>
          <a:p>
            <a:pPr marL="0" marR="0">
              <a:lnSpc>
                <a:spcPct val="105000"/>
              </a:lnSpc>
              <a:spcBef>
                <a:spcPts val="0"/>
              </a:spcBef>
              <a:spcAft>
                <a:spcPts val="6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Principal components should only be extracted from the sample covariance matrix when all the original variables have roughly the same scale. But this is rare in practice and consequently, in practice, principal components are extracted from the correlation matrix of the variables, </a:t>
            </a:r>
            <a:r>
              <a:rPr lang="en-US" sz="2800" b="1">
                <a:effectLst/>
                <a:latin typeface="Times New Roman" panose="02020603050405020304" pitchFamily="18" charset="0"/>
                <a:ea typeface="Calibri" panose="020F0502020204030204" pitchFamily="34" charset="0"/>
                <a:cs typeface="Times New Roman" panose="02020603050405020304" pitchFamily="18" charset="0"/>
              </a:rPr>
              <a:t>R</a:t>
            </a: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A3C70C-CE5C-E351-2940-24D4BD99B46B}"/>
              </a:ext>
            </a:extLst>
          </p:cNvPr>
          <p:cNvSpPr txBox="1"/>
          <p:nvPr/>
        </p:nvSpPr>
        <p:spPr>
          <a:xfrm>
            <a:off x="642938" y="4051300"/>
            <a:ext cx="6267450" cy="2165350"/>
          </a:xfrm>
          <a:prstGeom prst="rect">
            <a:avLst/>
          </a:prstGeom>
          <a:noFill/>
        </p:spPr>
        <p:txBody>
          <a:bodyPr wrap="square" anchor="t">
            <a:normAutofit/>
          </a:bodyPr>
          <a:lstStyle/>
          <a:p>
            <a:pPr marL="0" marR="0">
              <a:lnSpc>
                <a:spcPct val="105000"/>
              </a:lnSpc>
              <a:spcBef>
                <a:spcPts val="0"/>
              </a:spcBef>
              <a:spcAft>
                <a:spcPts val="60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Extracting the components as the eigenvectors of </a:t>
            </a:r>
            <a:r>
              <a:rPr lang="en-US" sz="2600" b="1">
                <a:effectLst/>
                <a:latin typeface="Times New Roman" panose="02020603050405020304" pitchFamily="18" charset="0"/>
                <a:ea typeface="Calibri" panose="020F0502020204030204" pitchFamily="34" charset="0"/>
                <a:cs typeface="Times New Roman" panose="02020603050405020304" pitchFamily="18" charset="0"/>
              </a:rPr>
              <a:t>R</a:t>
            </a:r>
            <a:r>
              <a:rPr lang="en-US" sz="2600">
                <a:effectLst/>
                <a:latin typeface="Times New Roman" panose="02020603050405020304" pitchFamily="18" charset="0"/>
                <a:ea typeface="Calibri" panose="020F0502020204030204" pitchFamily="34" charset="0"/>
                <a:cs typeface="Times New Roman" panose="02020603050405020304" pitchFamily="18" charset="0"/>
              </a:rPr>
              <a:t> is equivalent to calculating the principal components from the original variables after each has been standardized to have unit variance.</a:t>
            </a:r>
            <a:endParaRPr lang="en-US" sz="26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FDCD8F2-2E74-E0C5-1C7F-F624E822E9DE}"/>
              </a:ext>
            </a:extLst>
          </p:cNvPr>
          <p:cNvSpPr>
            <a:spLocks noGrp="1"/>
          </p:cNvSpPr>
          <p:nvPr>
            <p:ph type="title"/>
          </p:nvPr>
        </p:nvSpPr>
        <p:spPr>
          <a:xfrm>
            <a:off x="8199459" y="642938"/>
            <a:ext cx="3670808" cy="5502264"/>
          </a:xfrm>
        </p:spPr>
        <p:txBody>
          <a:bodyPr vert="horz" lIns="91440" tIns="45720" rIns="91440" bIns="45720" rtlCol="0" anchor="ctr">
            <a:normAutofit/>
          </a:bodyPr>
          <a:lstStyle/>
          <a:p>
            <a:pPr marL="0" marR="0">
              <a:spcAft>
                <a:spcPts val="0"/>
              </a:spcAft>
            </a:pPr>
            <a:r>
              <a:rPr lang="en-US" sz="4100" kern="1200">
                <a:solidFill>
                  <a:srgbClr val="FFFFFF"/>
                </a:solidFill>
                <a:effectLst/>
                <a:latin typeface="+mj-lt"/>
                <a:ea typeface="+mj-ea"/>
                <a:cs typeface="+mj-cs"/>
              </a:rPr>
              <a:t>Should principal components be extracted from the covariance or the correlation matrix?</a:t>
            </a:r>
            <a:br>
              <a:rPr lang="en-US" sz="4100" kern="1200">
                <a:solidFill>
                  <a:srgbClr val="FFFFFF"/>
                </a:solidFill>
                <a:effectLst/>
                <a:latin typeface="+mj-lt"/>
                <a:ea typeface="+mj-ea"/>
                <a:cs typeface="+mj-cs"/>
              </a:rPr>
            </a:br>
            <a:r>
              <a:rPr lang="en-US" sz="4100" kern="1200">
                <a:solidFill>
                  <a:srgbClr val="FFFFFF"/>
                </a:solidFill>
                <a:effectLst/>
                <a:latin typeface="+mj-lt"/>
                <a:ea typeface="+mj-ea"/>
                <a:cs typeface="+mj-cs"/>
              </a:rPr>
              <a:t> </a:t>
            </a:r>
            <a:br>
              <a:rPr lang="en-US" sz="4100" kern="1200">
                <a:solidFill>
                  <a:srgbClr val="FFFFFF"/>
                </a:solidFill>
                <a:effectLst/>
                <a:latin typeface="+mj-lt"/>
                <a:ea typeface="+mj-ea"/>
                <a:cs typeface="+mj-cs"/>
              </a:rPr>
            </a:br>
            <a:endParaRPr lang="en-US" sz="4100" kern="1200">
              <a:solidFill>
                <a:srgbClr val="FFFFFF"/>
              </a:solidFill>
              <a:latin typeface="+mj-lt"/>
              <a:ea typeface="+mj-ea"/>
              <a:cs typeface="+mj-cs"/>
            </a:endParaRPr>
          </a:p>
        </p:txBody>
      </p:sp>
    </p:spTree>
    <p:extLst>
      <p:ext uri="{BB962C8B-B14F-4D97-AF65-F5344CB8AC3E}">
        <p14:creationId xmlns:p14="http://schemas.microsoft.com/office/powerpoint/2010/main" val="2342860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7EA4E9-DFD6-45D4-965D-8A79984E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293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381EB-37D1-34D3-621B-CFB913C17732}"/>
              </a:ext>
            </a:extLst>
          </p:cNvPr>
          <p:cNvSpPr>
            <a:spLocks noGrp="1"/>
          </p:cNvSpPr>
          <p:nvPr>
            <p:ph type="title"/>
          </p:nvPr>
        </p:nvSpPr>
        <p:spPr>
          <a:xfrm>
            <a:off x="847344" y="300505"/>
            <a:ext cx="10506456" cy="1197864"/>
          </a:xfrm>
        </p:spPr>
        <p:txBody>
          <a:bodyPr vert="horz" lIns="91440" tIns="45720" rIns="91440" bIns="45720" rtlCol="0" anchor="b">
            <a:normAutofit fontScale="90000"/>
          </a:bodyPr>
          <a:lstStyle/>
          <a:p>
            <a:pPr marL="0" marR="0" algn="ctr">
              <a:spcAft>
                <a:spcPts val="0"/>
              </a:spcAft>
            </a:pPr>
            <a:br>
              <a:rPr lang="en-US" sz="1400">
                <a:solidFill>
                  <a:schemeClr val="bg1"/>
                </a:solidFill>
                <a:effectLst/>
              </a:rPr>
            </a:br>
            <a:r>
              <a:rPr lang="en-US" sz="1400">
                <a:solidFill>
                  <a:schemeClr val="bg1"/>
                </a:solidFill>
                <a:effectLst/>
              </a:rPr>
              <a:t> </a:t>
            </a:r>
            <a:br>
              <a:rPr lang="en-US" sz="2700">
                <a:solidFill>
                  <a:schemeClr val="bg1"/>
                </a:solidFill>
                <a:effectLst/>
              </a:rPr>
            </a:br>
            <a:r>
              <a:rPr lang="en-US" sz="2700">
                <a:solidFill>
                  <a:schemeClr val="bg1"/>
                </a:solidFill>
                <a:effectLst/>
              </a:rPr>
              <a:t>Example:</a:t>
            </a:r>
            <a:br>
              <a:rPr lang="en-US" sz="2700">
                <a:solidFill>
                  <a:schemeClr val="bg1"/>
                </a:solidFill>
                <a:effectLst/>
              </a:rPr>
            </a:br>
            <a:r>
              <a:rPr lang="en-US" sz="2700">
                <a:solidFill>
                  <a:schemeClr val="bg1"/>
                </a:solidFill>
                <a:effectLst/>
              </a:rPr>
              <a:t>The following is a covariance matrix and the corresponding correlation matrix</a:t>
            </a:r>
            <a:br>
              <a:rPr lang="en-US" sz="1400">
                <a:solidFill>
                  <a:schemeClr val="bg1"/>
                </a:solidFill>
                <a:effectLst/>
              </a:rPr>
            </a:br>
            <a:r>
              <a:rPr lang="en-US" sz="1400">
                <a:solidFill>
                  <a:schemeClr val="bg1"/>
                </a:solidFill>
                <a:effectLst/>
              </a:rPr>
              <a:t> </a:t>
            </a:r>
            <a:br>
              <a:rPr lang="en-US" sz="1400">
                <a:solidFill>
                  <a:schemeClr val="bg1"/>
                </a:solidFill>
                <a:effectLst/>
              </a:rPr>
            </a:br>
            <a:endParaRPr lang="en-US" sz="1400">
              <a:solidFill>
                <a:schemeClr val="bg1"/>
              </a:solidFill>
            </a:endParaRPr>
          </a:p>
        </p:txBody>
      </p:sp>
      <p:pic>
        <p:nvPicPr>
          <p:cNvPr id="4" name="Picture 3" descr="Text&#10;&#10;Description automatically generated">
            <a:extLst>
              <a:ext uri="{FF2B5EF4-FFF2-40B4-BE49-F238E27FC236}">
                <a16:creationId xmlns:a16="http://schemas.microsoft.com/office/drawing/2014/main" id="{3D8BB85D-0D9F-8206-07C1-A55DDF077A4D}"/>
              </a:ext>
            </a:extLst>
          </p:cNvPr>
          <p:cNvPicPr>
            <a:picLocks noChangeAspect="1"/>
          </p:cNvPicPr>
          <p:nvPr/>
        </p:nvPicPr>
        <p:blipFill>
          <a:blip r:embed="rId2"/>
          <a:stretch>
            <a:fillRect/>
          </a:stretch>
        </p:blipFill>
        <p:spPr>
          <a:xfrm>
            <a:off x="482221" y="3783819"/>
            <a:ext cx="5465162" cy="1516581"/>
          </a:xfrm>
          <a:prstGeom prst="rect">
            <a:avLst/>
          </a:prstGeom>
        </p:spPr>
      </p:pic>
      <p:pic>
        <p:nvPicPr>
          <p:cNvPr id="3" name="Picture 2" descr="Text&#10;&#10;Description automatically generated">
            <a:extLst>
              <a:ext uri="{FF2B5EF4-FFF2-40B4-BE49-F238E27FC236}">
                <a16:creationId xmlns:a16="http://schemas.microsoft.com/office/drawing/2014/main" id="{464C86C8-8C14-BD9D-915B-6581F1818C20}"/>
              </a:ext>
            </a:extLst>
          </p:cNvPr>
          <p:cNvPicPr>
            <a:picLocks noChangeAspect="1"/>
          </p:cNvPicPr>
          <p:nvPr/>
        </p:nvPicPr>
        <p:blipFill>
          <a:blip r:embed="rId3"/>
          <a:stretch>
            <a:fillRect/>
          </a:stretch>
        </p:blipFill>
        <p:spPr>
          <a:xfrm>
            <a:off x="6244618" y="4016088"/>
            <a:ext cx="5465161" cy="1052043"/>
          </a:xfrm>
          <a:prstGeom prst="rect">
            <a:avLst/>
          </a:prstGeom>
        </p:spPr>
      </p:pic>
    </p:spTree>
    <p:extLst>
      <p:ext uri="{BB962C8B-B14F-4D97-AF65-F5344CB8AC3E}">
        <p14:creationId xmlns:p14="http://schemas.microsoft.com/office/powerpoint/2010/main" val="95033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84C4C3-B0E0-FFD1-5CBE-FD683FAA28B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effectLst/>
                <a:latin typeface="+mj-lt"/>
                <a:ea typeface="+mj-ea"/>
                <a:cs typeface="+mj-cs"/>
              </a:rPr>
              <a:t>Importance of Components from the covariance matrix</a:t>
            </a:r>
            <a:endParaRPr lang="en-US" sz="41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AB632843-8DC0-1C31-C401-9B42A6F0AB99}"/>
              </a:ext>
            </a:extLst>
          </p:cNvPr>
          <p:cNvPicPr>
            <a:picLocks noChangeAspect="1"/>
          </p:cNvPicPr>
          <p:nvPr/>
        </p:nvPicPr>
        <p:blipFill>
          <a:blip r:embed="rId2"/>
          <a:stretch>
            <a:fillRect/>
          </a:stretch>
        </p:blipFill>
        <p:spPr>
          <a:xfrm>
            <a:off x="1280580" y="2633472"/>
            <a:ext cx="9627791" cy="3586353"/>
          </a:xfrm>
          <a:prstGeom prst="rect">
            <a:avLst/>
          </a:prstGeom>
        </p:spPr>
      </p:pic>
    </p:spTree>
    <p:extLst>
      <p:ext uri="{BB962C8B-B14F-4D97-AF65-F5344CB8AC3E}">
        <p14:creationId xmlns:p14="http://schemas.microsoft.com/office/powerpoint/2010/main" val="1538836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5100E-CEA8-2DC6-56F9-406B22DCA6C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effectLst/>
                <a:latin typeface="+mj-lt"/>
                <a:ea typeface="+mj-ea"/>
                <a:cs typeface="+mj-cs"/>
              </a:rPr>
              <a:t>Importance of Components from the correlation matrix</a:t>
            </a:r>
            <a:endParaRPr lang="en-US" sz="41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a:extLst>
              <a:ext uri="{FF2B5EF4-FFF2-40B4-BE49-F238E27FC236}">
                <a16:creationId xmlns:a16="http://schemas.microsoft.com/office/drawing/2014/main" id="{8196B380-1C5E-37A5-7682-B1F7B6E25669}"/>
              </a:ext>
            </a:extLst>
          </p:cNvPr>
          <p:cNvPicPr>
            <a:picLocks noChangeAspect="1"/>
          </p:cNvPicPr>
          <p:nvPr/>
        </p:nvPicPr>
        <p:blipFill>
          <a:blip r:embed="rId2"/>
          <a:stretch>
            <a:fillRect/>
          </a:stretch>
        </p:blipFill>
        <p:spPr>
          <a:xfrm>
            <a:off x="320040" y="2636575"/>
            <a:ext cx="11548872" cy="3580147"/>
          </a:xfrm>
          <a:prstGeom prst="rect">
            <a:avLst/>
          </a:prstGeom>
        </p:spPr>
      </p:pic>
    </p:spTree>
    <p:extLst>
      <p:ext uri="{BB962C8B-B14F-4D97-AF65-F5344CB8AC3E}">
        <p14:creationId xmlns:p14="http://schemas.microsoft.com/office/powerpoint/2010/main" val="60672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22F6C-0589-98CC-EF24-C275850C7E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Scree Diagram</a:t>
            </a:r>
          </a:p>
        </p:txBody>
      </p:sp>
      <p:pic>
        <p:nvPicPr>
          <p:cNvPr id="4" name="Picture 3" descr="Chart, line chart&#10;&#10;Description automatically generated">
            <a:extLst>
              <a:ext uri="{FF2B5EF4-FFF2-40B4-BE49-F238E27FC236}">
                <a16:creationId xmlns:a16="http://schemas.microsoft.com/office/drawing/2014/main" id="{5AAD92ED-4040-4ECA-8797-0B24EA904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06664"/>
            <a:ext cx="7962707" cy="4919815"/>
          </a:xfrm>
          <a:prstGeom prst="rect">
            <a:avLst/>
          </a:prstGeom>
        </p:spPr>
      </p:pic>
    </p:spTree>
    <p:extLst>
      <p:ext uri="{BB962C8B-B14F-4D97-AF65-F5344CB8AC3E}">
        <p14:creationId xmlns:p14="http://schemas.microsoft.com/office/powerpoint/2010/main" val="312592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59498-7685-BE26-701D-1E6EFE2D0061}"/>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Principal Component Analysis </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66A8D76-E99D-4CF3-BF8E-CA306D3C863A}"/>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effectLst/>
              </a:rPr>
              <a:t>A multivariate technique with the central aim of reducing the dimensionality of a multivariate data set while accounting for as much of the original variation as possible present in the data set. </a:t>
            </a:r>
            <a:endParaRPr lang="en-US" sz="2200"/>
          </a:p>
        </p:txBody>
      </p:sp>
    </p:spTree>
    <p:extLst>
      <p:ext uri="{BB962C8B-B14F-4D97-AF65-F5344CB8AC3E}">
        <p14:creationId xmlns:p14="http://schemas.microsoft.com/office/powerpoint/2010/main" val="216709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59498-7685-BE26-701D-1E6EFE2D0061}"/>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000" kern="1200">
                <a:solidFill>
                  <a:schemeClr val="tx1"/>
                </a:solidFill>
                <a:latin typeface="+mj-lt"/>
                <a:ea typeface="+mj-ea"/>
                <a:cs typeface="+mj-cs"/>
              </a:rPr>
              <a:t>Principal Component Analysis </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88A70E0E-AEAA-6A15-BC45-083AFBCBE04B}"/>
              </a:ext>
            </a:extLst>
          </p:cNvPr>
          <p:cNvGraphicFramePr/>
          <p:nvPr>
            <p:extLst>
              <p:ext uri="{D42A27DB-BD31-4B8C-83A1-F6EECF244321}">
                <p14:modId xmlns:p14="http://schemas.microsoft.com/office/powerpoint/2010/main" val="305969330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445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D0E63DE-FD8C-73A7-7926-D91FAB6FB90B}"/>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Principal Component Analysis </a:t>
            </a:r>
          </a:p>
        </p:txBody>
      </p:sp>
      <p:sp>
        <p:nvSpPr>
          <p:cNvPr id="4" name="TextBox 3">
            <a:extLst>
              <a:ext uri="{FF2B5EF4-FFF2-40B4-BE49-F238E27FC236}">
                <a16:creationId xmlns:a16="http://schemas.microsoft.com/office/drawing/2014/main" id="{46BA666A-4998-B44A-3E09-FB99CD5511DA}"/>
              </a:ext>
            </a:extLst>
          </p:cNvPr>
          <p:cNvSpPr txBox="1"/>
          <p:nvPr/>
        </p:nvSpPr>
        <p:spPr>
          <a:xfrm>
            <a:off x="6095999" y="882315"/>
            <a:ext cx="5254754" cy="5294647"/>
          </a:xfrm>
          <a:prstGeom prst="rect">
            <a:avLst/>
          </a:prstGeom>
        </p:spPr>
        <p:txBody>
          <a:bodyPr vert="horz" lIns="91440" tIns="45720" rIns="91440" bIns="45720" rtlCol="0">
            <a:normAutofit/>
          </a:bodyPr>
          <a:lstStyle/>
          <a:p>
            <a:pPr marL="0" marR="0" indent="-228600">
              <a:lnSpc>
                <a:spcPct val="90000"/>
              </a:lnSpc>
              <a:spcBef>
                <a:spcPts val="0"/>
              </a:spcBef>
              <a:spcAft>
                <a:spcPts val="600"/>
              </a:spcAft>
              <a:buFont typeface="Arial" panose="020B0604020202020204" pitchFamily="34" charset="0"/>
              <a:buChar char="•"/>
            </a:pPr>
            <a:r>
              <a:rPr lang="en-US" sz="2200">
                <a:effectLst/>
              </a:rPr>
              <a:t>Used as a means of constructing an informative graphical representation of the data or as input to some other analysis. Orincipal components may be useful here when:</a:t>
            </a:r>
          </a:p>
          <a:p>
            <a:pPr marL="0" marR="0" indent="-228600">
              <a:lnSpc>
                <a:spcPct val="90000"/>
              </a:lnSpc>
              <a:spcBef>
                <a:spcPts val="0"/>
              </a:spcBef>
              <a:spcAft>
                <a:spcPts val="600"/>
              </a:spcAft>
              <a:buFont typeface="Arial" panose="020B0604020202020204" pitchFamily="34" charset="0"/>
              <a:buChar char="•"/>
            </a:pPr>
            <a:endParaRPr lang="en-US" sz="2200">
              <a:effectLst/>
            </a:endParaRPr>
          </a:p>
          <a:p>
            <a:pPr marL="0" marR="0" indent="-228600">
              <a:lnSpc>
                <a:spcPct val="90000"/>
              </a:lnSpc>
              <a:spcBef>
                <a:spcPts val="0"/>
              </a:spcBef>
              <a:spcAft>
                <a:spcPts val="600"/>
              </a:spcAft>
              <a:buFont typeface="Arial" panose="020B0604020202020204" pitchFamily="34" charset="0"/>
              <a:buChar char="•"/>
            </a:pPr>
            <a:r>
              <a:rPr lang="en-US" sz="2200">
                <a:effectLst/>
              </a:rPr>
              <a:t>. There are too many explanatory variables relative to the number of observations.</a:t>
            </a:r>
          </a:p>
          <a:p>
            <a:pPr marL="0" marR="0" indent="-228600">
              <a:lnSpc>
                <a:spcPct val="90000"/>
              </a:lnSpc>
              <a:spcBef>
                <a:spcPts val="0"/>
              </a:spcBef>
              <a:spcAft>
                <a:spcPts val="600"/>
              </a:spcAft>
              <a:buFont typeface="Arial" panose="020B0604020202020204" pitchFamily="34" charset="0"/>
              <a:buChar char="•"/>
            </a:pPr>
            <a:r>
              <a:rPr lang="en-US" sz="2200">
                <a:effectLst/>
              </a:rPr>
              <a:t>. The explanatory variables are highly correlated.</a:t>
            </a:r>
          </a:p>
        </p:txBody>
      </p:sp>
    </p:spTree>
    <p:extLst>
      <p:ext uri="{BB962C8B-B14F-4D97-AF65-F5344CB8AC3E}">
        <p14:creationId xmlns:p14="http://schemas.microsoft.com/office/powerpoint/2010/main" val="202295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F85C-560D-941C-FAAF-D9806B1B9CA8}"/>
              </a:ext>
            </a:extLst>
          </p:cNvPr>
          <p:cNvSpPr>
            <a:spLocks noGrp="1"/>
          </p:cNvSpPr>
          <p:nvPr>
            <p:ph type="title"/>
          </p:nvPr>
        </p:nvSpPr>
        <p:spPr/>
        <p:txBody>
          <a:bodyPr/>
          <a:lstStyle/>
          <a:p>
            <a:r>
              <a:rPr lang="en-US"/>
              <a:t>The Method</a:t>
            </a:r>
          </a:p>
        </p:txBody>
      </p:sp>
      <p:sp>
        <p:nvSpPr>
          <p:cNvPr id="5" name="TextBox 4">
            <a:extLst>
              <a:ext uri="{FF2B5EF4-FFF2-40B4-BE49-F238E27FC236}">
                <a16:creationId xmlns:a16="http://schemas.microsoft.com/office/drawing/2014/main" id="{8AC80A06-7478-94FF-BC10-E35CB65222F2}"/>
              </a:ext>
            </a:extLst>
          </p:cNvPr>
          <p:cNvSpPr txBox="1"/>
          <p:nvPr/>
        </p:nvSpPr>
        <p:spPr>
          <a:xfrm>
            <a:off x="945822" y="1690688"/>
            <a:ext cx="6096000"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We have a set of correlated variables.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AADF15-7ACC-5642-C41C-EA9480227EB6}"/>
              </a:ext>
            </a:extLst>
          </p:cNvPr>
          <p:cNvPicPr>
            <a:picLocks noChangeAspect="1"/>
          </p:cNvPicPr>
          <p:nvPr/>
        </p:nvPicPr>
        <p:blipFill>
          <a:blip r:embed="rId2"/>
          <a:stretch>
            <a:fillRect/>
          </a:stretch>
        </p:blipFill>
        <p:spPr>
          <a:xfrm>
            <a:off x="1054832" y="2472058"/>
            <a:ext cx="3724637" cy="654049"/>
          </a:xfrm>
          <a:prstGeom prst="rect">
            <a:avLst/>
          </a:prstGeom>
        </p:spPr>
      </p:pic>
      <p:sp>
        <p:nvSpPr>
          <p:cNvPr id="8" name="TextBox 7">
            <a:extLst>
              <a:ext uri="{FF2B5EF4-FFF2-40B4-BE49-F238E27FC236}">
                <a16:creationId xmlns:a16="http://schemas.microsoft.com/office/drawing/2014/main" id="{B69BD852-3810-32F7-D12D-B79819600F66}"/>
              </a:ext>
            </a:extLst>
          </p:cNvPr>
          <p:cNvSpPr txBox="1"/>
          <p:nvPr/>
        </p:nvSpPr>
        <p:spPr>
          <a:xfrm>
            <a:off x="947394" y="3731893"/>
            <a:ext cx="6094428"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We express it in terms of a new set of uncorrelated variables,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descr="A picture containing text, gauge&#10;&#10;Description automatically generated">
            <a:extLst>
              <a:ext uri="{FF2B5EF4-FFF2-40B4-BE49-F238E27FC236}">
                <a16:creationId xmlns:a16="http://schemas.microsoft.com/office/drawing/2014/main" id="{1B1CBE5E-E312-DC3F-940A-62465E2B17C4}"/>
              </a:ext>
            </a:extLst>
          </p:cNvPr>
          <p:cNvPicPr>
            <a:picLocks noChangeAspect="1"/>
          </p:cNvPicPr>
          <p:nvPr/>
        </p:nvPicPr>
        <p:blipFill>
          <a:blip r:embed="rId3"/>
          <a:stretch>
            <a:fillRect/>
          </a:stretch>
        </p:blipFill>
        <p:spPr>
          <a:xfrm>
            <a:off x="1121462" y="4538820"/>
            <a:ext cx="4240776" cy="806178"/>
          </a:xfrm>
          <a:prstGeom prst="rect">
            <a:avLst/>
          </a:prstGeom>
        </p:spPr>
      </p:pic>
      <p:sp>
        <p:nvSpPr>
          <p:cNvPr id="11" name="TextBox 10">
            <a:extLst>
              <a:ext uri="{FF2B5EF4-FFF2-40B4-BE49-F238E27FC236}">
                <a16:creationId xmlns:a16="http://schemas.microsoft.com/office/drawing/2014/main" id="{BE5AF7AA-1F80-7D8B-F617-05B4EA599809}"/>
              </a:ext>
            </a:extLst>
          </p:cNvPr>
          <p:cNvSpPr txBox="1"/>
          <p:nvPr/>
        </p:nvSpPr>
        <p:spPr>
          <a:xfrm>
            <a:off x="1054832" y="5773098"/>
            <a:ext cx="6094428" cy="390684"/>
          </a:xfrm>
          <a:prstGeom prst="rect">
            <a:avLst/>
          </a:prstGeom>
          <a:noFill/>
        </p:spPr>
        <p:txBody>
          <a:bodyPr wrap="square">
            <a:spAutoFit/>
          </a:bodyPr>
          <a:lstStyle/>
          <a:p>
            <a:pPr marL="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Each of which is a linear combination of the x variables.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94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7481200-3BB2-4CA3-9D54-1077F6F7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E82480-9756-DC98-F695-52A674472712}"/>
              </a:ext>
            </a:extLst>
          </p:cNvPr>
          <p:cNvSpPr txBox="1"/>
          <p:nvPr/>
        </p:nvSpPr>
        <p:spPr>
          <a:xfrm>
            <a:off x="642938" y="642938"/>
            <a:ext cx="6267450" cy="517525"/>
          </a:xfrm>
          <a:prstGeom prst="rect">
            <a:avLst/>
          </a:prstGeom>
          <a:noFill/>
        </p:spPr>
        <p:txBody>
          <a:bodyPr wrap="square" anchor="t">
            <a:normAutofit/>
          </a:bodyPr>
          <a:lstStyle/>
          <a:p>
            <a:pPr marL="0" marR="0">
              <a:lnSpc>
                <a:spcPct val="10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The new variables are derived in decreasing order of importance.</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CEFA70-0262-95B2-E112-AE99129C1B84}"/>
              </a:ext>
            </a:extLst>
          </p:cNvPr>
          <p:cNvSpPr txBox="1"/>
          <p:nvPr/>
        </p:nvSpPr>
        <p:spPr>
          <a:xfrm>
            <a:off x="642938" y="1228725"/>
            <a:ext cx="6267450" cy="2878138"/>
          </a:xfrm>
          <a:prstGeom prst="rect">
            <a:avLst/>
          </a:prstGeom>
          <a:noFill/>
        </p:spPr>
        <p:txBody>
          <a:bodyPr wrap="square" anchor="t">
            <a:normAutofit/>
          </a:bodyPr>
          <a:lstStyle/>
          <a:p>
            <a:pPr marL="0" marR="0">
              <a:lnSpc>
                <a:spcPct val="10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y1 accounts for as much as possible of the variation in the original data  amongst all linear combinations of x</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y2 is chosen to account for as much as possible of the remaining variation subject to being uncorrelated with y1, and so on.</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5000"/>
              </a:lnSpc>
              <a:spcBef>
                <a:spcPts val="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The new variables defined by this process, y1, y2, …  are the principal components.</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5D4461-BEE3-B8AC-9C49-30C5509081B5}"/>
              </a:ext>
            </a:extLst>
          </p:cNvPr>
          <p:cNvSpPr txBox="1"/>
          <p:nvPr/>
        </p:nvSpPr>
        <p:spPr>
          <a:xfrm>
            <a:off x="642938" y="4173538"/>
            <a:ext cx="6267450" cy="2041525"/>
          </a:xfrm>
          <a:prstGeom prst="rect">
            <a:avLst/>
          </a:prstGeom>
          <a:noFill/>
        </p:spPr>
        <p:txBody>
          <a:bodyPr wrap="square" anchor="t">
            <a:normAutofit/>
          </a:bodyPr>
          <a:lstStyle/>
          <a:p>
            <a:pPr marL="0" marR="0">
              <a:lnSpc>
                <a:spcPct val="105000"/>
              </a:lnSpc>
              <a:spcBef>
                <a:spcPts val="0"/>
              </a:spcBef>
              <a:spcAft>
                <a:spcPts val="6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The general hope od PCA is that the first few components will account for a substantial proportion of the variation in the original variables. This can be used to provide a convenient lower-dimension summary of these variables.</a:t>
            </a:r>
            <a:endParaRPr lang="en-US" sz="2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F5D2F1E-8169-EFC3-C38B-CED2ADC161CC}"/>
              </a:ext>
            </a:extLst>
          </p:cNvPr>
          <p:cNvSpPr>
            <a:spLocks noGrp="1"/>
          </p:cNvSpPr>
          <p:nvPr>
            <p:ph type="title"/>
          </p:nvPr>
        </p:nvSpPr>
        <p:spPr>
          <a:xfrm>
            <a:off x="8199459" y="642938"/>
            <a:ext cx="3670808" cy="5502264"/>
          </a:xfrm>
        </p:spPr>
        <p:txBody>
          <a:bodyPr vert="horz" lIns="91440" tIns="45720" rIns="91440" bIns="45720" rtlCol="0" anchor="ctr">
            <a:normAutofit/>
          </a:bodyPr>
          <a:lstStyle/>
          <a:p>
            <a:r>
              <a:rPr lang="en-US" kern="1200">
                <a:solidFill>
                  <a:srgbClr val="FFFFFF"/>
                </a:solidFill>
                <a:latin typeface="+mj-lt"/>
                <a:ea typeface="+mj-ea"/>
                <a:cs typeface="+mj-cs"/>
              </a:rPr>
              <a:t>The property of the new variables</a:t>
            </a:r>
          </a:p>
        </p:txBody>
      </p:sp>
    </p:spTree>
    <p:extLst>
      <p:ext uri="{BB962C8B-B14F-4D97-AF65-F5344CB8AC3E}">
        <p14:creationId xmlns:p14="http://schemas.microsoft.com/office/powerpoint/2010/main" val="31355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7481200-3BB2-4CA3-9D54-1077F6F7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9D56E0-15C9-B3C5-F449-5050BA8E45E9}"/>
              </a:ext>
            </a:extLst>
          </p:cNvPr>
          <p:cNvSpPr txBox="1"/>
          <p:nvPr/>
        </p:nvSpPr>
        <p:spPr>
          <a:xfrm>
            <a:off x="642938" y="642938"/>
            <a:ext cx="6267450" cy="646113"/>
          </a:xfrm>
          <a:prstGeom prst="rect">
            <a:avLst/>
          </a:prstGeom>
          <a:noFill/>
        </p:spPr>
        <p:txBody>
          <a:bodyPr wrap="square" anchor="t">
            <a:normAutofit/>
          </a:bodyPr>
          <a:lstStyle/>
          <a:p>
            <a:pPr marL="0" marR="0">
              <a:lnSpc>
                <a:spcPct val="105000"/>
              </a:lnSpc>
              <a:spcBef>
                <a:spcPts val="0"/>
              </a:spcBef>
              <a:spcAft>
                <a:spcPts val="60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A set of data consisting of examination scores for several different subjects for each of several students. </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CFA82E-B366-4228-106A-1B30EA3905E2}"/>
              </a:ext>
            </a:extLst>
          </p:cNvPr>
          <p:cNvSpPr txBox="1"/>
          <p:nvPr/>
        </p:nvSpPr>
        <p:spPr>
          <a:xfrm>
            <a:off x="642938" y="1357313"/>
            <a:ext cx="6267450" cy="3109913"/>
          </a:xfrm>
          <a:prstGeom prst="rect">
            <a:avLst/>
          </a:prstGeom>
          <a:noFill/>
        </p:spPr>
        <p:txBody>
          <a:bodyPr wrap="square" anchor="t">
            <a:normAutofit/>
          </a:bodyPr>
          <a:lstStyle/>
          <a:p>
            <a:pPr marL="0" marR="0">
              <a:lnSpc>
                <a:spcPct val="105000"/>
              </a:lnSpc>
              <a:spcBef>
                <a:spcPts val="0"/>
              </a:spcBef>
              <a:spcAft>
                <a:spcPts val="60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How best to construct an informative index of overall examination performance. </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5000"/>
              </a:lnSpc>
              <a:spcBef>
                <a:spcPts val="0"/>
              </a:spcBef>
              <a:spcAft>
                <a:spcPts val="60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5000"/>
              </a:lnSpc>
              <a:spcBef>
                <a:spcPts val="0"/>
              </a:spcBef>
              <a:spcAft>
                <a:spcPts val="600"/>
              </a:spcAft>
              <a:buFont typeface="+mj-lt"/>
              <a:buAutoNum type="arabicPeriod"/>
            </a:pPr>
            <a:r>
              <a:rPr lang="en-US" sz="1500">
                <a:effectLst/>
                <a:latin typeface="Times New Roman" panose="02020603050405020304" pitchFamily="18" charset="0"/>
                <a:ea typeface="Calibri" panose="020F0502020204030204" pitchFamily="34" charset="0"/>
                <a:cs typeface="Times New Roman" panose="02020603050405020304" pitchFamily="18" charset="0"/>
              </a:rPr>
              <a:t>the mean score for each student, although if the possible or observed range of examination scores varied from subject to subject. </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5000"/>
              </a:lnSpc>
              <a:spcBef>
                <a:spcPts val="0"/>
              </a:spcBef>
              <a:spcAft>
                <a:spcPts val="600"/>
              </a:spcAft>
              <a:buFont typeface="+mj-lt"/>
              <a:buAutoNum type="arabicPeriod"/>
            </a:pPr>
            <a:r>
              <a:rPr lang="en-US" sz="1500">
                <a:effectLst/>
                <a:latin typeface="Times New Roman" panose="02020603050405020304" pitchFamily="18" charset="0"/>
                <a:ea typeface="Calibri" panose="020F0502020204030204" pitchFamily="34" charset="0"/>
                <a:cs typeface="Times New Roman" panose="02020603050405020304" pitchFamily="18" charset="0"/>
              </a:rPr>
              <a:t>weight the scores in some way before calculating the average, or</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5000"/>
              </a:lnSpc>
              <a:spcBef>
                <a:spcPts val="0"/>
              </a:spcBef>
              <a:spcAft>
                <a:spcPts val="600"/>
              </a:spcAft>
              <a:buFont typeface="+mj-lt"/>
              <a:buAutoNum type="arabicPeriod"/>
            </a:pPr>
            <a:r>
              <a:rPr lang="en-US" sz="1500">
                <a:effectLst/>
                <a:latin typeface="Times New Roman" panose="02020603050405020304" pitchFamily="18" charset="0"/>
                <a:ea typeface="Calibri" panose="020F0502020204030204" pitchFamily="34" charset="0"/>
                <a:cs typeface="Times New Roman" panose="02020603050405020304" pitchFamily="18" charset="0"/>
              </a:rPr>
              <a:t>alternatively standardize the results for the separate examinations before attempting to combine them. In this way, it might be possible to spread the students out further and so obtain a better ranking. </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EAB9FD-0446-9223-EC8F-21526BE55BF6}"/>
              </a:ext>
            </a:extLst>
          </p:cNvPr>
          <p:cNvSpPr txBox="1"/>
          <p:nvPr/>
        </p:nvSpPr>
        <p:spPr>
          <a:xfrm>
            <a:off x="642938" y="4535488"/>
            <a:ext cx="6267450" cy="1679575"/>
          </a:xfrm>
          <a:prstGeom prst="rect">
            <a:avLst/>
          </a:prstGeom>
          <a:noFill/>
        </p:spPr>
        <p:txBody>
          <a:bodyPr wrap="square" anchor="t">
            <a:normAutofit/>
          </a:bodyPr>
          <a:lstStyle/>
          <a:p>
            <a:pPr marL="0" marR="0">
              <a:lnSpc>
                <a:spcPct val="105000"/>
              </a:lnSpc>
              <a:spcBef>
                <a:spcPts val="0"/>
              </a:spcBef>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The same result could often be achieved by applying principal components to the observed examination results and using the student's scores on the first principal components to provide a measure of examination success that maximally discriminates between them.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3540D4A-74AB-90B2-1B60-BA5C21DEC436}"/>
              </a:ext>
            </a:extLst>
          </p:cNvPr>
          <p:cNvSpPr>
            <a:spLocks noGrp="1"/>
          </p:cNvSpPr>
          <p:nvPr>
            <p:ph type="title"/>
          </p:nvPr>
        </p:nvSpPr>
        <p:spPr>
          <a:xfrm>
            <a:off x="8199459" y="642938"/>
            <a:ext cx="3670808" cy="5502264"/>
          </a:xfrm>
        </p:spPr>
        <p:txBody>
          <a:bodyPr vert="horz" lIns="91440" tIns="45720" rIns="91440" bIns="45720" rtlCol="0" anchor="ctr">
            <a:normAutofit/>
          </a:bodyPr>
          <a:lstStyle/>
          <a:p>
            <a:r>
              <a:rPr lang="en-US" kern="1200">
                <a:solidFill>
                  <a:srgbClr val="FFFFFF"/>
                </a:solidFill>
                <a:latin typeface="+mj-lt"/>
                <a:ea typeface="+mj-ea"/>
                <a:cs typeface="+mj-cs"/>
              </a:rPr>
              <a:t>Example 1</a:t>
            </a:r>
          </a:p>
        </p:txBody>
      </p:sp>
    </p:spTree>
    <p:extLst>
      <p:ext uri="{BB962C8B-B14F-4D97-AF65-F5344CB8AC3E}">
        <p14:creationId xmlns:p14="http://schemas.microsoft.com/office/powerpoint/2010/main" val="68623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7875-8836-1F06-A763-9EC4EE6D12E7}"/>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Example 2. Economics</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EE446A-830D-39A2-3E8D-CC7C87FBD545}"/>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0" marR="0" indent="-228600">
              <a:lnSpc>
                <a:spcPct val="90000"/>
              </a:lnSpc>
              <a:spcBef>
                <a:spcPts val="0"/>
              </a:spcBef>
              <a:spcAft>
                <a:spcPts val="600"/>
              </a:spcAft>
              <a:buFont typeface="Arial" panose="020B0604020202020204" pitchFamily="34" charset="0"/>
              <a:buChar char="•"/>
            </a:pPr>
            <a:r>
              <a:rPr lang="en-US" sz="2200">
                <a:effectLst/>
              </a:rPr>
              <a:t>Complex economics data are often summarized by some kind of index number, for example, indices of prices, wage rates, cost of living, and so on. When assessing changes in prices over time, the economist will wish to allow for the fact that prices of some commodities are more variable than others, or that the prices of some of the commodities are considered more important than others; in each case the index will need to be weighted accordingly. In such examples, the first principal component can often satisfy the investigator's requirements.</a:t>
            </a:r>
          </a:p>
        </p:txBody>
      </p:sp>
    </p:spTree>
    <p:extLst>
      <p:ext uri="{BB962C8B-B14F-4D97-AF65-F5344CB8AC3E}">
        <p14:creationId xmlns:p14="http://schemas.microsoft.com/office/powerpoint/2010/main" val="68935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1340</Words>
  <Application>Microsoft Office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CMR10</vt:lpstr>
      <vt:lpstr>Symbol</vt:lpstr>
      <vt:lpstr>Times New Roman</vt:lpstr>
      <vt:lpstr>Office Theme</vt:lpstr>
      <vt:lpstr>Principal Components Analysis</vt:lpstr>
      <vt:lpstr>The Problem</vt:lpstr>
      <vt:lpstr>Principal Component Analysis </vt:lpstr>
      <vt:lpstr>Principal Component Analysis </vt:lpstr>
      <vt:lpstr>Principal Component Analysis </vt:lpstr>
      <vt:lpstr>The Method</vt:lpstr>
      <vt:lpstr>The property of the new variables</vt:lpstr>
      <vt:lpstr>Example 1</vt:lpstr>
      <vt:lpstr>Example 2. Economics</vt:lpstr>
      <vt:lpstr>Example 3: Taxonomy</vt:lpstr>
      <vt:lpstr>Example 4: Psychiatry</vt:lpstr>
      <vt:lpstr>Finding The Sample Principal Components</vt:lpstr>
      <vt:lpstr>Finding The Sample Principal Components</vt:lpstr>
      <vt:lpstr>Finding The Sample Principal Components</vt:lpstr>
      <vt:lpstr>Eigenvalues and Eigenvectors</vt:lpstr>
      <vt:lpstr>Eigenvalues and Eigenvectors</vt:lpstr>
      <vt:lpstr>Eigenvalues and Eigenvectors</vt:lpstr>
      <vt:lpstr>Eigenvalues and Eigenvectors</vt:lpstr>
      <vt:lpstr>Should principal components be extracted from the covariance or the correlation matrix?   </vt:lpstr>
      <vt:lpstr>Should principal components be extracted from the covariance or the correlation matrix?   </vt:lpstr>
      <vt:lpstr>   Example: The following is a covariance matrix and the corresponding correlation matrix   </vt:lpstr>
      <vt:lpstr>Importance of Components from the covariance matrix</vt:lpstr>
      <vt:lpstr>Importance of Components from the correlation matrix</vt:lpstr>
      <vt:lpstr>Scree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dc:title>
  <dc:creator>Tjipto Juwono</dc:creator>
  <cp:lastModifiedBy>Tjipto Juwono</cp:lastModifiedBy>
  <cp:revision>21</cp:revision>
  <dcterms:created xsi:type="dcterms:W3CDTF">2022-07-31T16:13:38Z</dcterms:created>
  <dcterms:modified xsi:type="dcterms:W3CDTF">2022-08-01T00:33:24Z</dcterms:modified>
</cp:coreProperties>
</file>