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Economica"/>
      <p:regular r:id="rId27"/>
      <p:bold r:id="rId28"/>
      <p:italic r:id="rId29"/>
      <p:boldItalic r:id="rId30"/>
    </p:embeddedFont>
    <p:embeddedFont>
      <p:font typeface="Roboto"/>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Tyler Ptak"/>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Economica-bold.fntdata"/><Relationship Id="rId27" Type="http://schemas.openxmlformats.org/officeDocument/2006/relationships/font" Target="fonts/Economic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Economica-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font" Target="fonts/Economica-boldItalic.fntdata"/><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OpenSans-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OpenSans-italic.fntdata"/><Relationship Id="rId14" Type="http://schemas.openxmlformats.org/officeDocument/2006/relationships/slide" Target="slides/slide8.xml"/><Relationship Id="rId36" Type="http://schemas.openxmlformats.org/officeDocument/2006/relationships/font" Target="fonts/OpenSans-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OpenSans-boldItalic.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7-18T18:04:48.986">
    <p:pos x="196" y="771"/>
    <p:text>Should we cut the 1000hz - 3000hz band out of it. Test the sound</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07-14T18:54:33.321">
    <p:pos x="196" y="771"/>
    <p:text>Not sure if we need this or not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e4d5ebe2f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e4d5ebe2f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e4b7e4537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e4b7e4537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https://pubs.aip.org/asa/jasa/article/106/6/3589/915945/Auditory-localization-of-nearby-sources-III</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e4fffc35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e4fffc35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e4b7e4537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e4b7e4537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e4b7e4537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4b7e4537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9531209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9531209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e4b7e4537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e4b7e4537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e4d62c71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e4d62c71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e4b7e4537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e4b7e4537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e4db7905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e4db7905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e4d5ebe2f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e4d5ebe2f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e4b7e4537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e4b7e4537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angular velocity is the variable for analysis in examining its effect on the difference between perceived and actual onset/offset angles, a paired t-test is appropriate. This will determine if the mean differences are statistically significant. If there are concerns regarding the normality of the data, a Wilcoxon signed ranks test can also be performed to reject/accept the null hypothesis. The Wilcoxon signed-rank test is a non-parametric test that compares the medians of paired data. It does not assume a specific distribution of the data, making it suitable for situations where the assumptions of the paired t-test are violated.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e4b7e453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e4b7e453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e4b7e4537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e4b7e4537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e4b7e4537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e4b7e4537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e4b7e4537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e4b7e4537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e4b7e4537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e4b7e4537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e4b7e4537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e4b7e4537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8b46460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58b46460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comments" Target="../comments/commen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MAMA Study</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Michael &amp; Tyler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a triangle wave?</a:t>
            </a:r>
            <a:endParaRPr/>
          </a:p>
        </p:txBody>
      </p:sp>
      <p:sp>
        <p:nvSpPr>
          <p:cNvPr id="131" name="Google Shape;131;p22"/>
          <p:cNvSpPr txBox="1"/>
          <p:nvPr>
            <p:ph idx="1" type="body"/>
          </p:nvPr>
        </p:nvSpPr>
        <p:spPr>
          <a:xfrm>
            <a:off x="311700" y="1225225"/>
            <a:ext cx="45243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a:t>
            </a:r>
            <a:r>
              <a:rPr lang="en"/>
              <a:t>mitigate the effects of the critical bands while preserving the impact of the distance filter, we chose a triangle wave as our sound source. It allows us to keep our fundamental frequency below 1000Hz while minimizing the MAMA error other studies observed above 1kHz. This way, when we filter for far-field sounds, it still sounds like the sound is far away.</a:t>
            </a:r>
            <a:endParaRPr/>
          </a:p>
        </p:txBody>
      </p:sp>
      <p:pic>
        <p:nvPicPr>
          <p:cNvPr id="132" name="Google Shape;132;p22"/>
          <p:cNvPicPr preferRelativeResize="0"/>
          <p:nvPr/>
        </p:nvPicPr>
        <p:blipFill rotWithShape="1">
          <a:blip r:embed="rId3">
            <a:alphaModFix/>
          </a:blip>
          <a:srcRect b="0" l="0" r="0" t="2676"/>
          <a:stretch/>
        </p:blipFill>
        <p:spPr>
          <a:xfrm>
            <a:off x="5031500" y="316551"/>
            <a:ext cx="3498457" cy="45104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Near-Field vs. Far-Field sounds</a:t>
            </a:r>
            <a:endParaRPr/>
          </a:p>
        </p:txBody>
      </p:sp>
      <p:sp>
        <p:nvSpPr>
          <p:cNvPr id="138" name="Google Shape;138;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Since HRTFs don’t account for distance, we need to </a:t>
            </a:r>
            <a:r>
              <a:rPr lang="en"/>
              <a:t>simulate</a:t>
            </a:r>
            <a:r>
              <a:rPr lang="en"/>
              <a:t> that ourselves.</a:t>
            </a:r>
            <a:endParaRPr/>
          </a:p>
          <a:p>
            <a:pPr indent="0" lvl="0" marL="0" rtl="0" algn="l">
              <a:spcBef>
                <a:spcPts val="1200"/>
              </a:spcBef>
              <a:spcAft>
                <a:spcPts val="0"/>
              </a:spcAft>
              <a:buNone/>
            </a:pPr>
            <a:r>
              <a:rPr lang="en"/>
              <a:t>Near field sounds are simulated to sound less than 1m away from the participant. We’ll create them by </a:t>
            </a:r>
            <a:r>
              <a:rPr lang="en"/>
              <a:t>exaggerating</a:t>
            </a:r>
            <a:r>
              <a:rPr lang="en"/>
              <a:t> the cues of the IID as shown by Brungart (1999).</a:t>
            </a:r>
            <a:endParaRPr/>
          </a:p>
          <a:p>
            <a:pPr indent="0" lvl="0" marL="0" rtl="0" algn="l">
              <a:spcBef>
                <a:spcPts val="1200"/>
              </a:spcBef>
              <a:spcAft>
                <a:spcPts val="1200"/>
              </a:spcAft>
              <a:buClr>
                <a:schemeClr val="dk1"/>
              </a:buClr>
              <a:buSzPts val="1100"/>
              <a:buFont typeface="Arial"/>
              <a:buNone/>
            </a:pPr>
            <a:r>
              <a:rPr lang="en"/>
              <a:t>Far</a:t>
            </a:r>
            <a:r>
              <a:rPr lang="en"/>
              <a:t> field sounds are simulated to sound more than 15m away from the participant. We’ll create them using a low pass filter, simulating the filtering due due to loss of high frequency energy in the air. We’ll play the sound with a gain reduction of -20dB to account for the inverse square law.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Far-Field Filter</a:t>
            </a:r>
            <a:endParaRPr/>
          </a:p>
        </p:txBody>
      </p:sp>
      <p:pic>
        <p:nvPicPr>
          <p:cNvPr id="144" name="Google Shape;144;p24"/>
          <p:cNvPicPr preferRelativeResize="0"/>
          <p:nvPr/>
        </p:nvPicPr>
        <p:blipFill>
          <a:blip r:embed="rId3">
            <a:alphaModFix/>
          </a:blip>
          <a:stretch>
            <a:fillRect/>
          </a:stretch>
        </p:blipFill>
        <p:spPr>
          <a:xfrm>
            <a:off x="348800" y="1392025"/>
            <a:ext cx="4778250" cy="2459124"/>
          </a:xfrm>
          <a:prstGeom prst="rect">
            <a:avLst/>
          </a:prstGeom>
          <a:noFill/>
          <a:ln>
            <a:noFill/>
          </a:ln>
        </p:spPr>
      </p:pic>
      <p:pic>
        <p:nvPicPr>
          <p:cNvPr id="145" name="Google Shape;145;p24"/>
          <p:cNvPicPr preferRelativeResize="0"/>
          <p:nvPr/>
        </p:nvPicPr>
        <p:blipFill>
          <a:blip r:embed="rId4">
            <a:alphaModFix/>
          </a:blip>
          <a:stretch>
            <a:fillRect/>
          </a:stretch>
        </p:blipFill>
        <p:spPr>
          <a:xfrm>
            <a:off x="6157250" y="655875"/>
            <a:ext cx="2100549" cy="3831749"/>
          </a:xfrm>
          <a:prstGeom prst="rect">
            <a:avLst/>
          </a:prstGeom>
          <a:noFill/>
          <a:ln>
            <a:noFill/>
          </a:ln>
        </p:spPr>
      </p:pic>
      <p:sp>
        <p:nvSpPr>
          <p:cNvPr id="146" name="Google Shape;146;p24"/>
          <p:cNvSpPr txBox="1"/>
          <p:nvPr/>
        </p:nvSpPr>
        <p:spPr>
          <a:xfrm>
            <a:off x="389175" y="3954200"/>
            <a:ext cx="4778400" cy="6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Low pass filter at 900Hz with a rate of 24 dB/Oct and a Q factor of 0.51</a:t>
            </a:r>
            <a:endParaRPr>
              <a:latin typeface="Open Sans"/>
              <a:ea typeface="Open Sans"/>
              <a:cs typeface="Open Sans"/>
              <a:sym typeface="Open Sans"/>
            </a:endParaRPr>
          </a:p>
        </p:txBody>
      </p:sp>
      <p:sp>
        <p:nvSpPr>
          <p:cNvPr id="147" name="Google Shape;147;p24"/>
          <p:cNvSpPr txBox="1"/>
          <p:nvPr/>
        </p:nvSpPr>
        <p:spPr>
          <a:xfrm>
            <a:off x="6568275" y="243275"/>
            <a:ext cx="1363500" cy="2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-20dB in gain</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Study Conditions (Factorial Design)</a:t>
            </a:r>
            <a:endParaRPr/>
          </a:p>
        </p:txBody>
      </p:sp>
      <p:sp>
        <p:nvSpPr>
          <p:cNvPr id="153" name="Google Shape;153;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 this study design, all possible combinations of angular speeds, signal to </a:t>
            </a:r>
            <a:r>
              <a:rPr lang="en"/>
              <a:t>noise</a:t>
            </a:r>
            <a:r>
              <a:rPr lang="en"/>
              <a:t> ratios, and near/far field position will be explored. In Han &amp; Chen’s study, there were 18 conditions matching 6 frequencies with 3 angular speeds. Since we are investigating the MAMA at differing speeds in near/far-field space, the frequency of the audio should remain constant, as the MAMA varies as a function of both velocity and frequency.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Variables we’re manipulating</a:t>
            </a:r>
            <a:endParaRPr/>
          </a:p>
        </p:txBody>
      </p:sp>
      <p:sp>
        <p:nvSpPr>
          <p:cNvPr id="159" name="Google Shape;159;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145 possible testing conditions</a:t>
            </a:r>
            <a:endParaRPr/>
          </a:p>
          <a:p>
            <a:pPr indent="-342900" lvl="0" marL="457200" rtl="0" algn="l">
              <a:spcBef>
                <a:spcPts val="1200"/>
              </a:spcBef>
              <a:spcAft>
                <a:spcPts val="0"/>
              </a:spcAft>
              <a:buSzPts val="1800"/>
              <a:buChar char="●"/>
            </a:pPr>
            <a:r>
              <a:rPr lang="en"/>
              <a:t>1 static condition 0 degrees with </a:t>
            </a:r>
            <a:r>
              <a:rPr lang="en"/>
              <a:t>duration</a:t>
            </a:r>
            <a:r>
              <a:rPr lang="en"/>
              <a:t> of 500ms</a:t>
            </a:r>
            <a:endParaRPr/>
          </a:p>
          <a:p>
            <a:pPr indent="-342900" lvl="0" marL="457200" rtl="0" algn="l">
              <a:spcBef>
                <a:spcPts val="0"/>
              </a:spcBef>
              <a:spcAft>
                <a:spcPts val="0"/>
              </a:spcAft>
              <a:buSzPts val="1800"/>
              <a:buChar char="●"/>
            </a:pPr>
            <a:r>
              <a:rPr lang="en"/>
              <a:t>6 movem</a:t>
            </a:r>
            <a:r>
              <a:rPr lang="en"/>
              <a:t>ent speeds (10°/s, 20°/s, 40°/s, 80°/s, 160°/s, and 320°/s)</a:t>
            </a:r>
            <a:endParaRPr/>
          </a:p>
          <a:p>
            <a:pPr indent="-342900" lvl="0" marL="457200" rtl="0" algn="l">
              <a:spcBef>
                <a:spcPts val="0"/>
              </a:spcBef>
              <a:spcAft>
                <a:spcPts val="0"/>
              </a:spcAft>
              <a:buSzPts val="1800"/>
              <a:buChar char="●"/>
            </a:pPr>
            <a:r>
              <a:rPr lang="en"/>
              <a:t>2 distances (near field and far field)</a:t>
            </a:r>
            <a:endParaRPr/>
          </a:p>
          <a:p>
            <a:pPr indent="-342900" lvl="0" marL="457200" rtl="0" algn="l">
              <a:spcBef>
                <a:spcPts val="0"/>
              </a:spcBef>
              <a:spcAft>
                <a:spcPts val="0"/>
              </a:spcAft>
              <a:buSzPts val="1800"/>
              <a:buChar char="●"/>
            </a:pPr>
            <a:r>
              <a:rPr lang="en"/>
              <a:t>2 noise ratios (0%, 50%)</a:t>
            </a:r>
            <a:endParaRPr/>
          </a:p>
          <a:p>
            <a:pPr indent="-342900" lvl="0" marL="457200" rtl="0" algn="l">
              <a:spcBef>
                <a:spcPts val="0"/>
              </a:spcBef>
              <a:spcAft>
                <a:spcPts val="0"/>
              </a:spcAft>
              <a:buSzPts val="1800"/>
              <a:buChar char="●"/>
            </a:pPr>
            <a:r>
              <a:rPr lang="en"/>
              <a:t>6 </a:t>
            </a:r>
            <a:r>
              <a:rPr lang="en"/>
              <a:t>possibilities</a:t>
            </a:r>
            <a:r>
              <a:rPr lang="en"/>
              <a:t> for </a:t>
            </a:r>
            <a:r>
              <a:rPr lang="en"/>
              <a:t>angular</a:t>
            </a:r>
            <a:r>
              <a:rPr lang="en"/>
              <a:t> movement ( 5°, 20</a:t>
            </a:r>
            <a:r>
              <a:rPr lang="en"/>
              <a:t>°, 40°, 60°, 90°, 120°</a:t>
            </a:r>
            <a:r>
              <a:rPr lang="en"/>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Constants</a:t>
            </a:r>
            <a:endParaRPr/>
          </a:p>
        </p:txBody>
      </p:sp>
      <p:sp>
        <p:nvSpPr>
          <p:cNvPr id="165" name="Google Shape;165;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constant</a:t>
            </a:r>
            <a:endParaRPr/>
          </a:p>
          <a:p>
            <a:pPr indent="-342900" lvl="0" marL="457200" rtl="0" algn="l">
              <a:spcBef>
                <a:spcPts val="1200"/>
              </a:spcBef>
              <a:spcAft>
                <a:spcPts val="0"/>
              </a:spcAft>
              <a:buSzPts val="1800"/>
              <a:buChar char="●"/>
            </a:pPr>
            <a:r>
              <a:rPr lang="en"/>
              <a:t>Input </a:t>
            </a:r>
            <a:r>
              <a:rPr lang="en"/>
              <a:t>source</a:t>
            </a:r>
            <a:r>
              <a:rPr lang="en"/>
              <a:t> of a 400Hz </a:t>
            </a:r>
            <a:r>
              <a:rPr lang="en"/>
              <a:t>triangle</a:t>
            </a:r>
            <a:r>
              <a:rPr lang="en"/>
              <a:t> wave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Power Analysis (Mixed Effect Model)</a:t>
            </a:r>
            <a:endParaRPr/>
          </a:p>
        </p:txBody>
      </p:sp>
      <p:sp>
        <p:nvSpPr>
          <p:cNvPr id="171" name="Google Shape;171;p2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Alpha: 0.05</a:t>
            </a:r>
            <a:endParaRPr/>
          </a:p>
          <a:p>
            <a:pPr indent="0" lvl="0" marL="0" rtl="0" algn="l">
              <a:spcBef>
                <a:spcPts val="1200"/>
              </a:spcBef>
              <a:spcAft>
                <a:spcPts val="0"/>
              </a:spcAft>
              <a:buNone/>
            </a:pPr>
            <a:r>
              <a:rPr lang="en"/>
              <a:t>Power: 80%</a:t>
            </a:r>
            <a:endParaRPr/>
          </a:p>
          <a:p>
            <a:pPr indent="0" lvl="0" marL="0" rtl="0" algn="l">
              <a:spcBef>
                <a:spcPts val="1200"/>
              </a:spcBef>
              <a:spcAft>
                <a:spcPts val="0"/>
              </a:spcAft>
              <a:buNone/>
            </a:pPr>
            <a:r>
              <a:rPr lang="en"/>
              <a:t>Treatment Groups: 6 (angular velocities)</a:t>
            </a:r>
            <a:endParaRPr/>
          </a:p>
          <a:p>
            <a:pPr indent="0" lvl="0" marL="0" rtl="0" algn="l">
              <a:spcBef>
                <a:spcPts val="1200"/>
              </a:spcBef>
              <a:spcAft>
                <a:spcPts val="0"/>
              </a:spcAft>
              <a:buNone/>
            </a:pPr>
            <a:r>
              <a:rPr lang="en"/>
              <a:t>Rate under H</a:t>
            </a:r>
            <a:r>
              <a:rPr baseline="-25000" lang="en"/>
              <a:t>0</a:t>
            </a:r>
            <a:r>
              <a:rPr lang="en"/>
              <a:t>: 1/6</a:t>
            </a:r>
            <a:endParaRPr/>
          </a:p>
          <a:p>
            <a:pPr indent="0" lvl="0" marL="0" rtl="0" algn="l">
              <a:spcBef>
                <a:spcPts val="1200"/>
              </a:spcBef>
              <a:spcAft>
                <a:spcPts val="0"/>
              </a:spcAft>
              <a:buNone/>
            </a:pPr>
            <a:r>
              <a:rPr lang="en"/>
              <a:t>MDE: 5 (for resolution of HRTF)</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Results:</a:t>
            </a:r>
            <a:endParaRPr/>
          </a:p>
          <a:p>
            <a:pPr indent="-325755" lvl="0" marL="457200" rtl="0" algn="l">
              <a:spcBef>
                <a:spcPts val="1200"/>
              </a:spcBef>
              <a:spcAft>
                <a:spcPts val="0"/>
              </a:spcAft>
              <a:buSzPct val="100000"/>
              <a:buChar char="●"/>
            </a:pPr>
            <a:r>
              <a:rPr lang="en"/>
              <a:t>95 per angular velocity</a:t>
            </a:r>
            <a:endParaRPr/>
          </a:p>
          <a:p>
            <a:pPr indent="-325755" lvl="0" marL="457200" rtl="0" algn="l">
              <a:spcBef>
                <a:spcPts val="0"/>
              </a:spcBef>
              <a:spcAft>
                <a:spcPts val="0"/>
              </a:spcAft>
              <a:buSzPct val="100000"/>
              <a:buChar char="●"/>
            </a:pPr>
            <a:r>
              <a:rPr lang="en"/>
              <a:t>Comes out to 16 participants needed</a:t>
            </a:r>
            <a:endParaRPr/>
          </a:p>
        </p:txBody>
      </p:sp>
      <p:pic>
        <p:nvPicPr>
          <p:cNvPr id="172" name="Google Shape;172;p28"/>
          <p:cNvPicPr preferRelativeResize="0"/>
          <p:nvPr/>
        </p:nvPicPr>
        <p:blipFill>
          <a:blip r:embed="rId3">
            <a:alphaModFix/>
          </a:blip>
          <a:stretch>
            <a:fillRect/>
          </a:stretch>
        </p:blipFill>
        <p:spPr>
          <a:xfrm>
            <a:off x="5395700" y="1068350"/>
            <a:ext cx="2768726" cy="36677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Collection</a:t>
            </a:r>
            <a:endParaRPr/>
          </a:p>
        </p:txBody>
      </p:sp>
      <p:sp>
        <p:nvSpPr>
          <p:cNvPr id="178" name="Google Shape;178;p29"/>
          <p:cNvSpPr txBox="1"/>
          <p:nvPr>
            <p:ph idx="1" type="body"/>
          </p:nvPr>
        </p:nvSpPr>
        <p:spPr>
          <a:xfrm>
            <a:off x="311700" y="1225225"/>
            <a:ext cx="5101800" cy="33540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To collect onset/offset angles from the participant, we can have them listen to a stimulus sound at the experimental distance/speed and have them indicate on screen the starting and ending positions of the stimulus in the azimuth plane</a:t>
            </a:r>
            <a:endParaRPr/>
          </a:p>
          <a:p>
            <a:pPr indent="0" lvl="0" marL="0" rtl="0" algn="l">
              <a:spcBef>
                <a:spcPts val="1200"/>
              </a:spcBef>
              <a:spcAft>
                <a:spcPts val="0"/>
              </a:spcAft>
              <a:buNone/>
            </a:pPr>
            <a:r>
              <a:rPr lang="en"/>
              <a:t>Practice:</a:t>
            </a:r>
            <a:endParaRPr/>
          </a:p>
          <a:p>
            <a:pPr indent="-284162" lvl="0" marL="457200" rtl="0" algn="l">
              <a:spcBef>
                <a:spcPts val="1200"/>
              </a:spcBef>
              <a:spcAft>
                <a:spcPts val="0"/>
              </a:spcAft>
              <a:buSzPct val="100000"/>
              <a:buChar char="●"/>
            </a:pPr>
            <a:r>
              <a:rPr lang="en"/>
              <a:t>Participant will hear a sound moving who’s motion is represented on a GUI on the screen. The user will then enter the angles it started and </a:t>
            </a:r>
            <a:r>
              <a:rPr lang="en"/>
              <a:t>stopped.</a:t>
            </a:r>
            <a:r>
              <a:rPr lang="en"/>
              <a:t> The sound will move between 0 and 90 degrees at 10 degrees/sec </a:t>
            </a:r>
            <a:r>
              <a:rPr lang="en"/>
              <a:t>and will play 250ms at the start and end to </a:t>
            </a:r>
            <a:r>
              <a:rPr lang="en"/>
              <a:t>emphasize</a:t>
            </a:r>
            <a:r>
              <a:rPr lang="en"/>
              <a:t> the position</a:t>
            </a:r>
            <a:r>
              <a:rPr lang="en"/>
              <a:t>.</a:t>
            </a:r>
            <a:endParaRPr/>
          </a:p>
          <a:p>
            <a:pPr indent="0" lvl="0" marL="0" rtl="0" algn="l">
              <a:spcBef>
                <a:spcPts val="1200"/>
              </a:spcBef>
              <a:spcAft>
                <a:spcPts val="0"/>
              </a:spcAft>
              <a:buNone/>
            </a:pPr>
            <a:r>
              <a:rPr lang="en"/>
              <a:t>Training:</a:t>
            </a:r>
            <a:endParaRPr/>
          </a:p>
          <a:p>
            <a:pPr indent="-284162" lvl="0" marL="457200" rtl="0" algn="l">
              <a:spcBef>
                <a:spcPts val="1200"/>
              </a:spcBef>
              <a:spcAft>
                <a:spcPts val="0"/>
              </a:spcAft>
              <a:buSzPct val="100000"/>
              <a:buChar char="●"/>
            </a:pPr>
            <a:r>
              <a:rPr lang="en"/>
              <a:t>Participant will hear the sound in full, then indicate the starting and ending position on the GUI with feedback (with ~1 degree margin of error). </a:t>
            </a:r>
            <a:r>
              <a:rPr lang="en"/>
              <a:t>The sound will move at 10 degrees/sec and will play 250ms at the start and end to emphasize the position.</a:t>
            </a:r>
            <a:endParaRPr/>
          </a:p>
          <a:p>
            <a:pPr indent="0" lvl="0" marL="0" rtl="0" algn="l">
              <a:spcBef>
                <a:spcPts val="1200"/>
              </a:spcBef>
              <a:spcAft>
                <a:spcPts val="0"/>
              </a:spcAft>
              <a:buNone/>
            </a:pPr>
            <a:r>
              <a:rPr lang="en"/>
              <a:t>Experiment:</a:t>
            </a:r>
            <a:endParaRPr/>
          </a:p>
          <a:p>
            <a:pPr indent="-284162" lvl="0" marL="457200" rtl="0" algn="l">
              <a:spcBef>
                <a:spcPts val="1200"/>
              </a:spcBef>
              <a:spcAft>
                <a:spcPts val="0"/>
              </a:spcAft>
              <a:buSzPct val="100000"/>
              <a:buChar char="●"/>
            </a:pPr>
            <a:r>
              <a:rPr lang="en"/>
              <a:t>Participant will hear the sound in full, then indicate the starting and ending position on the GUI without feedback (with ~1 degree margin of error). The sounds will play with combinations of the testing conditions</a:t>
            </a:r>
            <a:endParaRPr/>
          </a:p>
        </p:txBody>
      </p:sp>
      <p:pic>
        <p:nvPicPr>
          <p:cNvPr id="179" name="Google Shape;179;p29"/>
          <p:cNvPicPr preferRelativeResize="0"/>
          <p:nvPr/>
        </p:nvPicPr>
        <p:blipFill>
          <a:blip r:embed="rId4">
            <a:alphaModFix/>
          </a:blip>
          <a:stretch>
            <a:fillRect/>
          </a:stretch>
        </p:blipFill>
        <p:spPr>
          <a:xfrm>
            <a:off x="5605422" y="1752885"/>
            <a:ext cx="3331950" cy="2298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Collection</a:t>
            </a:r>
            <a:endParaRPr/>
          </a:p>
        </p:txBody>
      </p:sp>
      <p:sp>
        <p:nvSpPr>
          <p:cNvPr id="185" name="Google Shape;185;p3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Mean difference from the expected</a:t>
            </a:r>
            <a:endParaRPr sz="2400"/>
          </a:p>
          <a:p>
            <a:pPr indent="-342900" lvl="1" marL="914400" rtl="0" algn="l">
              <a:spcBef>
                <a:spcPts val="0"/>
              </a:spcBef>
              <a:spcAft>
                <a:spcPts val="0"/>
              </a:spcAft>
              <a:buSzPts val="1800"/>
              <a:buChar char="○"/>
            </a:pPr>
            <a:r>
              <a:rPr lang="en" sz="1800"/>
              <a:t>Difference between the onset/offset angle identified by the participant and the actual onset/offset angle of the sound source</a:t>
            </a:r>
            <a:endParaRPr sz="1800"/>
          </a:p>
          <a:p>
            <a:pPr indent="-381000" lvl="0" marL="457200" rtl="0" algn="l">
              <a:spcBef>
                <a:spcPts val="0"/>
              </a:spcBef>
              <a:spcAft>
                <a:spcPts val="0"/>
              </a:spcAft>
              <a:buSzPts val="2400"/>
              <a:buChar char="●"/>
            </a:pPr>
            <a:r>
              <a:rPr lang="en" sz="2400"/>
              <a:t>Standard deviation of the MDFE</a:t>
            </a:r>
            <a:endParaRPr sz="2400"/>
          </a:p>
          <a:p>
            <a:pPr indent="-381000" lvl="0" marL="457200" rtl="0" algn="l">
              <a:spcBef>
                <a:spcPts val="0"/>
              </a:spcBef>
              <a:spcAft>
                <a:spcPts val="0"/>
              </a:spcAft>
              <a:buSzPts val="2400"/>
              <a:buChar char="●"/>
            </a:pPr>
            <a:r>
              <a:rPr lang="en" sz="2400"/>
              <a:t>A moving 3-D sound is “reliable” if </a:t>
            </a:r>
            <a:r>
              <a:rPr lang="en" sz="2400"/>
              <a:t>motion</a:t>
            </a:r>
            <a:r>
              <a:rPr lang="en" sz="2400"/>
              <a:t> can be detected and it’s onset and offset angles can be </a:t>
            </a:r>
            <a:r>
              <a:rPr lang="en" sz="2400"/>
              <a:t>perceived</a:t>
            </a:r>
            <a:r>
              <a:rPr lang="en" sz="2400"/>
              <a:t> within 5° of the actual position</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a:t>
            </a:r>
            <a:r>
              <a:rPr lang="en"/>
              <a:t>Collection</a:t>
            </a:r>
            <a:endParaRPr/>
          </a:p>
        </p:txBody>
      </p:sp>
      <p:sp>
        <p:nvSpPr>
          <p:cNvPr id="191" name="Google Shape;191;p3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 HRTF screening will be given to fit an HRTF to the </a:t>
            </a:r>
            <a:r>
              <a:rPr lang="en"/>
              <a:t>individual</a:t>
            </a:r>
            <a:r>
              <a:rPr lang="en"/>
              <a:t> participant from the KEMAR dummy head HRTF database</a:t>
            </a:r>
            <a:endParaRPr/>
          </a:p>
          <a:p>
            <a:pPr indent="-342900" lvl="0" marL="457200" rtl="0" algn="l">
              <a:spcBef>
                <a:spcPts val="0"/>
              </a:spcBef>
              <a:spcAft>
                <a:spcPts val="0"/>
              </a:spcAft>
              <a:buSzPts val="1800"/>
              <a:buChar char="●"/>
            </a:pPr>
            <a:r>
              <a:rPr lang="en"/>
              <a:t>We’ll use a clone of Armisha’s screening process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275825" y="2174700"/>
            <a:ext cx="4045200" cy="794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Our Challenge</a:t>
            </a:r>
            <a:endParaRPr/>
          </a:p>
        </p:txBody>
      </p:sp>
      <p:sp>
        <p:nvSpPr>
          <p:cNvPr id="69" name="Google Shape;6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rPr>
              <a:t>The minimum audible movement angle (MAMA) of a sound source varies as a function of the sound's frequency, bandwidth, angular location, elevation, and velocity [110--112]. However, it is generally agreed that as the velocity of a sound increases, the MAMA also increases. Accordingly, the proposed work will assess how movement speed affects performance for near-field and far field sounds in this real-world context.</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Analysis</a:t>
            </a:r>
            <a:endParaRPr/>
          </a:p>
        </p:txBody>
      </p:sp>
      <p:cxnSp>
        <p:nvCxnSpPr>
          <p:cNvPr id="197" name="Google Shape;197;p32"/>
          <p:cNvCxnSpPr>
            <a:stCxn id="198" idx="3"/>
            <a:endCxn id="199" idx="1"/>
          </p:cNvCxnSpPr>
          <p:nvPr/>
        </p:nvCxnSpPr>
        <p:spPr>
          <a:xfrm>
            <a:off x="2730875" y="2774275"/>
            <a:ext cx="690300" cy="1057800"/>
          </a:xfrm>
          <a:prstGeom prst="bentConnector3">
            <a:avLst>
              <a:gd fmla="val 50004" name="adj1"/>
            </a:avLst>
          </a:prstGeom>
          <a:noFill/>
          <a:ln cap="flat" cmpd="sng" w="9525">
            <a:solidFill>
              <a:schemeClr val="dk2"/>
            </a:solidFill>
            <a:prstDash val="solid"/>
            <a:round/>
            <a:headEnd len="sm" w="sm" type="none"/>
            <a:tailEnd len="sm" w="sm" type="none"/>
          </a:ln>
        </p:spPr>
      </p:cxnSp>
      <p:cxnSp>
        <p:nvCxnSpPr>
          <p:cNvPr id="200" name="Google Shape;200;p32"/>
          <p:cNvCxnSpPr/>
          <p:nvPr/>
        </p:nvCxnSpPr>
        <p:spPr>
          <a:xfrm flipH="1" rot="10800000">
            <a:off x="2486375" y="2167374"/>
            <a:ext cx="1179300" cy="606900"/>
          </a:xfrm>
          <a:prstGeom prst="bentConnector3">
            <a:avLst>
              <a:gd fmla="val 50000" name="adj1"/>
            </a:avLst>
          </a:prstGeom>
          <a:noFill/>
          <a:ln cap="flat" cmpd="sng" w="9525">
            <a:solidFill>
              <a:schemeClr val="dk2"/>
            </a:solidFill>
            <a:prstDash val="solid"/>
            <a:round/>
            <a:headEnd len="sm" w="sm" type="none"/>
            <a:tailEnd len="sm" w="sm" type="none"/>
          </a:ln>
        </p:spPr>
      </p:cxnSp>
      <p:sp>
        <p:nvSpPr>
          <p:cNvPr id="198" name="Google Shape;198;p32"/>
          <p:cNvSpPr/>
          <p:nvPr/>
        </p:nvSpPr>
        <p:spPr>
          <a:xfrm>
            <a:off x="1110275" y="2014525"/>
            <a:ext cx="1620600" cy="1519500"/>
          </a:xfrm>
          <a:prstGeom prst="roundRect">
            <a:avLst>
              <a:gd fmla="val 16667" name="adj"/>
            </a:avLst>
          </a:prstGeom>
          <a:solidFill>
            <a:schemeClr val="l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Mean Difference from Expected + Standard Deviation</a:t>
            </a:r>
            <a:endParaRPr sz="1100">
              <a:solidFill>
                <a:srgbClr val="FFFFFF"/>
              </a:solidFill>
              <a:latin typeface="Roboto"/>
              <a:ea typeface="Roboto"/>
              <a:cs typeface="Roboto"/>
              <a:sym typeface="Roboto"/>
            </a:endParaRPr>
          </a:p>
        </p:txBody>
      </p:sp>
      <p:sp>
        <p:nvSpPr>
          <p:cNvPr id="201" name="Google Shape;201;p32"/>
          <p:cNvSpPr/>
          <p:nvPr/>
        </p:nvSpPr>
        <p:spPr>
          <a:xfrm>
            <a:off x="3421225" y="1343825"/>
            <a:ext cx="1265400" cy="1086300"/>
          </a:xfrm>
          <a:prstGeom prst="roundRect">
            <a:avLst>
              <a:gd fmla="val 16667" name="adj"/>
            </a:avLst>
          </a:prstGeom>
          <a:solidFill>
            <a:schemeClr val="l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Paired t-test</a:t>
            </a:r>
            <a:endParaRPr sz="1100">
              <a:solidFill>
                <a:srgbClr val="FFFFFF"/>
              </a:solidFill>
              <a:latin typeface="Roboto"/>
              <a:ea typeface="Roboto"/>
              <a:cs typeface="Roboto"/>
              <a:sym typeface="Roboto"/>
            </a:endParaRPr>
          </a:p>
        </p:txBody>
      </p:sp>
      <p:sp>
        <p:nvSpPr>
          <p:cNvPr id="199" name="Google Shape;199;p32"/>
          <p:cNvSpPr/>
          <p:nvPr/>
        </p:nvSpPr>
        <p:spPr>
          <a:xfrm>
            <a:off x="3421225" y="3289050"/>
            <a:ext cx="1265400" cy="1086300"/>
          </a:xfrm>
          <a:prstGeom prst="roundRect">
            <a:avLst>
              <a:gd fmla="val 16667" name="adj"/>
            </a:avLst>
          </a:prstGeom>
          <a:solidFill>
            <a:schemeClr val="l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Wilcoxon Signed Ranks Test</a:t>
            </a:r>
            <a:endParaRPr sz="1100">
              <a:solidFill>
                <a:srgbClr val="FFFFFF"/>
              </a:solidFill>
              <a:latin typeface="Roboto"/>
              <a:ea typeface="Roboto"/>
              <a:cs typeface="Roboto"/>
              <a:sym typeface="Roboto"/>
            </a:endParaRPr>
          </a:p>
        </p:txBody>
      </p:sp>
      <p:sp>
        <p:nvSpPr>
          <p:cNvPr id="202" name="Google Shape;202;p32"/>
          <p:cNvSpPr/>
          <p:nvPr/>
        </p:nvSpPr>
        <p:spPr>
          <a:xfrm>
            <a:off x="6013225" y="1202700"/>
            <a:ext cx="2020500" cy="525300"/>
          </a:xfrm>
          <a:prstGeom prst="roundRect">
            <a:avLst>
              <a:gd fmla="val 16667" name="adj"/>
            </a:avLst>
          </a:prstGeom>
          <a:solidFill>
            <a:schemeClr val="l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H</a:t>
            </a:r>
            <a:r>
              <a:rPr baseline="-25000" lang="en" sz="1100">
                <a:solidFill>
                  <a:srgbClr val="FFFFFF"/>
                </a:solidFill>
                <a:latin typeface="Roboto"/>
                <a:ea typeface="Roboto"/>
                <a:cs typeface="Roboto"/>
                <a:sym typeface="Roboto"/>
              </a:rPr>
              <a:t>0</a:t>
            </a:r>
            <a:r>
              <a:rPr lang="en" sz="1100">
                <a:solidFill>
                  <a:srgbClr val="FFFFFF"/>
                </a:solidFill>
                <a:latin typeface="Roboto"/>
                <a:ea typeface="Roboto"/>
                <a:cs typeface="Roboto"/>
                <a:sym typeface="Roboto"/>
              </a:rPr>
              <a:t> is rejected, p ≤ 0.05</a:t>
            </a:r>
            <a:endParaRPr sz="1100">
              <a:solidFill>
                <a:srgbClr val="FFFFFF"/>
              </a:solidFill>
              <a:latin typeface="Roboto"/>
              <a:ea typeface="Roboto"/>
              <a:cs typeface="Roboto"/>
              <a:sym typeface="Roboto"/>
            </a:endParaRPr>
          </a:p>
        </p:txBody>
      </p:sp>
      <p:sp>
        <p:nvSpPr>
          <p:cNvPr id="203" name="Google Shape;203;p32"/>
          <p:cNvSpPr/>
          <p:nvPr/>
        </p:nvSpPr>
        <p:spPr>
          <a:xfrm>
            <a:off x="6013225" y="2096663"/>
            <a:ext cx="2020500" cy="525300"/>
          </a:xfrm>
          <a:prstGeom prst="roundRect">
            <a:avLst>
              <a:gd fmla="val 16667" name="adj"/>
            </a:avLst>
          </a:prstGeom>
          <a:solidFill>
            <a:schemeClr val="l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H</a:t>
            </a:r>
            <a:r>
              <a:rPr baseline="-25000" lang="en" sz="1100">
                <a:solidFill>
                  <a:srgbClr val="FFFFFF"/>
                </a:solidFill>
                <a:latin typeface="Roboto"/>
                <a:ea typeface="Roboto"/>
                <a:cs typeface="Roboto"/>
                <a:sym typeface="Roboto"/>
              </a:rPr>
              <a:t>0</a:t>
            </a:r>
            <a:r>
              <a:rPr lang="en" sz="1100">
                <a:solidFill>
                  <a:srgbClr val="FFFFFF"/>
                </a:solidFill>
                <a:latin typeface="Roboto"/>
                <a:ea typeface="Roboto"/>
                <a:cs typeface="Roboto"/>
                <a:sym typeface="Roboto"/>
              </a:rPr>
              <a:t> cannot be rejected, p ≥ 0.05 </a:t>
            </a:r>
            <a:endParaRPr sz="1100">
              <a:solidFill>
                <a:srgbClr val="FFFFFF"/>
              </a:solidFill>
              <a:latin typeface="Roboto"/>
              <a:ea typeface="Roboto"/>
              <a:cs typeface="Roboto"/>
              <a:sym typeface="Roboto"/>
            </a:endParaRPr>
          </a:p>
        </p:txBody>
      </p:sp>
      <p:sp>
        <p:nvSpPr>
          <p:cNvPr id="204" name="Google Shape;204;p32"/>
          <p:cNvSpPr/>
          <p:nvPr/>
        </p:nvSpPr>
        <p:spPr>
          <a:xfrm>
            <a:off x="6013225" y="3114913"/>
            <a:ext cx="2020500" cy="525300"/>
          </a:xfrm>
          <a:prstGeom prst="roundRect">
            <a:avLst>
              <a:gd fmla="val 16667" name="adj"/>
            </a:avLst>
          </a:prstGeom>
          <a:solidFill>
            <a:schemeClr val="l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Roboto"/>
                <a:ea typeface="Roboto"/>
                <a:cs typeface="Roboto"/>
                <a:sym typeface="Roboto"/>
              </a:rPr>
              <a:t>H</a:t>
            </a:r>
            <a:r>
              <a:rPr baseline="-25000" lang="en" sz="1100">
                <a:solidFill>
                  <a:schemeClr val="lt1"/>
                </a:solidFill>
                <a:latin typeface="Roboto"/>
                <a:ea typeface="Roboto"/>
                <a:cs typeface="Roboto"/>
                <a:sym typeface="Roboto"/>
              </a:rPr>
              <a:t>0</a:t>
            </a:r>
            <a:r>
              <a:rPr lang="en" sz="1100">
                <a:solidFill>
                  <a:schemeClr val="lt1"/>
                </a:solidFill>
                <a:latin typeface="Roboto"/>
                <a:ea typeface="Roboto"/>
                <a:cs typeface="Roboto"/>
                <a:sym typeface="Roboto"/>
              </a:rPr>
              <a:t> is rejected, p ≤ 0.05</a:t>
            </a:r>
            <a:endParaRPr sz="1100">
              <a:solidFill>
                <a:srgbClr val="FFFFFF"/>
              </a:solidFill>
              <a:latin typeface="Roboto"/>
              <a:ea typeface="Roboto"/>
              <a:cs typeface="Roboto"/>
              <a:sym typeface="Roboto"/>
            </a:endParaRPr>
          </a:p>
        </p:txBody>
      </p:sp>
      <p:sp>
        <p:nvSpPr>
          <p:cNvPr id="205" name="Google Shape;205;p32"/>
          <p:cNvSpPr/>
          <p:nvPr/>
        </p:nvSpPr>
        <p:spPr>
          <a:xfrm>
            <a:off x="6013225" y="4031388"/>
            <a:ext cx="2020500" cy="525300"/>
          </a:xfrm>
          <a:prstGeom prst="roundRect">
            <a:avLst>
              <a:gd fmla="val 16667" name="adj"/>
            </a:avLst>
          </a:prstGeom>
          <a:solidFill>
            <a:schemeClr val="l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Roboto"/>
                <a:ea typeface="Roboto"/>
                <a:cs typeface="Roboto"/>
                <a:sym typeface="Roboto"/>
              </a:rPr>
              <a:t>H</a:t>
            </a:r>
            <a:r>
              <a:rPr baseline="-25000" lang="en" sz="1100">
                <a:solidFill>
                  <a:schemeClr val="lt1"/>
                </a:solidFill>
                <a:latin typeface="Roboto"/>
                <a:ea typeface="Roboto"/>
                <a:cs typeface="Roboto"/>
                <a:sym typeface="Roboto"/>
              </a:rPr>
              <a:t>0</a:t>
            </a:r>
            <a:r>
              <a:rPr lang="en" sz="1100">
                <a:solidFill>
                  <a:schemeClr val="lt1"/>
                </a:solidFill>
                <a:latin typeface="Roboto"/>
                <a:ea typeface="Roboto"/>
                <a:cs typeface="Roboto"/>
                <a:sym typeface="Roboto"/>
              </a:rPr>
              <a:t> cannot be rejected, p ≥ 0.05 </a:t>
            </a:r>
            <a:endParaRPr sz="1100">
              <a:solidFill>
                <a:srgbClr val="FFFFFF"/>
              </a:solidFill>
              <a:latin typeface="Roboto"/>
              <a:ea typeface="Roboto"/>
              <a:cs typeface="Roboto"/>
              <a:sym typeface="Roboto"/>
            </a:endParaRPr>
          </a:p>
        </p:txBody>
      </p:sp>
      <p:cxnSp>
        <p:nvCxnSpPr>
          <p:cNvPr id="206" name="Google Shape;206;p32"/>
          <p:cNvCxnSpPr>
            <a:stCxn id="201" idx="3"/>
            <a:endCxn id="202" idx="1"/>
          </p:cNvCxnSpPr>
          <p:nvPr/>
        </p:nvCxnSpPr>
        <p:spPr>
          <a:xfrm flipH="1" rot="10800000">
            <a:off x="4686625" y="1465475"/>
            <a:ext cx="1326600" cy="421500"/>
          </a:xfrm>
          <a:prstGeom prst="bentConnector3">
            <a:avLst>
              <a:gd fmla="val 50000" name="adj1"/>
            </a:avLst>
          </a:prstGeom>
          <a:noFill/>
          <a:ln cap="flat" cmpd="sng" w="9525">
            <a:solidFill>
              <a:schemeClr val="dk2"/>
            </a:solidFill>
            <a:prstDash val="solid"/>
            <a:round/>
            <a:headEnd len="sm" w="sm" type="none"/>
            <a:tailEnd len="sm" w="sm" type="none"/>
          </a:ln>
        </p:spPr>
      </p:cxnSp>
      <p:cxnSp>
        <p:nvCxnSpPr>
          <p:cNvPr id="207" name="Google Shape;207;p32"/>
          <p:cNvCxnSpPr>
            <a:stCxn id="201" idx="3"/>
            <a:endCxn id="203" idx="1"/>
          </p:cNvCxnSpPr>
          <p:nvPr/>
        </p:nvCxnSpPr>
        <p:spPr>
          <a:xfrm>
            <a:off x="4686625" y="1886975"/>
            <a:ext cx="1326600" cy="472200"/>
          </a:xfrm>
          <a:prstGeom prst="bentConnector3">
            <a:avLst>
              <a:gd fmla="val 50000" name="adj1"/>
            </a:avLst>
          </a:prstGeom>
          <a:noFill/>
          <a:ln cap="flat" cmpd="sng" w="9525">
            <a:solidFill>
              <a:schemeClr val="dk2"/>
            </a:solidFill>
            <a:prstDash val="solid"/>
            <a:round/>
            <a:headEnd len="sm" w="sm" type="none"/>
            <a:tailEnd len="sm" w="sm" type="none"/>
          </a:ln>
        </p:spPr>
      </p:cxnSp>
      <p:cxnSp>
        <p:nvCxnSpPr>
          <p:cNvPr id="208" name="Google Shape;208;p32"/>
          <p:cNvCxnSpPr>
            <a:stCxn id="204" idx="1"/>
            <a:endCxn id="199" idx="3"/>
          </p:cNvCxnSpPr>
          <p:nvPr/>
        </p:nvCxnSpPr>
        <p:spPr>
          <a:xfrm flipH="1">
            <a:off x="4686625" y="3377563"/>
            <a:ext cx="1326600" cy="454500"/>
          </a:xfrm>
          <a:prstGeom prst="bentConnector3">
            <a:avLst>
              <a:gd fmla="val 50000" name="adj1"/>
            </a:avLst>
          </a:prstGeom>
          <a:noFill/>
          <a:ln cap="flat" cmpd="sng" w="9525">
            <a:solidFill>
              <a:schemeClr val="dk2"/>
            </a:solidFill>
            <a:prstDash val="solid"/>
            <a:round/>
            <a:headEnd len="sm" w="sm" type="none"/>
            <a:tailEnd len="sm" w="sm" type="none"/>
          </a:ln>
        </p:spPr>
      </p:cxnSp>
      <p:cxnSp>
        <p:nvCxnSpPr>
          <p:cNvPr id="209" name="Google Shape;209;p32"/>
          <p:cNvCxnSpPr>
            <a:stCxn id="205" idx="1"/>
            <a:endCxn id="199" idx="3"/>
          </p:cNvCxnSpPr>
          <p:nvPr/>
        </p:nvCxnSpPr>
        <p:spPr>
          <a:xfrm rot="10800000">
            <a:off x="4686625" y="3832338"/>
            <a:ext cx="1326600" cy="461700"/>
          </a:xfrm>
          <a:prstGeom prst="bentConnector3">
            <a:avLst>
              <a:gd fmla="val 50000" name="adj1"/>
            </a:avLst>
          </a:prstGeom>
          <a:noFill/>
          <a:ln cap="flat" cmpd="sng" w="9525">
            <a:solidFill>
              <a:schemeClr val="dk2"/>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244475" y="2173350"/>
            <a:ext cx="4045200" cy="796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Proposed Research</a:t>
            </a:r>
            <a:endParaRPr/>
          </a:p>
        </p:txBody>
      </p:sp>
      <p:sp>
        <p:nvSpPr>
          <p:cNvPr id="75" name="Google Shape;75;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What rate of 3D sound movement can be reliably detected at near- and far-fields?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247700" y="2177700"/>
            <a:ext cx="4045200" cy="788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Hypothesis Statement</a:t>
            </a:r>
            <a:endParaRPr/>
          </a:p>
        </p:txBody>
      </p:sp>
      <p:sp>
        <p:nvSpPr>
          <p:cNvPr id="81" name="Google Shape;81;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300"/>
              <a:t>H</a:t>
            </a:r>
            <a:r>
              <a:rPr baseline="-25000" lang="en" sz="1300"/>
              <a:t>0</a:t>
            </a:r>
            <a:r>
              <a:rPr lang="en" sz="1300"/>
              <a:t>: There is an ideal rate of 3-D sound movement to identify and localize near field sounds in VAE</a:t>
            </a:r>
            <a:endParaRPr sz="1300"/>
          </a:p>
          <a:p>
            <a:pPr indent="0" lvl="0" marL="0" rtl="0" algn="l">
              <a:spcBef>
                <a:spcPts val="1200"/>
              </a:spcBef>
              <a:spcAft>
                <a:spcPts val="0"/>
              </a:spcAft>
              <a:buNone/>
            </a:pPr>
            <a:r>
              <a:rPr lang="en" sz="1300"/>
              <a:t>H</a:t>
            </a:r>
            <a:r>
              <a:rPr baseline="-25000" lang="en" sz="1300"/>
              <a:t>0</a:t>
            </a:r>
            <a:r>
              <a:rPr lang="en" sz="1300"/>
              <a:t>: There is an ideal rate of 3-D sound movement to identify and localize far field sounds in VAE</a:t>
            </a:r>
            <a:endParaRPr sz="1300"/>
          </a:p>
          <a:p>
            <a:pPr indent="0" lvl="0" marL="0" rtl="0" algn="l">
              <a:spcBef>
                <a:spcPts val="1200"/>
              </a:spcBef>
              <a:spcAft>
                <a:spcPts val="0"/>
              </a:spcAft>
              <a:buNone/>
            </a:pPr>
            <a:r>
              <a:rPr lang="en" sz="1300"/>
              <a:t>H</a:t>
            </a:r>
            <a:r>
              <a:rPr baseline="-25000" lang="en" sz="1300"/>
              <a:t>A</a:t>
            </a:r>
            <a:r>
              <a:rPr lang="en" sz="1300"/>
              <a:t>: There is NOT an ideal rate of 3-D sound movement to identify and localize near field sounds in VAE</a:t>
            </a:r>
            <a:endParaRPr sz="1300"/>
          </a:p>
          <a:p>
            <a:pPr indent="0" lvl="0" marL="0" rtl="0" algn="l">
              <a:spcBef>
                <a:spcPts val="1200"/>
              </a:spcBef>
              <a:spcAft>
                <a:spcPts val="1200"/>
              </a:spcAft>
              <a:buClr>
                <a:schemeClr val="dk1"/>
              </a:buClr>
              <a:buSzPts val="1100"/>
              <a:buFont typeface="Arial"/>
              <a:buNone/>
            </a:pPr>
            <a:r>
              <a:rPr lang="en" sz="1300"/>
              <a:t>H</a:t>
            </a:r>
            <a:r>
              <a:rPr baseline="-25000" lang="en" sz="1300"/>
              <a:t>A</a:t>
            </a:r>
            <a:r>
              <a:rPr lang="en" sz="1300"/>
              <a:t>: There is NOT an ideal rate of 3-D sound movement to identify and localize far field sounds in VAE</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Minimum Audible Movement Angle</a:t>
            </a:r>
            <a:endParaRPr/>
          </a:p>
        </p:txBody>
      </p:sp>
      <p:sp>
        <p:nvSpPr>
          <p:cNvPr id="87" name="Google Shape;87;p17"/>
          <p:cNvSpPr txBox="1"/>
          <p:nvPr>
            <p:ph idx="1" type="body"/>
          </p:nvPr>
        </p:nvSpPr>
        <p:spPr>
          <a:xfrm>
            <a:off x="311700" y="1225225"/>
            <a:ext cx="53928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Minimum Audible Movement Angle (MAMA): The minimum angle of sound movement that can be distinguished.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Outside of distinguishing whether or or not a sound has moved, it’s important to know if the starting and ending position were </a:t>
            </a:r>
            <a:r>
              <a:rPr lang="en"/>
              <a:t>perceived</a:t>
            </a:r>
            <a:r>
              <a:rPr lang="en"/>
              <a:t> </a:t>
            </a:r>
            <a:r>
              <a:rPr lang="en"/>
              <a:t>accurately.</a:t>
            </a:r>
            <a:endParaRPr/>
          </a:p>
        </p:txBody>
      </p:sp>
      <p:pic>
        <p:nvPicPr>
          <p:cNvPr id="88" name="Google Shape;88;p17"/>
          <p:cNvPicPr preferRelativeResize="0"/>
          <p:nvPr/>
        </p:nvPicPr>
        <p:blipFill>
          <a:blip r:embed="rId3">
            <a:alphaModFix/>
          </a:blip>
          <a:stretch>
            <a:fillRect/>
          </a:stretch>
        </p:blipFill>
        <p:spPr>
          <a:xfrm>
            <a:off x="6442150" y="3335300"/>
            <a:ext cx="2247900" cy="1619250"/>
          </a:xfrm>
          <a:prstGeom prst="rect">
            <a:avLst/>
          </a:prstGeom>
          <a:noFill/>
          <a:ln>
            <a:noFill/>
          </a:ln>
        </p:spPr>
      </p:pic>
      <p:pic>
        <p:nvPicPr>
          <p:cNvPr descr="Auditory motion perception emerges from successive sound localizations  integrated over time | Scientific Reports" id="89" name="Google Shape;89;p17"/>
          <p:cNvPicPr preferRelativeResize="0"/>
          <p:nvPr/>
        </p:nvPicPr>
        <p:blipFill rotWithShape="1">
          <a:blip r:embed="rId4">
            <a:alphaModFix/>
          </a:blip>
          <a:srcRect b="0" l="0" r="51916" t="0"/>
          <a:stretch/>
        </p:blipFill>
        <p:spPr>
          <a:xfrm>
            <a:off x="6362900" y="547538"/>
            <a:ext cx="2624375" cy="2581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Prior Research</a:t>
            </a:r>
            <a:endParaRPr/>
          </a:p>
        </p:txBody>
      </p:sp>
      <p:sp>
        <p:nvSpPr>
          <p:cNvPr id="95" name="Google Shape;95;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I</a:t>
            </a:r>
            <a:r>
              <a:rPr lang="en"/>
              <a:t>t is generally agreed upon that “as the velocity of a sound increases, the MAMA also increases”. </a:t>
            </a:r>
            <a:endParaRPr/>
          </a:p>
          <a:p>
            <a:pPr indent="-342900" lvl="0" marL="457200" rtl="0" algn="l">
              <a:lnSpc>
                <a:spcPct val="150000"/>
              </a:lnSpc>
              <a:spcBef>
                <a:spcPts val="0"/>
              </a:spcBef>
              <a:spcAft>
                <a:spcPts val="0"/>
              </a:spcAft>
              <a:buSzPts val="1800"/>
              <a:buChar char="●"/>
            </a:pPr>
            <a:r>
              <a:rPr lang="en"/>
              <a:t>Localization for a tonal stimulus is most optimal at frequencies below 1000 Hz and above 3000-4000 Hz (Perrot &amp; Tucker, 1988)</a:t>
            </a:r>
            <a:endParaRPr/>
          </a:p>
          <a:p>
            <a:pPr indent="-342900" lvl="0" marL="457200" rtl="0" algn="l">
              <a:lnSpc>
                <a:spcPct val="150000"/>
              </a:lnSpc>
              <a:spcBef>
                <a:spcPts val="0"/>
              </a:spcBef>
              <a:spcAft>
                <a:spcPts val="0"/>
              </a:spcAft>
              <a:buSzPts val="1800"/>
              <a:buChar char="●"/>
            </a:pPr>
            <a:r>
              <a:rPr lang="en"/>
              <a:t>We gained more insight into moving sound perception through the studies of Han &amp; Chen (2019) and Perrot &amp; Musicant (1977).</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Prior Research</a:t>
            </a:r>
            <a:endParaRPr/>
          </a:p>
        </p:txBody>
      </p:sp>
      <p:sp>
        <p:nvSpPr>
          <p:cNvPr id="101" name="Google Shape;101;p19"/>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290" u="sng"/>
              <a:t>Han &amp; Chen (2019)</a:t>
            </a:r>
            <a:endParaRPr sz="1290" u="sng"/>
          </a:p>
          <a:p>
            <a:pPr indent="0" lvl="0" marL="0" rtl="0" algn="l">
              <a:lnSpc>
                <a:spcPct val="95000"/>
              </a:lnSpc>
              <a:spcBef>
                <a:spcPts val="1200"/>
              </a:spcBef>
              <a:spcAft>
                <a:spcPts val="0"/>
              </a:spcAft>
              <a:buSzPts val="935"/>
              <a:buNone/>
            </a:pPr>
            <a:r>
              <a:rPr lang="en" sz="1290"/>
              <a:t>Created moving sounds in a virtual </a:t>
            </a:r>
            <a:r>
              <a:rPr lang="en" sz="1290"/>
              <a:t>environment</a:t>
            </a:r>
            <a:r>
              <a:rPr lang="en" sz="1290"/>
              <a:t> using an HRTF (Head Related Transfer Function) at different </a:t>
            </a:r>
            <a:r>
              <a:rPr lang="en" sz="1290"/>
              <a:t>angular</a:t>
            </a:r>
            <a:r>
              <a:rPr lang="en" sz="1290"/>
              <a:t> speeds. Tested if the motion could be perceived at different speeds. </a:t>
            </a:r>
            <a:endParaRPr sz="1290"/>
          </a:p>
          <a:p>
            <a:pPr indent="0" lvl="0" marL="0" rtl="0" algn="l">
              <a:lnSpc>
                <a:spcPct val="95000"/>
              </a:lnSpc>
              <a:spcBef>
                <a:spcPts val="0"/>
              </a:spcBef>
              <a:spcAft>
                <a:spcPts val="0"/>
              </a:spcAft>
              <a:buSzPts val="935"/>
              <a:buNone/>
            </a:pPr>
            <a:r>
              <a:t/>
            </a:r>
            <a:endParaRPr sz="1290"/>
          </a:p>
          <a:p>
            <a:pPr indent="0" lvl="0" marL="0" rtl="0" algn="l">
              <a:lnSpc>
                <a:spcPct val="95000"/>
              </a:lnSpc>
              <a:spcBef>
                <a:spcPts val="0"/>
              </a:spcBef>
              <a:spcAft>
                <a:spcPts val="0"/>
              </a:spcAft>
              <a:buSzPts val="935"/>
              <a:buNone/>
            </a:pPr>
            <a:r>
              <a:rPr lang="en" sz="1290"/>
              <a:t>Didn’t consider:</a:t>
            </a:r>
            <a:endParaRPr sz="1290"/>
          </a:p>
          <a:p>
            <a:pPr indent="-310515" lvl="0" marL="457200" rtl="0" algn="l">
              <a:lnSpc>
                <a:spcPct val="95000"/>
              </a:lnSpc>
              <a:spcBef>
                <a:spcPts val="0"/>
              </a:spcBef>
              <a:spcAft>
                <a:spcPts val="0"/>
              </a:spcAft>
              <a:buSzPts val="1290"/>
              <a:buChar char="●"/>
            </a:pPr>
            <a:r>
              <a:rPr lang="en" sz="1290"/>
              <a:t>How reliably the participants could locate a position </a:t>
            </a:r>
            <a:endParaRPr sz="1290"/>
          </a:p>
          <a:p>
            <a:pPr indent="-310515" lvl="0" marL="457200" rtl="0" algn="l">
              <a:lnSpc>
                <a:spcPct val="95000"/>
              </a:lnSpc>
              <a:spcBef>
                <a:spcPts val="0"/>
              </a:spcBef>
              <a:spcAft>
                <a:spcPts val="0"/>
              </a:spcAft>
              <a:buSzPts val="1290"/>
              <a:buChar char="●"/>
            </a:pPr>
            <a:r>
              <a:rPr lang="en" sz="1290"/>
              <a:t>Low angular velocities (they only did 100°/s, 150°/s, 200°/s). </a:t>
            </a:r>
            <a:endParaRPr sz="1290"/>
          </a:p>
          <a:p>
            <a:pPr indent="0" lvl="0" marL="0" rtl="0" algn="l">
              <a:lnSpc>
                <a:spcPct val="95000"/>
              </a:lnSpc>
              <a:spcBef>
                <a:spcPts val="0"/>
              </a:spcBef>
              <a:spcAft>
                <a:spcPts val="0"/>
              </a:spcAft>
              <a:buSzPts val="935"/>
              <a:buNone/>
            </a:pPr>
            <a:r>
              <a:t/>
            </a:r>
            <a:endParaRPr sz="1290"/>
          </a:p>
          <a:p>
            <a:pPr indent="0" lvl="0" marL="0" rtl="0" algn="l">
              <a:lnSpc>
                <a:spcPct val="95000"/>
              </a:lnSpc>
              <a:spcBef>
                <a:spcPts val="0"/>
              </a:spcBef>
              <a:spcAft>
                <a:spcPts val="0"/>
              </a:spcAft>
              <a:buSzPts val="935"/>
              <a:buNone/>
            </a:pPr>
            <a:r>
              <a:rPr lang="en" sz="1290"/>
              <a:t>In a situation where accuracy is very important, it’s critical that we know how lower angular speeds affect perception of virtually created 3-D sound. This insight might allow us to create sounds movement that’s audible and reliable.</a:t>
            </a:r>
            <a:endParaRPr sz="1290"/>
          </a:p>
        </p:txBody>
      </p:sp>
      <p:sp>
        <p:nvSpPr>
          <p:cNvPr id="102" name="Google Shape;102;p19"/>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50" u="sng"/>
              <a:t>Perrot &amp; Musicant (1977)</a:t>
            </a:r>
            <a:endParaRPr sz="1250" u="sng"/>
          </a:p>
          <a:p>
            <a:pPr indent="0" lvl="0" marL="0" rtl="0" algn="l">
              <a:spcBef>
                <a:spcPts val="1200"/>
              </a:spcBef>
              <a:spcAft>
                <a:spcPts val="0"/>
              </a:spcAft>
              <a:buNone/>
            </a:pPr>
            <a:r>
              <a:rPr lang="en" sz="1250"/>
              <a:t>M</a:t>
            </a:r>
            <a:r>
              <a:rPr lang="en" sz="1250"/>
              <a:t>easured the localization accuracy of moving sounds by playing noise from a speaker on a moving pole. </a:t>
            </a:r>
            <a:endParaRPr sz="1250"/>
          </a:p>
          <a:p>
            <a:pPr indent="0" lvl="0" marL="0" rtl="0" algn="l">
              <a:spcBef>
                <a:spcPts val="1200"/>
              </a:spcBef>
              <a:spcAft>
                <a:spcPts val="0"/>
              </a:spcAft>
              <a:buNone/>
            </a:pPr>
            <a:r>
              <a:rPr lang="en" sz="1250"/>
              <a:t>Participants' view was obstructed by a sheet with degrees printed in the azimuth plane. </a:t>
            </a:r>
            <a:endParaRPr sz="1250"/>
          </a:p>
          <a:p>
            <a:pPr indent="0" lvl="0" marL="0" rtl="0" algn="l">
              <a:spcBef>
                <a:spcPts val="1200"/>
              </a:spcBef>
              <a:spcAft>
                <a:spcPts val="0"/>
              </a:spcAft>
              <a:buNone/>
            </a:pPr>
            <a:r>
              <a:rPr lang="en" sz="1250"/>
              <a:t>They were told to report where the sound started and ended.</a:t>
            </a:r>
            <a:endParaRPr sz="1250"/>
          </a:p>
          <a:p>
            <a:pPr indent="0" lvl="0" marL="0" rtl="0" algn="l">
              <a:spcBef>
                <a:spcPts val="1200"/>
              </a:spcBef>
              <a:spcAft>
                <a:spcPts val="1200"/>
              </a:spcAft>
              <a:buClr>
                <a:schemeClr val="dk1"/>
              </a:buClr>
              <a:buSzPts val="1100"/>
              <a:buFont typeface="Arial"/>
              <a:buNone/>
            </a:pPr>
            <a:r>
              <a:t/>
            </a:r>
            <a:endParaRPr sz="12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Study Design</a:t>
            </a:r>
            <a:endParaRPr/>
          </a:p>
        </p:txBody>
      </p:sp>
      <p:sp>
        <p:nvSpPr>
          <p:cNvPr id="108" name="Google Shape;108;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 Type: Within-groups Study (Repeated Measures)</a:t>
            </a:r>
            <a:endParaRPr/>
          </a:p>
          <a:p>
            <a:pPr indent="0" lvl="0" marL="0" rtl="0" algn="l">
              <a:spcBef>
                <a:spcPts val="1200"/>
              </a:spcBef>
              <a:spcAft>
                <a:spcPts val="0"/>
              </a:spcAft>
              <a:buNone/>
            </a:pPr>
            <a:r>
              <a:rPr lang="en"/>
              <a:t>Sound Source: A moving object (</a:t>
            </a:r>
            <a:r>
              <a:rPr lang="en"/>
              <a:t>a triangle wave at 400Hz</a:t>
            </a:r>
            <a:r>
              <a:rPr lang="en"/>
              <a:t>) starting somewhere in front of the participant and moving left or </a:t>
            </a:r>
            <a:r>
              <a:rPr lang="en"/>
              <a:t>right</a:t>
            </a:r>
            <a:r>
              <a:rPr lang="en"/>
              <a:t> for a duration of 500ms while white noise plays in the background.</a:t>
            </a:r>
            <a:endParaRPr/>
          </a:p>
          <a:p>
            <a:pPr indent="0" lvl="0" marL="0" rtl="0" algn="l">
              <a:spcBef>
                <a:spcPts val="1200"/>
              </a:spcBef>
              <a:spcAft>
                <a:spcPts val="1200"/>
              </a:spcAft>
              <a:buNone/>
            </a:pPr>
            <a:r>
              <a:rPr lang="en"/>
              <a:t>Localization task: Participants will need to identify the starting (onset angle) and ending position (offset angle) of the sound source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Source Signal Chain</a:t>
            </a:r>
            <a:endParaRPr/>
          </a:p>
        </p:txBody>
      </p:sp>
      <p:pic>
        <p:nvPicPr>
          <p:cNvPr descr="Triangle Wave -- from Wolfram MathWorld" id="114" name="Google Shape;114;p21"/>
          <p:cNvPicPr preferRelativeResize="0"/>
          <p:nvPr/>
        </p:nvPicPr>
        <p:blipFill>
          <a:blip r:embed="rId3">
            <a:alphaModFix/>
          </a:blip>
          <a:stretch>
            <a:fillRect/>
          </a:stretch>
        </p:blipFill>
        <p:spPr>
          <a:xfrm>
            <a:off x="2122697" y="1325600"/>
            <a:ext cx="2084103" cy="831300"/>
          </a:xfrm>
          <a:prstGeom prst="rect">
            <a:avLst/>
          </a:prstGeom>
          <a:noFill/>
          <a:ln>
            <a:noFill/>
          </a:ln>
        </p:spPr>
      </p:pic>
      <p:pic>
        <p:nvPicPr>
          <p:cNvPr descr="White noise - Wikipedia" id="115" name="Google Shape;115;p21"/>
          <p:cNvPicPr preferRelativeResize="0"/>
          <p:nvPr/>
        </p:nvPicPr>
        <p:blipFill>
          <a:blip r:embed="rId4">
            <a:alphaModFix/>
          </a:blip>
          <a:stretch>
            <a:fillRect/>
          </a:stretch>
        </p:blipFill>
        <p:spPr>
          <a:xfrm>
            <a:off x="5012375" y="1277600"/>
            <a:ext cx="1236400" cy="927300"/>
          </a:xfrm>
          <a:prstGeom prst="rect">
            <a:avLst/>
          </a:prstGeom>
          <a:noFill/>
          <a:ln>
            <a:noFill/>
          </a:ln>
        </p:spPr>
      </p:pic>
      <p:sp>
        <p:nvSpPr>
          <p:cNvPr id="116" name="Google Shape;116;p21"/>
          <p:cNvSpPr/>
          <p:nvPr/>
        </p:nvSpPr>
        <p:spPr>
          <a:xfrm>
            <a:off x="4428650" y="2480250"/>
            <a:ext cx="330300" cy="3084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1"/>
          <p:cNvSpPr txBox="1"/>
          <p:nvPr/>
        </p:nvSpPr>
        <p:spPr>
          <a:xfrm>
            <a:off x="4412000" y="2389950"/>
            <a:ext cx="330300" cy="3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Open Sans"/>
                <a:ea typeface="Open Sans"/>
                <a:cs typeface="Open Sans"/>
                <a:sym typeface="Open Sans"/>
              </a:rPr>
              <a:t>+</a:t>
            </a:r>
            <a:endParaRPr sz="2300">
              <a:latin typeface="Open Sans"/>
              <a:ea typeface="Open Sans"/>
              <a:cs typeface="Open Sans"/>
              <a:sym typeface="Open Sans"/>
            </a:endParaRPr>
          </a:p>
        </p:txBody>
      </p:sp>
      <p:cxnSp>
        <p:nvCxnSpPr>
          <p:cNvPr id="118" name="Google Shape;118;p21"/>
          <p:cNvCxnSpPr>
            <a:endCxn id="117" idx="1"/>
          </p:cNvCxnSpPr>
          <p:nvPr/>
        </p:nvCxnSpPr>
        <p:spPr>
          <a:xfrm>
            <a:off x="3899900" y="2270850"/>
            <a:ext cx="512100" cy="27330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21"/>
          <p:cNvCxnSpPr>
            <a:endCxn id="117" idx="3"/>
          </p:cNvCxnSpPr>
          <p:nvPr/>
        </p:nvCxnSpPr>
        <p:spPr>
          <a:xfrm flipH="1">
            <a:off x="4742300" y="2337150"/>
            <a:ext cx="589500" cy="207000"/>
          </a:xfrm>
          <a:prstGeom prst="straightConnector1">
            <a:avLst/>
          </a:prstGeom>
          <a:noFill/>
          <a:ln cap="flat" cmpd="sng" w="9525">
            <a:solidFill>
              <a:schemeClr val="dk2"/>
            </a:solidFill>
            <a:prstDash val="solid"/>
            <a:round/>
            <a:headEnd len="med" w="med" type="none"/>
            <a:tailEnd len="med" w="med" type="triangle"/>
          </a:ln>
        </p:spPr>
      </p:cxnSp>
      <p:sp>
        <p:nvSpPr>
          <p:cNvPr id="120" name="Google Shape;120;p21"/>
          <p:cNvSpPr txBox="1"/>
          <p:nvPr/>
        </p:nvSpPr>
        <p:spPr>
          <a:xfrm>
            <a:off x="4175325" y="3030950"/>
            <a:ext cx="991200" cy="3636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HRTF</a:t>
            </a:r>
            <a:endParaRPr>
              <a:latin typeface="Open Sans"/>
              <a:ea typeface="Open Sans"/>
              <a:cs typeface="Open Sans"/>
              <a:sym typeface="Open Sans"/>
            </a:endParaRPr>
          </a:p>
        </p:txBody>
      </p:sp>
      <p:sp>
        <p:nvSpPr>
          <p:cNvPr id="121" name="Google Shape;121;p21"/>
          <p:cNvSpPr txBox="1"/>
          <p:nvPr/>
        </p:nvSpPr>
        <p:spPr>
          <a:xfrm>
            <a:off x="3778700" y="3801900"/>
            <a:ext cx="1630200" cy="4296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Distance Filter</a:t>
            </a:r>
            <a:endParaRPr>
              <a:latin typeface="Open Sans"/>
              <a:ea typeface="Open Sans"/>
              <a:cs typeface="Open Sans"/>
              <a:sym typeface="Open Sans"/>
            </a:endParaRPr>
          </a:p>
        </p:txBody>
      </p:sp>
      <p:cxnSp>
        <p:nvCxnSpPr>
          <p:cNvPr id="122" name="Google Shape;122;p21"/>
          <p:cNvCxnSpPr>
            <a:stCxn id="117" idx="2"/>
            <a:endCxn id="120" idx="0"/>
          </p:cNvCxnSpPr>
          <p:nvPr/>
        </p:nvCxnSpPr>
        <p:spPr>
          <a:xfrm>
            <a:off x="4577150" y="2698350"/>
            <a:ext cx="93900" cy="332700"/>
          </a:xfrm>
          <a:prstGeom prst="straightConnector1">
            <a:avLst/>
          </a:prstGeom>
          <a:noFill/>
          <a:ln cap="flat" cmpd="sng" w="9525">
            <a:solidFill>
              <a:schemeClr val="dk2"/>
            </a:solidFill>
            <a:prstDash val="solid"/>
            <a:round/>
            <a:headEnd len="med" w="med" type="none"/>
            <a:tailEnd len="med" w="med" type="triangle"/>
          </a:ln>
        </p:spPr>
      </p:cxnSp>
      <p:cxnSp>
        <p:nvCxnSpPr>
          <p:cNvPr id="123" name="Google Shape;123;p21"/>
          <p:cNvCxnSpPr>
            <a:stCxn id="120" idx="2"/>
            <a:endCxn id="121" idx="0"/>
          </p:cNvCxnSpPr>
          <p:nvPr/>
        </p:nvCxnSpPr>
        <p:spPr>
          <a:xfrm flipH="1">
            <a:off x="4593825" y="3394550"/>
            <a:ext cx="77100" cy="407400"/>
          </a:xfrm>
          <a:prstGeom prst="straightConnector1">
            <a:avLst/>
          </a:prstGeom>
          <a:noFill/>
          <a:ln cap="flat" cmpd="sng" w="9525">
            <a:solidFill>
              <a:schemeClr val="dk2"/>
            </a:solidFill>
            <a:prstDash val="solid"/>
            <a:round/>
            <a:headEnd len="med" w="med" type="none"/>
            <a:tailEnd len="med" w="med" type="triangle"/>
          </a:ln>
        </p:spPr>
      </p:cxnSp>
      <p:sp>
        <p:nvSpPr>
          <p:cNvPr id="124" name="Google Shape;124;p21"/>
          <p:cNvSpPr txBox="1"/>
          <p:nvPr/>
        </p:nvSpPr>
        <p:spPr>
          <a:xfrm>
            <a:off x="2432575" y="2181925"/>
            <a:ext cx="2084100" cy="2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Triangle wave at 400HZ</a:t>
            </a:r>
            <a:endParaRPr>
              <a:latin typeface="Open Sans"/>
              <a:ea typeface="Open Sans"/>
              <a:cs typeface="Open Sans"/>
              <a:sym typeface="Open Sans"/>
            </a:endParaRPr>
          </a:p>
        </p:txBody>
      </p:sp>
      <p:sp>
        <p:nvSpPr>
          <p:cNvPr id="125" name="Google Shape;125;p21"/>
          <p:cNvSpPr txBox="1"/>
          <p:nvPr/>
        </p:nvSpPr>
        <p:spPr>
          <a:xfrm>
            <a:off x="5166525" y="2136775"/>
            <a:ext cx="14649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White Noise</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