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handoutMasterIdLst>
    <p:handoutMasterId r:id="rId7"/>
  </p:handoutMasterIdLst>
  <p:sldIdLst>
    <p:sldId id="330" r:id="rId2"/>
    <p:sldId id="329" r:id="rId3"/>
    <p:sldId id="331" r:id="rId4"/>
    <p:sldId id="332" r:id="rId5"/>
    <p:sldId id="333" r:id="rId6"/>
  </p:sldIdLst>
  <p:sldSz cx="9144000" cy="6858000" type="screen4x3"/>
  <p:notesSz cx="6858000" cy="9144000"/>
  <p:embeddedFontLst>
    <p:embeddedFont>
      <p:font typeface="나눔손글씨 펜" panose="020B0600000101010101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00FF"/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93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용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E46156-3C35-4608-B841-67920A13E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2" y="1879969"/>
            <a:ext cx="5148064" cy="745763"/>
          </a:xfrm>
          <a:prstGeom prst="rect">
            <a:avLst/>
          </a:prstGeom>
        </p:spPr>
      </p:pic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FD76745-EB68-48A5-B99A-2B77FF3F7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2" y="2757111"/>
            <a:ext cx="3570672" cy="1057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66E1A-479E-42F1-B967-92C52CDF1A29}"/>
              </a:ext>
            </a:extLst>
          </p:cNvPr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eaLnBrk="1" latinLnBrk="1" hangingPunct="1"/>
            <a:endParaRPr kumimoji="0" lang="en-US" altLang="ko-KR" sz="1000" dirty="0">
              <a:solidFill>
                <a:srgbClr val="FF0000"/>
              </a:solidFill>
            </a:endParaRPr>
          </a:p>
          <a:p>
            <a:pPr eaLnBrk="1" latinLnBrk="1" hangingPunct="1"/>
            <a:r>
              <a:rPr kumimoji="0" lang="en-US" altLang="ko-KR" sz="1600" b="1" dirty="0"/>
              <a:t>[</a:t>
            </a:r>
            <a:r>
              <a:rPr kumimoji="0" lang="ko-KR" altLang="en-US" sz="1600" b="1" dirty="0" err="1"/>
              <a:t>강의교안</a:t>
            </a:r>
            <a:r>
              <a:rPr kumimoji="0" lang="ko-KR" altLang="en-US" sz="1600" b="1" dirty="0"/>
              <a:t> 이용 안내</a:t>
            </a:r>
            <a:r>
              <a:rPr kumimoji="0" lang="en-US" altLang="ko-KR" sz="1600" b="1" dirty="0"/>
              <a:t>]</a:t>
            </a:r>
          </a:p>
          <a:p>
            <a:pPr eaLnBrk="1" latinLnBrk="1" hangingPunct="1"/>
            <a:endParaRPr kumimoji="0" lang="en-US" altLang="ko-KR" sz="1000" dirty="0"/>
          </a:p>
          <a:p>
            <a:pPr eaLnBrk="1" latin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/>
              <a:t>본 </a:t>
            </a:r>
            <a:r>
              <a:rPr kumimoji="0" lang="ko-KR" altLang="en-US" sz="1200" dirty="0" err="1"/>
              <a:t>강의교안의</a:t>
            </a:r>
            <a:r>
              <a:rPr kumimoji="0" lang="ko-KR" altLang="en-US" sz="1200" dirty="0"/>
              <a:t> 저작권은 </a:t>
            </a:r>
            <a:r>
              <a:rPr kumimoji="0" lang="ko-KR" altLang="en-US" sz="1200" dirty="0" err="1"/>
              <a:t>한빛아카데미㈜에</a:t>
            </a:r>
            <a:r>
              <a:rPr kumimoji="0" lang="ko-KR" altLang="en-US" sz="1200" dirty="0"/>
              <a:t> 있습니다</a:t>
            </a:r>
            <a:r>
              <a:rPr kumimoji="0" lang="en-US" altLang="ko-KR" sz="1200" dirty="0"/>
              <a:t>.</a:t>
            </a:r>
            <a:r>
              <a:rPr kumimoji="0" lang="ko-KR" altLang="en-US" sz="1200" dirty="0">
                <a:solidFill>
                  <a:srgbClr val="222222"/>
                </a:solidFill>
              </a:rPr>
              <a:t> </a:t>
            </a:r>
            <a:endParaRPr kumimoji="0" lang="en-US" altLang="ko-KR" sz="1200" dirty="0">
              <a:solidFill>
                <a:srgbClr val="222222"/>
              </a:solidFill>
            </a:endParaRPr>
          </a:p>
          <a:p>
            <a:pPr eaLnBrk="1" latin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2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E46156-3C35-4608-B841-67920A13E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0" y="3459096"/>
            <a:ext cx="4323488" cy="626312"/>
          </a:xfrm>
          <a:prstGeom prst="rect">
            <a:avLst/>
          </a:prstGeom>
        </p:spPr>
      </p:pic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FD76745-EB68-48A5-B99A-2B77FF3F7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0" y="4192334"/>
            <a:ext cx="2883328" cy="854144"/>
          </a:xfrm>
          <a:prstGeom prst="rect">
            <a:avLst/>
          </a:prstGeom>
        </p:spPr>
      </p:pic>
      <p:sp>
        <p:nvSpPr>
          <p:cNvPr id="6" name="제목 13">
            <a:extLst>
              <a:ext uri="{FF2B5EF4-FFF2-40B4-BE49-F238E27FC236}">
                <a16:creationId xmlns:a16="http://schemas.microsoft.com/office/drawing/2014/main" id="{D8E1AC35-E238-46B0-A89E-DB84CD24739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24720" y="5373216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en-US" sz="2000" b="1" dirty="0"/>
              <a:t>감사합니다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64FE37-0AF6-446A-912E-D3C75DA29B96}"/>
              </a:ext>
            </a:extLst>
          </p:cNvPr>
          <p:cNvCxnSpPr>
            <a:cxnSpLocks/>
          </p:cNvCxnSpPr>
          <p:nvPr userDrawn="1"/>
        </p:nvCxnSpPr>
        <p:spPr>
          <a:xfrm>
            <a:off x="-3319" y="6165304"/>
            <a:ext cx="2199055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15875-EC0A-4077-9995-60348B9A0C67}"/>
              </a:ext>
            </a:extLst>
          </p:cNvPr>
          <p:cNvCxnSpPr/>
          <p:nvPr userDrawn="1"/>
        </p:nvCxnSpPr>
        <p:spPr>
          <a:xfrm>
            <a:off x="2124744" y="61653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4E1FE8-6906-4839-8C28-F2DAFFE356D6}"/>
              </a:ext>
            </a:extLst>
          </p:cNvPr>
          <p:cNvCxnSpPr/>
          <p:nvPr userDrawn="1"/>
        </p:nvCxnSpPr>
        <p:spPr>
          <a:xfrm>
            <a:off x="4464496" y="61653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E4E01C-DD20-4AF7-9661-FDB4EE50FB0E}"/>
              </a:ext>
            </a:extLst>
          </p:cNvPr>
          <p:cNvCxnSpPr/>
          <p:nvPr userDrawn="1"/>
        </p:nvCxnSpPr>
        <p:spPr>
          <a:xfrm>
            <a:off x="6804248" y="61653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7920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827584" y="908720"/>
            <a:ext cx="79928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600" b="0">
                <a:latin typeface="+mj-ea"/>
                <a:ea typeface="+mj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123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2022-04-08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3" r:id="rId2"/>
    <p:sldLayoutId id="2147483679" r:id="rId3"/>
    <p:sldLayoutId id="2147483682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.ly/2VJ1sg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9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96B54-B1F2-481B-80F8-74D70FE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소개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8C045987-E534-4D0D-BE12-144E04B4E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288" y="1927305"/>
            <a:ext cx="3168650" cy="396223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56D96F69-FC4B-4BE7-B3AB-BCFD3C7C8792}"/>
              </a:ext>
            </a:extLst>
          </p:cNvPr>
          <p:cNvSpPr txBox="1">
            <a:spLocks/>
          </p:cNvSpPr>
          <p:nvPr/>
        </p:nvSpPr>
        <p:spPr bwMode="auto">
          <a:xfrm>
            <a:off x="3563938" y="2492374"/>
            <a:ext cx="5543550" cy="324088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179388" indent="-179388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lvl="1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kumimoji="0" lang="ko-KR" altLang="en-US" sz="1800" dirty="0">
                <a:ea typeface="굴림" panose="020B0600000101010101" pitchFamily="50" charset="-127"/>
              </a:rPr>
              <a:t>도서명</a:t>
            </a:r>
            <a:r>
              <a:rPr kumimoji="0" lang="en-US" altLang="ko-KR" sz="1800" dirty="0">
                <a:ea typeface="굴림" panose="020B0600000101010101" pitchFamily="50" charset="-127"/>
              </a:rPr>
              <a:t>: </a:t>
            </a:r>
            <a:r>
              <a:rPr kumimoji="0" lang="ko-KR" altLang="en-US" sz="1800" dirty="0" err="1">
                <a:ea typeface="굴림" panose="020B0600000101010101" pitchFamily="50" charset="-127"/>
              </a:rPr>
              <a:t>파이썬으로</a:t>
            </a:r>
            <a:r>
              <a:rPr kumimoji="0" lang="ko-KR" altLang="en-US" sz="1800" dirty="0">
                <a:ea typeface="굴림" panose="020B0600000101010101" pitchFamily="50" charset="-127"/>
              </a:rPr>
              <a:t> 만드는 인공지능</a:t>
            </a:r>
            <a:endParaRPr kumimoji="0" lang="en-US" altLang="ko-KR" sz="1800" dirty="0"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kumimoji="0" lang="en-US" altLang="ko-KR" sz="1800" dirty="0">
                <a:ea typeface="굴림" panose="020B0600000101010101" pitchFamily="50" charset="-127"/>
              </a:rPr>
              <a:t>ISBN: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979-11-5664-508-5 93000</a:t>
            </a:r>
            <a:endParaRPr kumimoji="0" lang="en-US" altLang="ko-KR" sz="1800" dirty="0"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kumimoji="0" lang="ko-KR" altLang="en-US" sz="1800" dirty="0">
                <a:ea typeface="굴림" panose="020B0600000101010101" pitchFamily="50" charset="-127"/>
              </a:rPr>
              <a:t>저자</a:t>
            </a:r>
            <a:r>
              <a:rPr kumimoji="0" lang="en-US" altLang="ko-KR" sz="1800" dirty="0">
                <a:ea typeface="굴림" panose="020B0600000101010101" pitchFamily="50" charset="-127"/>
              </a:rPr>
              <a:t>: </a:t>
            </a:r>
            <a:r>
              <a:rPr lang="ko-KR" altLang="en-US" sz="1800" dirty="0" err="1">
                <a:ea typeface="굴림" panose="020B0600000101010101" pitchFamily="50" charset="-127"/>
              </a:rPr>
              <a:t>오일석</a:t>
            </a:r>
            <a:r>
              <a:rPr lang="en-US" altLang="ko-KR" sz="1800" dirty="0"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ea typeface="굴림" panose="020B0600000101010101" pitchFamily="50" charset="-127"/>
              </a:rPr>
              <a:t>이진선</a:t>
            </a:r>
            <a:endParaRPr kumimoji="0" lang="en-US" altLang="ko-KR" sz="1800" dirty="0"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kumimoji="0" lang="ko-KR" altLang="en-US" sz="1800" dirty="0">
                <a:ea typeface="굴림" panose="020B0600000101010101" pitchFamily="50" charset="-127"/>
              </a:rPr>
              <a:t>출판사</a:t>
            </a:r>
            <a:r>
              <a:rPr kumimoji="0" lang="en-US" altLang="ko-KR" sz="1800" dirty="0">
                <a:ea typeface="굴림" panose="020B0600000101010101" pitchFamily="50" charset="-127"/>
              </a:rPr>
              <a:t>: </a:t>
            </a:r>
            <a:r>
              <a:rPr kumimoji="0" lang="ko-KR" altLang="en-US" sz="1800" dirty="0" err="1">
                <a:ea typeface="굴림" panose="020B0600000101010101" pitchFamily="50" charset="-127"/>
              </a:rPr>
              <a:t>한빛아카데미</a:t>
            </a:r>
            <a:r>
              <a:rPr kumimoji="0" lang="ko-KR" altLang="en-US" sz="1800" dirty="0">
                <a:ea typeface="굴림" panose="020B0600000101010101" pitchFamily="50" charset="-127"/>
              </a:rPr>
              <a:t>㈜</a:t>
            </a:r>
            <a:endParaRPr kumimoji="0" lang="en-US" altLang="ko-KR" sz="1800" dirty="0"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kumimoji="0" lang="ko-KR" altLang="en-US" sz="1800" dirty="0">
                <a:ea typeface="굴림" panose="020B0600000101010101" pitchFamily="50" charset="-127"/>
              </a:rPr>
              <a:t>페이지 </a:t>
            </a:r>
            <a:r>
              <a:rPr kumimoji="0" lang="en-US" altLang="ko-KR" sz="1800" dirty="0">
                <a:ea typeface="굴림" panose="020B0600000101010101" pitchFamily="50" charset="-127"/>
              </a:rPr>
              <a:t>/ </a:t>
            </a:r>
            <a:r>
              <a:rPr kumimoji="0" lang="ko-KR" altLang="en-US" sz="1800" dirty="0">
                <a:ea typeface="굴림" panose="020B0600000101010101" pitchFamily="50" charset="-127"/>
              </a:rPr>
              <a:t>정가</a:t>
            </a:r>
            <a:r>
              <a:rPr kumimoji="0" lang="en-US" altLang="ko-KR" sz="1800" dirty="0">
                <a:ea typeface="굴림" panose="020B0600000101010101" pitchFamily="50" charset="-127"/>
              </a:rPr>
              <a:t>: 608p / 31,000</a:t>
            </a:r>
            <a:r>
              <a:rPr kumimoji="0" lang="ko-KR" altLang="en-US" sz="1800" dirty="0">
                <a:ea typeface="굴림" panose="020B0600000101010101" pitchFamily="50" charset="-127"/>
              </a:rPr>
              <a:t>원</a:t>
            </a:r>
            <a:endParaRPr kumimoji="0" lang="en-US" altLang="ko-KR" sz="18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kumimoji="0" lang="en-US" altLang="ko-KR" sz="1800" dirty="0">
                <a:ea typeface="굴림" panose="020B0600000101010101" pitchFamily="50" charset="-127"/>
              </a:rPr>
              <a:t>- </a:t>
            </a:r>
            <a:r>
              <a:rPr kumimoji="0" lang="ko-KR" altLang="en-US" sz="1800" dirty="0">
                <a:ea typeface="굴림" panose="020B0600000101010101" pitchFamily="50" charset="-127"/>
              </a:rPr>
              <a:t>저자 강의 동영상 링크</a:t>
            </a:r>
            <a:r>
              <a:rPr kumimoji="0" lang="en-US" altLang="ko-KR" sz="1800" dirty="0">
                <a:ea typeface="굴림" panose="020B0600000101010101" pitchFamily="50" charset="-127"/>
              </a:rPr>
              <a:t>: </a:t>
            </a:r>
            <a:r>
              <a:rPr lang="en-US" altLang="ko-KR" sz="1800" dirty="0">
                <a:solidFill>
                  <a:srgbClr val="1155CC"/>
                </a:solidFill>
                <a:effectLst/>
                <a:hlinkClick r:id="rId4"/>
              </a:rPr>
              <a:t>https://bit.ly/2VJ1sgY</a:t>
            </a:r>
            <a:br>
              <a:rPr lang="en-US" altLang="ko-KR" sz="1200" dirty="0">
                <a:effectLst/>
              </a:rPr>
            </a:br>
            <a:endParaRPr lang="en-US" altLang="ko-KR" sz="1200" dirty="0">
              <a:effectLst/>
            </a:endParaRPr>
          </a:p>
          <a:p>
            <a:pPr marL="0" indent="0">
              <a:buNone/>
            </a:pPr>
            <a:br>
              <a:rPr lang="en-US" altLang="ko-KR" sz="1200" dirty="0">
                <a:effectLst/>
              </a:rPr>
            </a:br>
            <a:endParaRPr kumimoji="0" lang="en-US" altLang="ko-KR" sz="1800" dirty="0"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kumimoji="0" lang="en-US" altLang="ko-KR" sz="14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37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3CF84-FCE0-423B-9E52-44978B5C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교재의 주요 특징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2DE641-C791-417B-8B22-EB77E450A68C}"/>
              </a:ext>
            </a:extLst>
          </p:cNvPr>
          <p:cNvSpPr txBox="1">
            <a:spLocks/>
          </p:cNvSpPr>
          <p:nvPr/>
        </p:nvSpPr>
        <p:spPr>
          <a:xfrm>
            <a:off x="250825" y="1031875"/>
            <a:ext cx="8497888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ko-KR" altLang="ko-KR" sz="20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이론과 실습으로 배우는 인공지능과 딥러닝</a:t>
            </a:r>
            <a:r>
              <a:rPr lang="en-US" altLang="ko-KR" sz="2000" dirty="0">
                <a:ea typeface="굴림" panose="020B0600000101010101" pitchFamily="50" charset="-127"/>
              </a:rPr>
              <a:t>!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 algn="just" latinLnBrk="0">
              <a:buNone/>
            </a:pP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MS Gothic" panose="020B0609070205080204" pitchFamily="49" charset="-128"/>
                <a:cs typeface="MS Gothic" panose="020B0609070205080204" pitchFamily="49" charset="-128"/>
              </a:rPr>
              <a:t>■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딥러닝 기술을 중심으로 배우는 인공지능 이론</a:t>
            </a:r>
            <a:endParaRPr lang="ko-KR" altLang="ko-KR" sz="14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0">
              <a:buNone/>
            </a:pP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인공지능 구현에 필요한 핵심 이론인 </a:t>
            </a:r>
            <a:r>
              <a:rPr lang="ko-KR" altLang="ko-KR" sz="1400" kern="1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컨볼루션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신경망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순환 신경망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강화 학습 등의 딥러닝 주제로 인공지능을 배웁니다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딥러닝 기술을 잘 이해하면 알파고와 자율주행차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창작 등의 최신 인공지능 응용을 제대로 이해할 수 있고 딥러닝 프로그래밍을 통해 인공지능 시스템을 구현하는 능력을 기를 수도 있습니다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4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0">
              <a:buNone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l" latinLnBrk="0">
              <a:buNone/>
            </a:pP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MS Gothic" panose="020B0609070205080204" pitchFamily="49" charset="-128"/>
                <a:cs typeface="MS Gothic" panose="020B0609070205080204" pitchFamily="49" charset="-128"/>
              </a:rPr>
              <a:t>■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만들면서 배우는 인공지능</a:t>
            </a:r>
            <a:endParaRPr lang="ko-KR" altLang="ko-KR" sz="14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0">
              <a:buNone/>
            </a:pP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인공지능 이론을 학습한 뒤 곧바로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79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개의 파이썬 프로그램 실습을 제공해 이론과 실습이 상호 보완되도록 구성했습니다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다양한 연습문제를 제시해 데이터를 자유자재로 다루고 딥러닝 모델을 스스로 설계 및 구현하는 능력을 기를 수 있습니다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4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0">
              <a:buNone/>
            </a:pPr>
            <a:endParaRPr lang="ko-KR" altLang="ko-KR" sz="14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l" latinLnBrk="0">
              <a:buNone/>
            </a:pP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MS Gothic" panose="020B0609070205080204" pitchFamily="49" charset="-128"/>
                <a:cs typeface="MS Gothic" panose="020B0609070205080204" pitchFamily="49" charset="-128"/>
              </a:rPr>
              <a:t>■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쉽고 재미있게 시작하는 인공지능</a:t>
            </a:r>
            <a:r>
              <a:rPr lang="en-US" altLang="ko-KR" sz="1400" b="1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with </a:t>
            </a:r>
            <a:r>
              <a:rPr lang="ko-KR" altLang="ko-KR" sz="1400" b="1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파이썬</a:t>
            </a:r>
            <a:endParaRPr lang="ko-KR" altLang="ko-KR" sz="14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0">
              <a:buNone/>
            </a:pPr>
            <a:r>
              <a:rPr lang="ko-KR" altLang="ko-KR" sz="1400" kern="1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손홍민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전담 로봇 기자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집 지킴이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비트코인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가격 예측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동요 편곡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패션 생성 비즈니스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오목 프로그램과 같은 흥미로운 주제로 실습하여 프로그래밍의 즐거움을 느낄 수 있습니다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또한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인공지능 실습에 필요한 파이썬 </a:t>
            </a:r>
            <a:r>
              <a:rPr lang="ko-KR" altLang="ko-KR" sz="1400" kern="1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라이브러이인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400" kern="1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넘파이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Numpy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와 </a:t>
            </a:r>
            <a:r>
              <a:rPr lang="ko-KR" altLang="ko-KR" sz="1400" kern="1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맷플롯립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(Matplotlib)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에 대한 기초 수준의 사용법을 온라인 부록으로 제공하여 파이썬 프로그래밍에 익숙하지 않아도 인공지능을 쉽게 배울 수 있습니다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4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06B8E-2C4C-49A5-9763-827328AD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다루는가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7E5549B-A8DA-4495-AC95-28ED35413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0728"/>
            <a:ext cx="6287045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1878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218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Wingdings</vt:lpstr>
      <vt:lpstr>맑은 고딕</vt:lpstr>
      <vt:lpstr>Arial</vt:lpstr>
      <vt:lpstr>나눔손글씨 펜</vt:lpstr>
      <vt:lpstr>굴림</vt:lpstr>
      <vt:lpstr>1_Office 테마</vt:lpstr>
      <vt:lpstr>PowerPoint 프레젠테이션</vt:lpstr>
      <vt:lpstr>도서 소개</vt:lpstr>
      <vt:lpstr>교재의 주요 특징</vt:lpstr>
      <vt:lpstr>무엇을 다루는가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마케팅팀</cp:lastModifiedBy>
  <cp:revision>139</cp:revision>
  <dcterms:created xsi:type="dcterms:W3CDTF">2006-10-05T04:04:58Z</dcterms:created>
  <dcterms:modified xsi:type="dcterms:W3CDTF">2022-04-08T01:01:16Z</dcterms:modified>
</cp:coreProperties>
</file>