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4"/>
  </p:notesMasterIdLst>
  <p:sldIdLst>
    <p:sldId id="256" r:id="rId3"/>
  </p:sldIdLst>
  <p:sldSz cx="32918400" cy="21945600"/>
  <p:notesSz cx="31235650" cy="211264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4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206975" y="1584475"/>
            <a:ext cx="20824800" cy="7922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123550" y="10035050"/>
            <a:ext cx="24988501" cy="95069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3123550" y="10035050"/>
            <a:ext cx="24988501" cy="95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9677400" y="1584325"/>
            <a:ext cx="11884025" cy="7923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1645920" y="5135040"/>
            <a:ext cx="28966679"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body" idx="2"/>
          </p:nvPr>
        </p:nvSpPr>
        <p:spPr>
          <a:xfrm>
            <a:off x="1645920" y="11783160"/>
            <a:ext cx="28966679"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2"/>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body" idx="3"/>
          </p:nvPr>
        </p:nvSpPr>
        <p:spPr>
          <a:xfrm>
            <a:off x="16488359"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body" idx="4"/>
          </p:nvPr>
        </p:nvSpPr>
        <p:spPr>
          <a:xfrm>
            <a:off x="1645920"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3"/>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6"/>
          <p:cNvSpPr txBox="1">
            <a:spLocks noGrp="1"/>
          </p:cNvSpPr>
          <p:nvPr>
            <p:ph type="subTitle" idx="1"/>
          </p:nvPr>
        </p:nvSpPr>
        <p:spPr>
          <a:xfrm>
            <a:off x="1645920" y="5135040"/>
            <a:ext cx="28966679" cy="12728519"/>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1645920" y="5135040"/>
            <a:ext cx="28966679"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1645920"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8"/>
          <p:cNvSpPr txBox="1">
            <a:spLocks noGrp="1"/>
          </p:cNvSpPr>
          <p:nvPr>
            <p:ph type="body" idx="2"/>
          </p:nvPr>
        </p:nvSpPr>
        <p:spPr>
          <a:xfrm>
            <a:off x="16488359"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
        <p:cNvGrpSpPr/>
        <p:nvPr/>
      </p:nvGrpSpPr>
      <p:grpSpPr>
        <a:xfrm>
          <a:off x="0" y="0"/>
          <a:ext cx="0" cy="0"/>
          <a:chOff x="0" y="0"/>
          <a:chExt cx="0" cy="0"/>
        </a:xfrm>
      </p:grpSpPr>
      <p:sp>
        <p:nvSpPr>
          <p:cNvPr id="69" name="Google Shape;69;p20"/>
          <p:cNvSpPr txBox="1">
            <a:spLocks noGrp="1"/>
          </p:cNvSpPr>
          <p:nvPr>
            <p:ph type="subTitle" idx="1"/>
          </p:nvPr>
        </p:nvSpPr>
        <p:spPr>
          <a:xfrm>
            <a:off x="1645920" y="874080"/>
            <a:ext cx="29625120" cy="16989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1"/>
          <p:cNvSpPr txBox="1">
            <a:spLocks noGrp="1"/>
          </p:cNvSpPr>
          <p:nvPr>
            <p:ph type="body" idx="2"/>
          </p:nvPr>
        </p:nvSpPr>
        <p:spPr>
          <a:xfrm>
            <a:off x="1645920"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1"/>
          <p:cNvSpPr txBox="1">
            <a:spLocks noGrp="1"/>
          </p:cNvSpPr>
          <p:nvPr>
            <p:ph type="body" idx="3"/>
          </p:nvPr>
        </p:nvSpPr>
        <p:spPr>
          <a:xfrm>
            <a:off x="16488359"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1645920" y="5135040"/>
            <a:ext cx="28966679" cy="12728519"/>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a:off x="1645920"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2"/>
          <p:cNvSpPr txBox="1">
            <a:spLocks noGrp="1"/>
          </p:cNvSpPr>
          <p:nvPr>
            <p:ph type="body" idx="3"/>
          </p:nvPr>
        </p:nvSpPr>
        <p:spPr>
          <a:xfrm>
            <a:off x="16488359"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3"/>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3"/>
          <p:cNvSpPr txBox="1">
            <a:spLocks noGrp="1"/>
          </p:cNvSpPr>
          <p:nvPr>
            <p:ph type="body" idx="3"/>
          </p:nvPr>
        </p:nvSpPr>
        <p:spPr>
          <a:xfrm>
            <a:off x="1645920" y="11783160"/>
            <a:ext cx="28966321"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4"/>
          <p:cNvSpPr txBox="1">
            <a:spLocks noGrp="1"/>
          </p:cNvSpPr>
          <p:nvPr>
            <p:ph type="body" idx="1"/>
          </p:nvPr>
        </p:nvSpPr>
        <p:spPr>
          <a:xfrm>
            <a:off x="1645920" y="5135040"/>
            <a:ext cx="28966679"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4"/>
          <p:cNvSpPr txBox="1">
            <a:spLocks noGrp="1"/>
          </p:cNvSpPr>
          <p:nvPr>
            <p:ph type="body" idx="2"/>
          </p:nvPr>
        </p:nvSpPr>
        <p:spPr>
          <a:xfrm>
            <a:off x="1645920" y="11783160"/>
            <a:ext cx="28966679"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5"/>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5"/>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5"/>
          <p:cNvSpPr txBox="1">
            <a:spLocks noGrp="1"/>
          </p:cNvSpPr>
          <p:nvPr>
            <p:ph type="body" idx="3"/>
          </p:nvPr>
        </p:nvSpPr>
        <p:spPr>
          <a:xfrm>
            <a:off x="16488359"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5"/>
          <p:cNvSpPr txBox="1">
            <a:spLocks noGrp="1"/>
          </p:cNvSpPr>
          <p:nvPr>
            <p:ph type="body" idx="4"/>
          </p:nvPr>
        </p:nvSpPr>
        <p:spPr>
          <a:xfrm>
            <a:off x="1645920"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6"/>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6"/>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body" idx="1"/>
          </p:nvPr>
        </p:nvSpPr>
        <p:spPr>
          <a:xfrm>
            <a:off x="1645920" y="5135040"/>
            <a:ext cx="28966679"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1645920"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body" idx="2"/>
          </p:nvPr>
        </p:nvSpPr>
        <p:spPr>
          <a:xfrm>
            <a:off x="16488359"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7"/>
          <p:cNvSpPr txBox="1">
            <a:spLocks noGrp="1"/>
          </p:cNvSpPr>
          <p:nvPr>
            <p:ph type="subTitle" idx="1"/>
          </p:nvPr>
        </p:nvSpPr>
        <p:spPr>
          <a:xfrm>
            <a:off x="1645920" y="874080"/>
            <a:ext cx="29625120" cy="16989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
          <p:cNvSpPr txBox="1">
            <a:spLocks noGrp="1"/>
          </p:cNvSpPr>
          <p:nvPr>
            <p:ph type="body" idx="2"/>
          </p:nvPr>
        </p:nvSpPr>
        <p:spPr>
          <a:xfrm>
            <a:off x="1645920"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8"/>
          <p:cNvSpPr txBox="1">
            <a:spLocks noGrp="1"/>
          </p:cNvSpPr>
          <p:nvPr>
            <p:ph type="body" idx="3"/>
          </p:nvPr>
        </p:nvSpPr>
        <p:spPr>
          <a:xfrm>
            <a:off x="16488359"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1645920" y="5135040"/>
            <a:ext cx="14135400" cy="12728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3"/>
          </p:nvPr>
        </p:nvSpPr>
        <p:spPr>
          <a:xfrm>
            <a:off x="16488359" y="1178316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1645920" y="874080"/>
            <a:ext cx="29625120" cy="3664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1645920"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16488359" y="5135040"/>
            <a:ext cx="14135400"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body" idx="3"/>
          </p:nvPr>
        </p:nvSpPr>
        <p:spPr>
          <a:xfrm>
            <a:off x="1645920" y="11783160"/>
            <a:ext cx="28966321" cy="60710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45920" y="874080"/>
            <a:ext cx="29625120" cy="366372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645920" y="5135040"/>
            <a:ext cx="28966679" cy="1272816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1645920" y="874080"/>
            <a:ext cx="29625120" cy="366372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4"/>
          <p:cNvSpPr txBox="1">
            <a:spLocks noGrp="1"/>
          </p:cNvSpPr>
          <p:nvPr>
            <p:ph type="body" idx="1"/>
          </p:nvPr>
        </p:nvSpPr>
        <p:spPr>
          <a:xfrm>
            <a:off x="1645920" y="5135040"/>
            <a:ext cx="28967400" cy="1272816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7"/>
          <p:cNvSpPr/>
          <p:nvPr/>
        </p:nvSpPr>
        <p:spPr>
          <a:xfrm>
            <a:off x="498526" y="280285"/>
            <a:ext cx="9143700" cy="115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Background</a:t>
            </a:r>
            <a:endParaRPr sz="3600"/>
          </a:p>
          <a:p>
            <a:pPr marL="0" marR="0" lvl="0" indent="0" algn="l" rtl="0">
              <a:lnSpc>
                <a:spcPct val="100000"/>
              </a:lnSpc>
              <a:spcBef>
                <a:spcPts val="0"/>
              </a:spcBef>
              <a:spcAft>
                <a:spcPts val="0"/>
              </a:spcAft>
              <a:buNone/>
            </a:pPr>
            <a:endParaRPr sz="3600" b="1" i="0" u="none" strike="noStrike" cap="none">
              <a:solidFill>
                <a:srgbClr val="000000"/>
              </a:solidFill>
              <a:latin typeface="Arial"/>
              <a:ea typeface="Arial"/>
              <a:cs typeface="Arial"/>
              <a:sym typeface="Arial"/>
            </a:endParaRPr>
          </a:p>
        </p:txBody>
      </p:sp>
      <p:sp>
        <p:nvSpPr>
          <p:cNvPr id="104" name="Google Shape;104;p27"/>
          <p:cNvSpPr/>
          <p:nvPr/>
        </p:nvSpPr>
        <p:spPr>
          <a:xfrm>
            <a:off x="23790441" y="11035833"/>
            <a:ext cx="8960700" cy="1158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Conclusion and Discussion</a:t>
            </a:r>
            <a:endParaRPr sz="3600" b="0" i="0" u="none" strike="noStrike" cap="none">
              <a:solidFill>
                <a:schemeClr val="dk1"/>
              </a:solidFill>
              <a:latin typeface="Arial"/>
              <a:ea typeface="Arial"/>
              <a:cs typeface="Arial"/>
              <a:sym typeface="Arial"/>
            </a:endParaRPr>
          </a:p>
        </p:txBody>
      </p:sp>
      <p:sp>
        <p:nvSpPr>
          <p:cNvPr id="105" name="Google Shape;105;p27"/>
          <p:cNvSpPr/>
          <p:nvPr/>
        </p:nvSpPr>
        <p:spPr>
          <a:xfrm>
            <a:off x="224903" y="1676400"/>
            <a:ext cx="9690937" cy="36533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5400">
              <a:solidFill>
                <a:srgbClr val="000000"/>
              </a:solidFill>
              <a:latin typeface="Arial"/>
              <a:ea typeface="Arial"/>
              <a:cs typeface="Arial"/>
              <a:sym typeface="Arial"/>
            </a:endParaRPr>
          </a:p>
        </p:txBody>
      </p:sp>
      <p:sp>
        <p:nvSpPr>
          <p:cNvPr id="106" name="Google Shape;106;p27"/>
          <p:cNvSpPr/>
          <p:nvPr/>
        </p:nvSpPr>
        <p:spPr>
          <a:xfrm>
            <a:off x="14316775" y="5635575"/>
            <a:ext cx="5026800" cy="1631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600" b="1">
                <a:solidFill>
                  <a:srgbClr val="000000"/>
                </a:solidFill>
                <a:latin typeface="Arial"/>
                <a:ea typeface="Arial"/>
                <a:cs typeface="Arial"/>
                <a:sym typeface="Arial"/>
              </a:rPr>
              <a:t>Methodology</a:t>
            </a:r>
            <a:endParaRPr sz="3600">
              <a:solidFill>
                <a:schemeClr val="dk1"/>
              </a:solidFill>
              <a:latin typeface="Arial"/>
              <a:ea typeface="Arial"/>
              <a:cs typeface="Arial"/>
              <a:sym typeface="Arial"/>
            </a:endParaRPr>
          </a:p>
          <a:p>
            <a:pPr marL="0" marR="0" lvl="0" indent="0" algn="l" rtl="0">
              <a:spcBef>
                <a:spcPts val="0"/>
              </a:spcBef>
              <a:spcAft>
                <a:spcPts val="0"/>
              </a:spcAft>
              <a:buNone/>
            </a:pPr>
            <a:endParaRPr sz="5400">
              <a:solidFill>
                <a:srgbClr val="000000"/>
              </a:solidFill>
              <a:latin typeface="Arial"/>
              <a:ea typeface="Arial"/>
              <a:cs typeface="Arial"/>
              <a:sym typeface="Arial"/>
            </a:endParaRPr>
          </a:p>
        </p:txBody>
      </p:sp>
      <p:sp>
        <p:nvSpPr>
          <p:cNvPr id="107" name="Google Shape;107;p27"/>
          <p:cNvSpPr/>
          <p:nvPr/>
        </p:nvSpPr>
        <p:spPr>
          <a:xfrm>
            <a:off x="11089763" y="15461775"/>
            <a:ext cx="9329700" cy="3281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27"/>
          <p:cNvSpPr/>
          <p:nvPr/>
        </p:nvSpPr>
        <p:spPr>
          <a:xfrm>
            <a:off x="11089675" y="280275"/>
            <a:ext cx="11696700" cy="5355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6000" b="1" dirty="0">
                <a:solidFill>
                  <a:srgbClr val="000000"/>
                </a:solidFill>
                <a:latin typeface="Arial"/>
                <a:ea typeface="Arial"/>
                <a:cs typeface="Arial"/>
                <a:sym typeface="Arial"/>
              </a:rPr>
              <a:t>Disaster </a:t>
            </a:r>
            <a:r>
              <a:rPr lang="en-US" sz="6000" b="1" dirty="0" err="1">
                <a:solidFill>
                  <a:srgbClr val="000000"/>
                </a:solidFill>
                <a:latin typeface="Arial"/>
                <a:ea typeface="Arial"/>
                <a:cs typeface="Arial"/>
                <a:sym typeface="Arial"/>
              </a:rPr>
              <a:t>Autotations</a:t>
            </a:r>
            <a:endParaRPr sz="6000" b="1" dirty="0">
              <a:solidFill>
                <a:srgbClr val="000000"/>
              </a:solidFill>
              <a:latin typeface="Arial"/>
              <a:ea typeface="Arial"/>
              <a:cs typeface="Arial"/>
              <a:sym typeface="Arial"/>
            </a:endParaRPr>
          </a:p>
          <a:p>
            <a:pPr marL="0" lvl="0" indent="0" algn="ctr" rtl="0">
              <a:spcBef>
                <a:spcPts val="0"/>
              </a:spcBef>
              <a:spcAft>
                <a:spcPts val="0"/>
              </a:spcAft>
              <a:buClr>
                <a:schemeClr val="dk1"/>
              </a:buClr>
              <a:buFont typeface="Arial"/>
              <a:buNone/>
            </a:pPr>
            <a:r>
              <a:rPr lang="en-US" sz="4000" b="1" dirty="0">
                <a:solidFill>
                  <a:schemeClr val="dk1"/>
                </a:solidFill>
              </a:rPr>
              <a:t>By Joseph Lee</a:t>
            </a:r>
            <a:r>
              <a:rPr lang="en-US" sz="4000" dirty="0">
                <a:solidFill>
                  <a:schemeClr val="dk1"/>
                </a:solidFill>
              </a:rPr>
              <a:t> </a:t>
            </a:r>
            <a:r>
              <a:rPr lang="en-US" sz="4000" b="1" dirty="0">
                <a:solidFill>
                  <a:schemeClr val="dk1"/>
                </a:solidFill>
              </a:rPr>
              <a:t>and Connor </a:t>
            </a:r>
            <a:r>
              <a:rPr lang="en-US" sz="4000" b="1" dirty="0" err="1">
                <a:solidFill>
                  <a:schemeClr val="dk1"/>
                </a:solidFill>
              </a:rPr>
              <a:t>Grimberg</a:t>
            </a:r>
            <a:endParaRPr sz="4000" b="1" dirty="0"/>
          </a:p>
          <a:p>
            <a:pPr marL="0" marR="0" lvl="0" indent="0" algn="ctr" rtl="0">
              <a:spcBef>
                <a:spcPts val="0"/>
              </a:spcBef>
              <a:spcAft>
                <a:spcPts val="0"/>
              </a:spcAft>
              <a:buNone/>
            </a:pPr>
            <a:r>
              <a:rPr lang="en-US" sz="4000" b="1" dirty="0">
                <a:solidFill>
                  <a:srgbClr val="000000"/>
                </a:solidFill>
                <a:latin typeface="Arial"/>
                <a:ea typeface="Arial"/>
                <a:cs typeface="Arial"/>
                <a:sym typeface="Arial"/>
              </a:rPr>
              <a:t>Computer Systems Research Lab</a:t>
            </a:r>
            <a:endParaRPr sz="4000" b="1" dirty="0">
              <a:solidFill>
                <a:srgbClr val="000000"/>
              </a:solidFill>
              <a:latin typeface="Arial"/>
              <a:ea typeface="Arial"/>
              <a:cs typeface="Arial"/>
              <a:sym typeface="Arial"/>
            </a:endParaRPr>
          </a:p>
          <a:p>
            <a:pPr marL="0" marR="0" lvl="0" indent="0" algn="ctr" rtl="0">
              <a:spcBef>
                <a:spcPts val="0"/>
              </a:spcBef>
              <a:spcAft>
                <a:spcPts val="0"/>
              </a:spcAft>
              <a:buNone/>
            </a:pPr>
            <a:endParaRPr sz="3000" b="1" dirty="0"/>
          </a:p>
          <a:p>
            <a:pPr marL="0" marR="0" lvl="0" indent="0" algn="ctr" rtl="0">
              <a:spcBef>
                <a:spcPts val="0"/>
              </a:spcBef>
              <a:spcAft>
                <a:spcPts val="0"/>
              </a:spcAft>
              <a:buNone/>
            </a:pPr>
            <a:endParaRPr sz="3000" b="1" dirty="0"/>
          </a:p>
          <a:p>
            <a:pPr marL="0" marR="0" lvl="0" indent="0" algn="ctr" rtl="0">
              <a:spcBef>
                <a:spcPts val="0"/>
              </a:spcBef>
              <a:spcAft>
                <a:spcPts val="0"/>
              </a:spcAft>
              <a:buNone/>
            </a:pPr>
            <a:r>
              <a:rPr lang="en-US" sz="3000" b="1" dirty="0">
                <a:solidFill>
                  <a:schemeClr val="dk1"/>
                </a:solidFill>
              </a:rPr>
              <a:t>disaster_autotations</a:t>
            </a:r>
            <a:r>
              <a:rPr lang="en-US" sz="3000" b="1" dirty="0">
                <a:solidFill>
                  <a:schemeClr val="dk1"/>
                </a:solidFill>
                <a:latin typeface="Arial"/>
                <a:ea typeface="Arial"/>
                <a:cs typeface="Arial"/>
                <a:sym typeface="Arial"/>
              </a:rPr>
              <a:t>.sites.tjhsst.edu</a:t>
            </a:r>
            <a:endParaRPr sz="3000" b="1" dirty="0">
              <a:solidFill>
                <a:schemeClr val="dk1"/>
              </a:solidFill>
              <a:latin typeface="Arial"/>
              <a:ea typeface="Arial"/>
              <a:cs typeface="Arial"/>
              <a:sym typeface="Arial"/>
            </a:endParaRPr>
          </a:p>
        </p:txBody>
      </p:sp>
      <p:sp>
        <p:nvSpPr>
          <p:cNvPr id="109" name="Google Shape;109;p27"/>
          <p:cNvSpPr/>
          <p:nvPr/>
        </p:nvSpPr>
        <p:spPr>
          <a:xfrm>
            <a:off x="23361400" y="14132974"/>
            <a:ext cx="9529800" cy="8012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rgbClr val="000000"/>
                </a:solidFill>
                <a:latin typeface="Arial"/>
                <a:ea typeface="Arial"/>
                <a:cs typeface="Arial"/>
                <a:sym typeface="Arial"/>
              </a:rPr>
              <a:t>References</a:t>
            </a:r>
            <a:endParaRPr sz="110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err="1">
                <a:solidFill>
                  <a:schemeClr val="dk1"/>
                </a:solidFill>
                <a:latin typeface="Times New Roman"/>
                <a:ea typeface="Times New Roman"/>
                <a:cs typeface="Times New Roman"/>
                <a:sym typeface="Times New Roman"/>
              </a:rPr>
              <a:t>AllGov</a:t>
            </a:r>
            <a:r>
              <a:rPr lang="en-US" sz="1050" dirty="0">
                <a:solidFill>
                  <a:schemeClr val="dk1"/>
                </a:solidFill>
                <a:latin typeface="Times New Roman"/>
                <a:ea typeface="Times New Roman"/>
                <a:cs typeface="Times New Roman"/>
                <a:sym typeface="Times New Roman"/>
              </a:rPr>
              <a:t>. (2016). Federal Emergency Management Agency (FEMA). Retrieved January 24, 2020, from http://www.allgov.com/ website: http://www.allgov.com/departments/department-of-homeland-security/federal-emergency-management-agency-fema?agencyid=7345</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Associated Press. (2018, October 15). </a:t>
            </a:r>
            <a:r>
              <a:rPr lang="en-US" sz="1050" i="1" dirty="0">
                <a:solidFill>
                  <a:schemeClr val="dk1"/>
                </a:solidFill>
                <a:latin typeface="Times New Roman"/>
                <a:ea typeface="Times New Roman"/>
                <a:cs typeface="Times New Roman"/>
                <a:sym typeface="Times New Roman"/>
              </a:rPr>
              <a:t>United Nations Report Says 1.3 Million Killed by Natural Disasters in Last 20 Years as Costs of Climate Disasters Rise Dramatically</a:t>
            </a:r>
            <a:r>
              <a:rPr lang="en-US" sz="1050" dirty="0">
                <a:solidFill>
                  <a:schemeClr val="dk1"/>
                </a:solidFill>
                <a:latin typeface="Times New Roman"/>
                <a:ea typeface="Times New Roman"/>
                <a:cs typeface="Times New Roman"/>
                <a:sym typeface="Times New Roman"/>
              </a:rPr>
              <a:t> [Press release]. Retrieved from https://weather.com/science/environment/news/2018-10-15-united-nations-earthquakes-tsunamis-climate-disasters#3</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Civil Air Patrol. (n.d.). WHO WE ARE. Retrieved January 24, 2020, from https://www.gocivilairpatrol.com/ website: https://www.gocivilairpatrol.com/about/who-we-are</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Hui, J. (2018, March 6). </a:t>
            </a:r>
            <a:r>
              <a:rPr lang="en-US" sz="1050" dirty="0" err="1">
                <a:solidFill>
                  <a:schemeClr val="dk1"/>
                </a:solidFill>
                <a:latin typeface="Times New Roman"/>
                <a:ea typeface="Times New Roman"/>
                <a:cs typeface="Times New Roman"/>
                <a:sym typeface="Times New Roman"/>
              </a:rPr>
              <a:t>mAP</a:t>
            </a:r>
            <a:r>
              <a:rPr lang="en-US" sz="1050" dirty="0">
                <a:solidFill>
                  <a:schemeClr val="dk1"/>
                </a:solidFill>
                <a:latin typeface="Times New Roman"/>
                <a:ea typeface="Times New Roman"/>
                <a:cs typeface="Times New Roman"/>
                <a:sym typeface="Times New Roman"/>
              </a:rPr>
              <a:t> (mean Average Precision) for Object Detection. Retrieved April 6, 2020, from https://medium.com/@jonathan_hui/map-mean-average-precision-for-object-detection-45c121a31173</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err="1">
                <a:solidFill>
                  <a:schemeClr val="dk1"/>
                </a:solidFill>
                <a:latin typeface="Times New Roman"/>
                <a:ea typeface="Times New Roman"/>
                <a:cs typeface="Times New Roman"/>
                <a:sym typeface="Times New Roman"/>
              </a:rPr>
              <a:t>Milman</a:t>
            </a:r>
            <a:r>
              <a:rPr lang="en-US" sz="1050" dirty="0">
                <a:solidFill>
                  <a:schemeClr val="dk1"/>
                </a:solidFill>
                <a:latin typeface="Times New Roman"/>
                <a:ea typeface="Times New Roman"/>
                <a:cs typeface="Times New Roman"/>
                <a:sym typeface="Times New Roman"/>
              </a:rPr>
              <a:t>, O. (2018, October 16). From Harvey to Michael: how America's year of major hurricanes unfolded. </a:t>
            </a:r>
            <a:r>
              <a:rPr lang="en-US" sz="1050" i="1" dirty="0">
                <a:solidFill>
                  <a:schemeClr val="dk1"/>
                </a:solidFill>
                <a:latin typeface="Times New Roman"/>
                <a:ea typeface="Times New Roman"/>
                <a:cs typeface="Times New Roman"/>
                <a:sym typeface="Times New Roman"/>
              </a:rPr>
              <a:t>The Guardian</a:t>
            </a:r>
            <a:r>
              <a:rPr lang="en-US" sz="1050" dirty="0">
                <a:solidFill>
                  <a:schemeClr val="dk1"/>
                </a:solidFill>
                <a:latin typeface="Times New Roman"/>
                <a:ea typeface="Times New Roman"/>
                <a:cs typeface="Times New Roman"/>
                <a:sym typeface="Times New Roman"/>
              </a:rPr>
              <a:t>. Retrieved from https://www.theguardian.com/world/2018/oct/15/us-year-of-hurricanes-extreme-michael-irma-florence</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err="1">
                <a:solidFill>
                  <a:schemeClr val="dk1"/>
                </a:solidFill>
                <a:latin typeface="Times New Roman"/>
                <a:ea typeface="Times New Roman"/>
                <a:cs typeface="Times New Roman"/>
                <a:sym typeface="Times New Roman"/>
              </a:rPr>
              <a:t>Penven</a:t>
            </a:r>
            <a:r>
              <a:rPr lang="en-US" sz="1050" dirty="0">
                <a:solidFill>
                  <a:schemeClr val="dk1"/>
                </a:solidFill>
                <a:latin typeface="Times New Roman"/>
                <a:ea typeface="Times New Roman"/>
                <a:cs typeface="Times New Roman"/>
                <a:sym typeface="Times New Roman"/>
              </a:rPr>
              <a:t>, M. D. (2012, November 9). NC Wing, CAP Completes First Wave of Aerial Photo Missions. Retrieved February 3, 2020, from Civil Air Patrol, North Carolina Wing website: https://www.ncwgcap.org/index.cfm?fuseaction=article.display&amp;articleID=359&amp;page=1</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Phung, V. H., &amp; Rhee, E. J. (2019, October 23). [schematic diagram of a basic convolutional neural network (CNN) architecture]. Retrieved from https://www.researchgate.net/figure/Schematic-diagram-of-a-basic-convolutional-neural-network-CNN-architecture-26_fig1_336805909</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err="1">
                <a:solidFill>
                  <a:schemeClr val="dk1"/>
                </a:solidFill>
                <a:latin typeface="Times New Roman"/>
                <a:ea typeface="Times New Roman"/>
                <a:cs typeface="Times New Roman"/>
                <a:sym typeface="Times New Roman"/>
              </a:rPr>
              <a:t>Pokhrel</a:t>
            </a:r>
            <a:r>
              <a:rPr lang="en-US" sz="1050" dirty="0">
                <a:solidFill>
                  <a:schemeClr val="dk1"/>
                </a:solidFill>
                <a:latin typeface="Times New Roman"/>
                <a:ea typeface="Times New Roman"/>
                <a:cs typeface="Times New Roman"/>
                <a:sym typeface="Times New Roman"/>
              </a:rPr>
              <a:t>, S. (2019, September 19). [Illustration of a convolution layer]. Retrieved from https://miro.medium.com/max/2292/1*u2el-HrqRPVk7x0xlvs_CA.png</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[Pooling layer example]. (n.d.). Retrieved from https://qph.fs.quoracdn.net/main-qimg-cf2833a40f946faf04163bc28517959c</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Riggio, C. (2019, Nov 1). What's the deal with Accuracy, Precision, Recall and F1? Retrieved April 7, 2020, from https://towardsdatascience.com/whats-the-deal-with-accuracy-precision-recall-and-f1-f5d8b4db1021</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Wang, T. (2020, January 24). </a:t>
            </a:r>
            <a:r>
              <a:rPr lang="en-US" sz="1050" i="1" dirty="0">
                <a:solidFill>
                  <a:schemeClr val="dk1"/>
                </a:solidFill>
                <a:latin typeface="Times New Roman"/>
                <a:ea typeface="Times New Roman"/>
                <a:cs typeface="Times New Roman"/>
                <a:sym typeface="Times New Roman"/>
              </a:rPr>
              <a:t>Annual number of natural disaster events globally from 2000 to 2019</a:t>
            </a:r>
            <a:r>
              <a:rPr lang="en-US" sz="1050" dirty="0">
                <a:solidFill>
                  <a:schemeClr val="dk1"/>
                </a:solidFill>
                <a:latin typeface="Times New Roman"/>
                <a:ea typeface="Times New Roman"/>
                <a:cs typeface="Times New Roman"/>
                <a:sym typeface="Times New Roman"/>
              </a:rPr>
              <a:t> [Fact sheet]. Retrieved April 6, 2020, from https://www.statista.com/statistics/510959/number-of-natural-disasters-events-globally/</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Wildfires. (n.d.). Retrieved February 9, 2020, from </a:t>
            </a:r>
            <a:r>
              <a:rPr lang="en-US" sz="1050" dirty="0" err="1">
                <a:solidFill>
                  <a:schemeClr val="dk1"/>
                </a:solidFill>
                <a:latin typeface="Times New Roman"/>
                <a:ea typeface="Times New Roman"/>
                <a:cs typeface="Times New Roman"/>
                <a:sym typeface="Times New Roman"/>
              </a:rPr>
              <a:t>Esri</a:t>
            </a:r>
            <a:r>
              <a:rPr lang="en-US" sz="1050" dirty="0">
                <a:solidFill>
                  <a:schemeClr val="dk1"/>
                </a:solidFill>
                <a:latin typeface="Times New Roman"/>
                <a:ea typeface="Times New Roman"/>
                <a:cs typeface="Times New Roman"/>
                <a:sym typeface="Times New Roman"/>
              </a:rPr>
              <a:t> website: https://www.esri.com/en-us/disaster-response/disasters/wildfires</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r>
              <a:rPr lang="en-US" sz="1050" dirty="0">
                <a:solidFill>
                  <a:schemeClr val="dk1"/>
                </a:solidFill>
                <a:latin typeface="Times New Roman"/>
                <a:ea typeface="Times New Roman"/>
                <a:cs typeface="Times New Roman"/>
                <a:sym typeface="Times New Roman"/>
              </a:rPr>
              <a:t>Zhang, G. (2018, Nov 26). How To Evaluate Your Machine Learning Models? — Classification Evaluation Metrics. Retrieved April 6, 2020, from https://medium.com/@zxr.nju/how-to-evaluate-your-machine-learning-models-classification-evaluation-metrics-4670aef877ec</a:t>
            </a:r>
            <a:endParaRPr sz="1050" dirty="0">
              <a:solidFill>
                <a:schemeClr val="dk1"/>
              </a:solidFill>
              <a:latin typeface="Calibri"/>
              <a:ea typeface="Calibri"/>
              <a:cs typeface="Calibri"/>
              <a:sym typeface="Calibri"/>
            </a:endParaRPr>
          </a:p>
          <a:p>
            <a:pPr marL="457200" lvl="0" indent="-476250" algn="l" rtl="0">
              <a:lnSpc>
                <a:spcPct val="200000"/>
              </a:lnSpc>
              <a:spcBef>
                <a:spcPts val="0"/>
              </a:spcBef>
              <a:spcAft>
                <a:spcPts val="0"/>
              </a:spcAft>
              <a:buClr>
                <a:schemeClr val="dk1"/>
              </a:buClr>
              <a:buSzPts val="1100"/>
              <a:buFont typeface="Arial"/>
              <a:buNone/>
            </a:pPr>
            <a:endParaRPr sz="1100"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dirty="0">
              <a:solidFill>
                <a:srgbClr val="000000"/>
              </a:solidFill>
              <a:latin typeface="Arial"/>
              <a:ea typeface="Arial"/>
              <a:cs typeface="Arial"/>
              <a:sym typeface="Arial"/>
            </a:endParaRPr>
          </a:p>
          <a:p>
            <a:pPr marL="0" marR="0" lvl="0" indent="0" algn="l" rtl="0">
              <a:spcBef>
                <a:spcPts val="0"/>
              </a:spcBef>
              <a:spcAft>
                <a:spcPts val="0"/>
              </a:spcAft>
              <a:buNone/>
            </a:pPr>
            <a:endParaRPr sz="2000" b="1" dirty="0">
              <a:solidFill>
                <a:srgbClr val="000000"/>
              </a:solidFill>
              <a:latin typeface="Arial"/>
              <a:ea typeface="Arial"/>
              <a:cs typeface="Arial"/>
              <a:sym typeface="Arial"/>
            </a:endParaRPr>
          </a:p>
          <a:p>
            <a:pPr marL="0" marR="0" lvl="0" indent="0" algn="l" rtl="0">
              <a:spcBef>
                <a:spcPts val="0"/>
              </a:spcBef>
              <a:spcAft>
                <a:spcPts val="0"/>
              </a:spcAft>
              <a:buNone/>
            </a:pPr>
            <a:endParaRPr sz="2000" b="1"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p:txBody>
      </p:sp>
      <p:sp>
        <p:nvSpPr>
          <p:cNvPr id="110" name="Google Shape;110;p27"/>
          <p:cNvSpPr/>
          <p:nvPr/>
        </p:nvSpPr>
        <p:spPr>
          <a:xfrm>
            <a:off x="17671" y="803826"/>
            <a:ext cx="10287000" cy="5878500"/>
          </a:xfrm>
          <a:prstGeom prst="rect">
            <a:avLst/>
          </a:prstGeom>
          <a:noFill/>
          <a:ln>
            <a:noFill/>
          </a:ln>
        </p:spPr>
        <p:txBody>
          <a:bodyPr spcFirstLastPara="1" wrap="square" lIns="91425" tIns="45700" rIns="91425" bIns="45700" anchor="t" anchorCtr="0">
            <a:noAutofit/>
          </a:bodyPr>
          <a:lstStyle/>
          <a:p>
            <a:pPr marL="0" marR="0" lvl="0" indent="457200" algn="just" rtl="0">
              <a:spcBef>
                <a:spcPts val="0"/>
              </a:spcBef>
              <a:spcAft>
                <a:spcPts val="0"/>
              </a:spcAft>
              <a:buNone/>
            </a:pPr>
            <a:r>
              <a:rPr lang="en-US" sz="2000" dirty="0">
                <a:solidFill>
                  <a:srgbClr val="000000"/>
                </a:solidFill>
                <a:latin typeface="Times New Roman"/>
                <a:ea typeface="Times New Roman"/>
                <a:cs typeface="Times New Roman"/>
                <a:sym typeface="Times New Roman"/>
              </a:rPr>
              <a:t>Within the last </a:t>
            </a:r>
            <a:r>
              <a:rPr lang="en-US" sz="2000" b="1" u="sng" dirty="0">
                <a:solidFill>
                  <a:srgbClr val="000000"/>
                </a:solidFill>
                <a:latin typeface="Times New Roman"/>
                <a:ea typeface="Times New Roman"/>
                <a:cs typeface="Times New Roman"/>
                <a:sym typeface="Times New Roman"/>
              </a:rPr>
              <a:t>20 years</a:t>
            </a:r>
            <a:r>
              <a:rPr lang="en-US" sz="2000" dirty="0">
                <a:solidFill>
                  <a:srgbClr val="000000"/>
                </a:solidFill>
                <a:latin typeface="Times New Roman"/>
                <a:ea typeface="Times New Roman"/>
                <a:cs typeface="Times New Roman"/>
                <a:sym typeface="Times New Roman"/>
              </a:rPr>
              <a:t>, </a:t>
            </a:r>
            <a:r>
              <a:rPr lang="en-US" sz="2000" b="1" u="sng" dirty="0">
                <a:solidFill>
                  <a:srgbClr val="000000"/>
                </a:solidFill>
                <a:latin typeface="Times New Roman"/>
                <a:ea typeface="Times New Roman"/>
                <a:cs typeface="Times New Roman"/>
                <a:sym typeface="Times New Roman"/>
              </a:rPr>
              <a:t>natural disasters</a:t>
            </a:r>
            <a:r>
              <a:rPr lang="en-US" sz="2000" dirty="0">
                <a:solidFill>
                  <a:srgbClr val="000000"/>
                </a:solidFill>
                <a:latin typeface="Times New Roman"/>
                <a:ea typeface="Times New Roman"/>
                <a:cs typeface="Times New Roman"/>
                <a:sym typeface="Times New Roman"/>
              </a:rPr>
              <a:t> have killed </a:t>
            </a:r>
            <a:r>
              <a:rPr lang="en-US" sz="2000" b="1" u="sng" dirty="0">
                <a:solidFill>
                  <a:srgbClr val="000000"/>
                </a:solidFill>
                <a:latin typeface="Times New Roman"/>
                <a:ea typeface="Times New Roman"/>
                <a:cs typeface="Times New Roman"/>
                <a:sym typeface="Times New Roman"/>
              </a:rPr>
              <a:t>1.3 million</a:t>
            </a:r>
            <a:r>
              <a:rPr lang="en-US" sz="2000" dirty="0">
                <a:solidFill>
                  <a:srgbClr val="000000"/>
                </a:solidFill>
                <a:latin typeface="Times New Roman"/>
                <a:ea typeface="Times New Roman"/>
                <a:cs typeface="Times New Roman"/>
                <a:sym typeface="Times New Roman"/>
              </a:rPr>
              <a:t> people and impacted </a:t>
            </a:r>
            <a:r>
              <a:rPr lang="en-US" sz="2000" b="1" u="sng" dirty="0">
                <a:solidFill>
                  <a:srgbClr val="000000"/>
                </a:solidFill>
                <a:latin typeface="Times New Roman"/>
                <a:ea typeface="Times New Roman"/>
                <a:cs typeface="Times New Roman"/>
                <a:sym typeface="Times New Roman"/>
              </a:rPr>
              <a:t>4.4 billion </a:t>
            </a:r>
            <a:r>
              <a:rPr lang="en-US" sz="2000" dirty="0">
                <a:solidFill>
                  <a:srgbClr val="000000"/>
                </a:solidFill>
                <a:latin typeface="Times New Roman"/>
                <a:ea typeface="Times New Roman"/>
                <a:cs typeface="Times New Roman"/>
                <a:sym typeface="Times New Roman"/>
              </a:rPr>
              <a:t>people, and </a:t>
            </a:r>
            <a:r>
              <a:rPr lang="en-US" sz="2000" b="1" u="sng" dirty="0">
                <a:solidFill>
                  <a:srgbClr val="000000"/>
                </a:solidFill>
                <a:latin typeface="Times New Roman"/>
                <a:ea typeface="Times New Roman"/>
                <a:cs typeface="Times New Roman"/>
                <a:sym typeface="Times New Roman"/>
              </a:rPr>
              <a:t>56%</a:t>
            </a:r>
            <a:r>
              <a:rPr lang="en-US" sz="2000" dirty="0">
                <a:solidFill>
                  <a:srgbClr val="000000"/>
                </a:solidFill>
                <a:latin typeface="Times New Roman"/>
                <a:ea typeface="Times New Roman"/>
                <a:cs typeface="Times New Roman"/>
                <a:sym typeface="Times New Roman"/>
              </a:rPr>
              <a:t> have been caused by earthquakes and tsunamis.</a:t>
            </a:r>
            <a:r>
              <a:rPr lang="en-US" sz="2000" dirty="0">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While these stats are alarming, they may potentially be on the rise in the future, as the rate of natural disasters continues to grow. As a result of this eminent danger, disaster response has grown as a field. The federal government has become involved with the establishment of the </a:t>
            </a:r>
            <a:r>
              <a:rPr lang="en-US" sz="2000" b="1" u="sng" dirty="0">
                <a:solidFill>
                  <a:srgbClr val="000000"/>
                </a:solidFill>
                <a:latin typeface="Times New Roman"/>
                <a:ea typeface="Times New Roman"/>
                <a:cs typeface="Times New Roman"/>
                <a:sym typeface="Times New Roman"/>
              </a:rPr>
              <a:t>Federal Emergency Management Agency (FEMA)</a:t>
            </a:r>
            <a:r>
              <a:rPr lang="en-US" sz="2000" dirty="0">
                <a:solidFill>
                  <a:srgbClr val="000000"/>
                </a:solidFill>
                <a:latin typeface="Times New Roman"/>
                <a:ea typeface="Times New Roman"/>
                <a:cs typeface="Times New Roman"/>
                <a:sym typeface="Times New Roman"/>
              </a:rPr>
              <a:t>, whose primary job is to give funding to disaster team organizations. One such organization is the </a:t>
            </a:r>
            <a:r>
              <a:rPr lang="en-US" sz="2000" b="1" u="sng" dirty="0">
                <a:solidFill>
                  <a:srgbClr val="000000"/>
                </a:solidFill>
                <a:latin typeface="Times New Roman"/>
                <a:ea typeface="Times New Roman"/>
                <a:cs typeface="Times New Roman"/>
                <a:sym typeface="Times New Roman"/>
              </a:rPr>
              <a:t>Civil Air Patrol (CAP).  CAP </a:t>
            </a:r>
            <a:r>
              <a:rPr lang="en-US" sz="2000" dirty="0">
                <a:solidFill>
                  <a:srgbClr val="000000"/>
                </a:solidFill>
                <a:latin typeface="Times New Roman"/>
                <a:ea typeface="Times New Roman"/>
                <a:cs typeface="Times New Roman"/>
                <a:sym typeface="Times New Roman"/>
              </a:rPr>
              <a:t>is a non-profit, public service organization focused around carrying out emergency services and disaster relief mission nationwide while serving as a supplement to the United States Air Force. Their other two specializations include aerospace education in support of  STEM-related careers and a cadet program to transform the American youth into leaders and aerospace engineers with fitness and character. </a:t>
            </a:r>
            <a:endParaRPr dirty="0"/>
          </a:p>
          <a:p>
            <a:pPr marL="0" marR="0" lvl="0" indent="0" algn="just" rtl="0">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0" marR="0" lvl="0" indent="457200" algn="just" rtl="0">
              <a:spcBef>
                <a:spcPts val="0"/>
              </a:spcBef>
              <a:spcAft>
                <a:spcPts val="0"/>
              </a:spcAft>
              <a:buNone/>
            </a:pPr>
            <a:r>
              <a:rPr lang="en-US" sz="2000" dirty="0">
                <a:solidFill>
                  <a:srgbClr val="000000"/>
                </a:solidFill>
                <a:latin typeface="Times New Roman"/>
                <a:ea typeface="Times New Roman"/>
                <a:cs typeface="Times New Roman"/>
                <a:sym typeface="Times New Roman"/>
              </a:rPr>
              <a:t>CAP trains American soldiers to fly aircraft to take representative aerial photos of areas surrounding natural disasters for the purposes of disaster assessment and potentially to figure out which locations have priority status in resource allotment (e.g. how many people are sent, how much food is sent, and how much time is spent there.) </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p:txBody>
      </p:sp>
      <p:sp>
        <p:nvSpPr>
          <p:cNvPr id="111" name="Google Shape;111;p27"/>
          <p:cNvSpPr txBox="1"/>
          <p:nvPr/>
        </p:nvSpPr>
        <p:spPr>
          <a:xfrm>
            <a:off x="256907" y="10635627"/>
            <a:ext cx="10077300" cy="400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Hurricane Michael aftermath in the Florida Panhandle as a category 4 storm.</a:t>
            </a:r>
            <a:endParaRPr/>
          </a:p>
        </p:txBody>
      </p:sp>
      <p:sp>
        <p:nvSpPr>
          <p:cNvPr id="112" name="Google Shape;112;p27"/>
          <p:cNvSpPr/>
          <p:nvPr/>
        </p:nvSpPr>
        <p:spPr>
          <a:xfrm>
            <a:off x="282020" y="16531058"/>
            <a:ext cx="73278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CAP Pilot taking aerial photos of Hurricane Sandy.</a:t>
            </a:r>
            <a:endParaRPr/>
          </a:p>
        </p:txBody>
      </p:sp>
      <p:sp>
        <p:nvSpPr>
          <p:cNvPr id="113" name="Google Shape;113;p27"/>
          <p:cNvSpPr/>
          <p:nvPr/>
        </p:nvSpPr>
        <p:spPr>
          <a:xfrm>
            <a:off x="3263700" y="18389175"/>
            <a:ext cx="3388500"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3600" b="1" dirty="0">
                <a:solidFill>
                  <a:srgbClr val="000000"/>
                </a:solidFill>
                <a:latin typeface="Arial"/>
                <a:ea typeface="Arial"/>
                <a:cs typeface="Arial"/>
                <a:sym typeface="Arial"/>
              </a:rPr>
              <a:t>Motivation</a:t>
            </a:r>
            <a:endParaRPr sz="3600" dirty="0"/>
          </a:p>
        </p:txBody>
      </p:sp>
      <p:sp>
        <p:nvSpPr>
          <p:cNvPr id="114" name="Google Shape;114;p27"/>
          <p:cNvSpPr txBox="1"/>
          <p:nvPr/>
        </p:nvSpPr>
        <p:spPr>
          <a:xfrm>
            <a:off x="0" y="18893600"/>
            <a:ext cx="9915900" cy="2554500"/>
          </a:xfrm>
          <a:prstGeom prst="rect">
            <a:avLst/>
          </a:prstGeom>
          <a:noFill/>
          <a:ln>
            <a:noFill/>
          </a:ln>
        </p:spPr>
        <p:txBody>
          <a:bodyPr spcFirstLastPara="1" wrap="square" lIns="91425" tIns="45700" rIns="91425" bIns="45700" anchor="t" anchorCtr="0">
            <a:noAutofit/>
          </a:bodyPr>
          <a:lstStyle/>
          <a:p>
            <a:pPr marL="0" marR="0" lvl="0" indent="457200" algn="just" rtl="0">
              <a:spcBef>
                <a:spcPts val="0"/>
              </a:spcBef>
              <a:spcAft>
                <a:spcPts val="0"/>
              </a:spcAft>
              <a:buNone/>
            </a:pPr>
            <a:r>
              <a:rPr lang="en-US" sz="2000" b="1" u="sng" dirty="0">
                <a:solidFill>
                  <a:schemeClr val="dk1"/>
                </a:solidFill>
                <a:latin typeface="Times New Roman"/>
                <a:ea typeface="Times New Roman"/>
                <a:cs typeface="Times New Roman"/>
                <a:sym typeface="Times New Roman"/>
              </a:rPr>
              <a:t>Lives are on the line here</a:t>
            </a:r>
            <a:r>
              <a:rPr lang="en-US" sz="2000" dirty="0">
                <a:solidFill>
                  <a:schemeClr val="dk1"/>
                </a:solidFill>
                <a:latin typeface="Times New Roman"/>
                <a:ea typeface="Times New Roman"/>
                <a:cs typeface="Times New Roman"/>
                <a:sym typeface="Times New Roman"/>
              </a:rPr>
              <a:t>; every second counts in a disaster response. We believed that </a:t>
            </a:r>
            <a:r>
              <a:rPr lang="en-US" sz="2000" b="1" u="sng" dirty="0">
                <a:solidFill>
                  <a:schemeClr val="dk1"/>
                </a:solidFill>
                <a:latin typeface="Times New Roman"/>
                <a:ea typeface="Times New Roman"/>
                <a:cs typeface="Times New Roman"/>
                <a:sym typeface="Times New Roman"/>
              </a:rPr>
              <a:t>Artificial Intelligence</a:t>
            </a:r>
            <a:r>
              <a:rPr lang="en-US" sz="2000" dirty="0">
                <a:solidFill>
                  <a:schemeClr val="dk1"/>
                </a:solidFill>
                <a:latin typeface="Times New Roman"/>
                <a:ea typeface="Times New Roman"/>
                <a:cs typeface="Times New Roman"/>
                <a:sym typeface="Times New Roman"/>
              </a:rPr>
              <a:t> had potential to speed up the disaster response. More specifically, we envisioned an autonomous system (i.e. drones or any autonomous aircraft) can then leverage that Artificial Intelligence to detect priority locations for disaster teams such as the </a:t>
            </a:r>
            <a:r>
              <a:rPr lang="en-US" sz="2000" b="1" u="sng" dirty="0">
                <a:solidFill>
                  <a:schemeClr val="dk1"/>
                </a:solidFill>
                <a:latin typeface="Times New Roman"/>
                <a:ea typeface="Times New Roman"/>
                <a:cs typeface="Times New Roman"/>
                <a:sym typeface="Times New Roman"/>
              </a:rPr>
              <a:t>Civil Air Patrol</a:t>
            </a:r>
            <a:r>
              <a:rPr lang="en-US" sz="2000" dirty="0">
                <a:solidFill>
                  <a:schemeClr val="dk1"/>
                </a:solidFill>
                <a:latin typeface="Times New Roman"/>
                <a:ea typeface="Times New Roman"/>
                <a:cs typeface="Times New Roman"/>
                <a:sym typeface="Times New Roman"/>
              </a:rPr>
              <a:t> to go, based on the interest of maximizing the number of people saved. Currently, humans have be the ones analyzing the state of a disaster in aircraft and in the ground for further inspection, but this can cause harm, especially for inspectors on the ground. Autonomy can therefore bring in further </a:t>
            </a:r>
            <a:r>
              <a:rPr lang="en-US" sz="2000" b="1" u="sng" dirty="0">
                <a:solidFill>
                  <a:schemeClr val="dk1"/>
                </a:solidFill>
                <a:latin typeface="Times New Roman"/>
                <a:ea typeface="Times New Roman"/>
                <a:cs typeface="Times New Roman"/>
                <a:sym typeface="Times New Roman"/>
              </a:rPr>
              <a:t>safety for disaster response</a:t>
            </a:r>
            <a:r>
              <a:rPr lang="en-US" sz="2000" dirty="0">
                <a:solidFill>
                  <a:schemeClr val="dk1"/>
                </a:solidFill>
                <a:latin typeface="Times New Roman"/>
                <a:ea typeface="Times New Roman"/>
                <a:cs typeface="Times New Roman"/>
                <a:sym typeface="Times New Roman"/>
              </a:rPr>
              <a:t> as well. </a:t>
            </a:r>
            <a:endParaRPr dirty="0"/>
          </a:p>
        </p:txBody>
      </p:sp>
      <p:sp>
        <p:nvSpPr>
          <p:cNvPr id="115" name="Google Shape;115;p27"/>
          <p:cNvSpPr txBox="1"/>
          <p:nvPr/>
        </p:nvSpPr>
        <p:spPr>
          <a:xfrm>
            <a:off x="11089743" y="13464550"/>
            <a:ext cx="11696700" cy="923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rPr>
              <a:t>Single-label CNN Results</a:t>
            </a:r>
            <a:endParaRPr sz="3600"/>
          </a:p>
        </p:txBody>
      </p:sp>
      <p:sp>
        <p:nvSpPr>
          <p:cNvPr id="116" name="Google Shape;116;p27"/>
          <p:cNvSpPr txBox="1"/>
          <p:nvPr/>
        </p:nvSpPr>
        <p:spPr>
          <a:xfrm>
            <a:off x="10831139" y="6235261"/>
            <a:ext cx="11696700" cy="2554500"/>
          </a:xfrm>
          <a:prstGeom prst="rect">
            <a:avLst/>
          </a:prstGeom>
          <a:noFill/>
          <a:ln>
            <a:noFill/>
          </a:ln>
        </p:spPr>
        <p:txBody>
          <a:bodyPr spcFirstLastPara="1" wrap="square" lIns="91425" tIns="45700" rIns="91425" bIns="45700" anchor="t" anchorCtr="0">
            <a:noAutofit/>
          </a:bodyPr>
          <a:lstStyle/>
          <a:p>
            <a:pPr marL="114300" lvl="0">
              <a:buSzPts val="1800"/>
            </a:pPr>
            <a:r>
              <a:rPr lang="en-US" sz="2000" dirty="0">
                <a:solidFill>
                  <a:schemeClr val="dk1"/>
                </a:solidFill>
                <a:latin typeface="Times New Roman"/>
                <a:ea typeface="Times New Roman"/>
                <a:cs typeface="Times New Roman"/>
                <a:sym typeface="Times New Roman"/>
              </a:rPr>
              <a:t>	We implemented an Artificial Intelligence program (in Python) where the input is an image taken on aerial aircraft of a certain disaster, and the output is annotations of each photo inputted. All possible annotations were: earthquake, flooding, fire, hurricane, normal, s</a:t>
            </a:r>
            <a:r>
              <a:rPr lang="en-US" sz="2000" dirty="0">
                <a:latin typeface="Times New Roman"/>
                <a:ea typeface="Times New Roman"/>
                <a:cs typeface="Times New Roman"/>
                <a:sym typeface="Times New Roman"/>
              </a:rPr>
              <a:t>tructural damage, road, low vegetation, high vegetation, river, and rough terrain</a:t>
            </a:r>
            <a:r>
              <a:rPr lang="en-US" sz="2000" dirty="0">
                <a:solidFill>
                  <a:schemeClr val="dk1"/>
                </a:solidFill>
                <a:latin typeface="Times New Roman"/>
                <a:ea typeface="Times New Roman"/>
                <a:cs typeface="Times New Roman"/>
                <a:sym typeface="Times New Roman"/>
              </a:rPr>
              <a:t>. We used </a:t>
            </a:r>
            <a:r>
              <a:rPr lang="en-US" sz="2000" b="1" u="sng" dirty="0">
                <a:solidFill>
                  <a:schemeClr val="dk1"/>
                </a:solidFill>
                <a:latin typeface="Times New Roman"/>
                <a:ea typeface="Times New Roman"/>
                <a:cs typeface="Times New Roman"/>
                <a:sym typeface="Times New Roman"/>
              </a:rPr>
              <a:t>Convolutional Neural Networks (CNNs)</a:t>
            </a:r>
            <a:r>
              <a:rPr lang="en-US" sz="2000" dirty="0">
                <a:solidFill>
                  <a:schemeClr val="dk1"/>
                </a:solidFill>
                <a:latin typeface="Times New Roman"/>
                <a:ea typeface="Times New Roman"/>
                <a:cs typeface="Times New Roman"/>
                <a:sym typeface="Times New Roman"/>
              </a:rPr>
              <a:t>. We trained the networks using Google Images, Google Drive, the “Download all Images” Chrome extension, Google </a:t>
            </a:r>
            <a:r>
              <a:rPr lang="en-US" sz="2000" dirty="0" err="1">
                <a:solidFill>
                  <a:schemeClr val="dk1"/>
                </a:solidFill>
                <a:latin typeface="Times New Roman"/>
                <a:ea typeface="Times New Roman"/>
                <a:cs typeface="Times New Roman"/>
                <a:sym typeface="Times New Roman"/>
              </a:rPr>
              <a:t>Colaboratory</a:t>
            </a:r>
            <a:r>
              <a:rPr lang="en-US" sz="2000" dirty="0">
                <a:solidFill>
                  <a:schemeClr val="dk1"/>
                </a:solidFill>
                <a:latin typeface="Times New Roman"/>
                <a:ea typeface="Times New Roman"/>
                <a:cs typeface="Times New Roman"/>
                <a:sym typeface="Times New Roman"/>
              </a:rPr>
              <a:t>, and fast.ai. Essentially, it works by training on certain data imagery so that it can learn to recognize various, subtle, and nuanced patterns in certain types of images to classify relevant details in them correctly. In this case, our CNN learned to recognize the type of disaster in each image (i.e. whether the photo is normal or has one of the following disasters: earthquake, flooding, fire, or hurricane.) </a:t>
            </a:r>
            <a:endParaRPr dirty="0"/>
          </a:p>
        </p:txBody>
      </p:sp>
      <p:sp>
        <p:nvSpPr>
          <p:cNvPr id="117" name="Google Shape;117;p27"/>
          <p:cNvSpPr/>
          <p:nvPr/>
        </p:nvSpPr>
        <p:spPr>
          <a:xfrm>
            <a:off x="11089775" y="14163200"/>
            <a:ext cx="11696700" cy="708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a:p>
        </p:txBody>
      </p:sp>
      <p:pic>
        <p:nvPicPr>
          <p:cNvPr id="118" name="Google Shape;118;p27"/>
          <p:cNvPicPr preferRelativeResize="0"/>
          <p:nvPr/>
        </p:nvPicPr>
        <p:blipFill rotWithShape="1">
          <a:blip r:embed="rId3">
            <a:alphaModFix/>
          </a:blip>
          <a:srcRect/>
          <a:stretch/>
        </p:blipFill>
        <p:spPr>
          <a:xfrm>
            <a:off x="14260464" y="14132979"/>
            <a:ext cx="5355300" cy="5663559"/>
          </a:xfrm>
          <a:prstGeom prst="rect">
            <a:avLst/>
          </a:prstGeom>
          <a:noFill/>
          <a:ln>
            <a:noFill/>
          </a:ln>
        </p:spPr>
      </p:pic>
      <p:sp>
        <p:nvSpPr>
          <p:cNvPr id="119" name="Google Shape;119;p27"/>
          <p:cNvSpPr txBox="1"/>
          <p:nvPr/>
        </p:nvSpPr>
        <p:spPr>
          <a:xfrm>
            <a:off x="11089775" y="19817000"/>
            <a:ext cx="11696700" cy="1631100"/>
          </a:xfrm>
          <a:prstGeom prst="rect">
            <a:avLst/>
          </a:prstGeom>
          <a:noFill/>
          <a:ln>
            <a:noFill/>
          </a:ln>
        </p:spPr>
        <p:txBody>
          <a:bodyPr spcFirstLastPara="1" wrap="square" lIns="91425" tIns="45700" rIns="91425" bIns="45700" anchor="t" anchorCtr="0">
            <a:noAutofit/>
          </a:bodyPr>
          <a:lstStyle/>
          <a:p>
            <a:pPr marL="0" lvl="0" indent="45720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This CNN ended up having a 4.40% error. This means that there is a 95.6% probability that our CNN classifies a given image correctly. This confusion matrix shows the results of one testing session of our CNN to determine its general accuracy. For example, out of all earthquake photos tested to the CNN, 208 out of the 208 + 0 + 1 + 2 + 2 = 213 (add first row) images were classified correctly by the CNN, and the rest of the numbers in that correspondent row shows how many earthquake photos did our CNN classify as another disaster type. </a:t>
            </a:r>
            <a:endParaRPr sz="2000" dirty="0">
              <a:solidFill>
                <a:schemeClr val="dk1"/>
              </a:solidFill>
              <a:latin typeface="Arial"/>
              <a:ea typeface="Arial"/>
              <a:cs typeface="Arial"/>
              <a:sym typeface="Arial"/>
            </a:endParaRPr>
          </a:p>
        </p:txBody>
      </p:sp>
      <p:sp>
        <p:nvSpPr>
          <p:cNvPr id="120" name="Google Shape;120;p27"/>
          <p:cNvSpPr txBox="1"/>
          <p:nvPr/>
        </p:nvSpPr>
        <p:spPr>
          <a:xfrm>
            <a:off x="23623200" y="11798175"/>
            <a:ext cx="9295200" cy="1938900"/>
          </a:xfrm>
          <a:prstGeom prst="rect">
            <a:avLst/>
          </a:prstGeom>
          <a:noFill/>
          <a:ln>
            <a:noFill/>
          </a:ln>
        </p:spPr>
        <p:txBody>
          <a:bodyPr spcFirstLastPara="1" wrap="square" lIns="91425" tIns="45700" rIns="91425" bIns="45700" anchor="t" anchorCtr="0">
            <a:noAutofit/>
          </a:bodyPr>
          <a:lstStyle/>
          <a:p>
            <a:pPr marL="0" marR="0" lvl="0" indent="457200" algn="just" rtl="0">
              <a:spcBef>
                <a:spcPts val="0"/>
              </a:spcBef>
              <a:spcAft>
                <a:spcPts val="0"/>
              </a:spcAft>
              <a:buNone/>
            </a:pPr>
            <a:r>
              <a:rPr lang="en-US" sz="2000">
                <a:solidFill>
                  <a:schemeClr val="dk1"/>
                </a:solidFill>
                <a:latin typeface="Times New Roman"/>
                <a:ea typeface="Times New Roman"/>
                <a:cs typeface="Times New Roman"/>
                <a:sym typeface="Times New Roman"/>
              </a:rPr>
              <a:t>Overall, we were pleasantly surprised with the results of our CNN training. Reaching down to a mere 4.40% error was quite the feat. During the first training session, the CNN reached down to a 30% error and stagnated at that level. However, on the second training session, it decreased down to 13% in a linear fashion, then magically reached down to 4.40% error. We were quite skeptical of this result, but after extensive testing, the percentage error truly demonstrated itself.         </a:t>
            </a:r>
            <a:endParaRPr/>
          </a:p>
        </p:txBody>
      </p:sp>
      <p:pic>
        <p:nvPicPr>
          <p:cNvPr id="121" name="Google Shape;121;p27"/>
          <p:cNvPicPr preferRelativeResize="0"/>
          <p:nvPr/>
        </p:nvPicPr>
        <p:blipFill rotWithShape="1">
          <a:blip r:embed="rId4">
            <a:alphaModFix/>
          </a:blip>
          <a:srcRect/>
          <a:stretch/>
        </p:blipFill>
        <p:spPr>
          <a:xfrm>
            <a:off x="282025" y="6166975"/>
            <a:ext cx="7865825" cy="4468650"/>
          </a:xfrm>
          <a:prstGeom prst="rect">
            <a:avLst/>
          </a:prstGeom>
          <a:noFill/>
          <a:ln>
            <a:noFill/>
          </a:ln>
        </p:spPr>
      </p:pic>
      <p:pic>
        <p:nvPicPr>
          <p:cNvPr id="122" name="Google Shape;122;p27" descr="Image result for civil air patrol pilot hurricane sandy"/>
          <p:cNvPicPr preferRelativeResize="0"/>
          <p:nvPr/>
        </p:nvPicPr>
        <p:blipFill rotWithShape="1">
          <a:blip r:embed="rId5">
            <a:alphaModFix/>
          </a:blip>
          <a:srcRect/>
          <a:stretch/>
        </p:blipFill>
        <p:spPr>
          <a:xfrm>
            <a:off x="282027" y="11950575"/>
            <a:ext cx="7865825" cy="4580475"/>
          </a:xfrm>
          <a:prstGeom prst="rect">
            <a:avLst/>
          </a:prstGeom>
          <a:noFill/>
          <a:ln>
            <a:noFill/>
          </a:ln>
        </p:spPr>
      </p:pic>
      <p:pic>
        <p:nvPicPr>
          <p:cNvPr id="123" name="Google Shape;123;p27"/>
          <p:cNvPicPr preferRelativeResize="0"/>
          <p:nvPr/>
        </p:nvPicPr>
        <p:blipFill>
          <a:blip r:embed="rId6">
            <a:alphaModFix/>
          </a:blip>
          <a:stretch>
            <a:fillRect/>
          </a:stretch>
        </p:blipFill>
        <p:spPr>
          <a:xfrm>
            <a:off x="13101326" y="9022325"/>
            <a:ext cx="8521974" cy="4209650"/>
          </a:xfrm>
          <a:prstGeom prst="rect">
            <a:avLst/>
          </a:prstGeom>
          <a:noFill/>
          <a:ln>
            <a:noFill/>
          </a:ln>
        </p:spPr>
      </p:pic>
      <p:sp>
        <p:nvSpPr>
          <p:cNvPr id="124" name="Google Shape;124;p27"/>
          <p:cNvSpPr txBox="1"/>
          <p:nvPr/>
        </p:nvSpPr>
        <p:spPr>
          <a:xfrm>
            <a:off x="23755875" y="280275"/>
            <a:ext cx="8960700" cy="70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t>Multi-label CNN Results</a:t>
            </a:r>
            <a:endParaRPr sz="3600" b="1"/>
          </a:p>
        </p:txBody>
      </p:sp>
      <p:sp>
        <p:nvSpPr>
          <p:cNvPr id="125" name="Google Shape;125;p27"/>
          <p:cNvSpPr txBox="1"/>
          <p:nvPr/>
        </p:nvSpPr>
        <p:spPr>
          <a:xfrm>
            <a:off x="23571375" y="803825"/>
            <a:ext cx="9329700" cy="5097900"/>
          </a:xfrm>
          <a:prstGeom prst="rect">
            <a:avLst/>
          </a:prstGeom>
          <a:noFill/>
          <a:ln>
            <a:noFill/>
          </a:ln>
        </p:spPr>
        <p:txBody>
          <a:bodyPr spcFirstLastPara="1" wrap="square" lIns="91425" tIns="91425" rIns="91425" bIns="91425" anchor="t" anchorCtr="0">
            <a:noAutofit/>
          </a:bodyPr>
          <a:lstStyle/>
          <a:p>
            <a:pPr marL="0" lvl="0" indent="457200" algn="just" rtl="0">
              <a:spcBef>
                <a:spcPts val="0"/>
              </a:spcBef>
              <a:spcAft>
                <a:spcPts val="0"/>
              </a:spcAft>
              <a:buNone/>
            </a:pPr>
            <a:r>
              <a:rPr lang="en-US" sz="2000">
                <a:solidFill>
                  <a:schemeClr val="dk1"/>
                </a:solidFill>
                <a:latin typeface="Times New Roman"/>
                <a:ea typeface="Times New Roman"/>
                <a:cs typeface="Times New Roman"/>
                <a:sym typeface="Times New Roman"/>
              </a:rPr>
              <a:t>We trained our multilabel CNN to get a great accuracy. However, due to imbalances in the dataset, this metric does not hold much value. We used the fbeta score to more properly evaluate the NN, which fluctuated between 0.5 and 0.6 throughout the training session. An ideal score would be between 0.9 and 1.0.</a:t>
            </a:r>
            <a:endParaRPr sz="200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r>
              <a:rPr lang="en-US" sz="2000">
                <a:solidFill>
                  <a:schemeClr val="dk1"/>
                </a:solidFill>
                <a:latin typeface="Times New Roman"/>
                <a:ea typeface="Times New Roman"/>
                <a:cs typeface="Times New Roman"/>
                <a:sym typeface="Times New Roman"/>
              </a:rPr>
              <a:t>Therefore, we established a re-training feature so that the fbeta score could go up higher. Though this may cause more imbalance in the short run, in the long term, we believed all the user-inputted images would balance out. </a:t>
            </a:r>
            <a:endParaRPr sz="200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26" name="Google Shape;126;p27"/>
          <p:cNvPicPr preferRelativeResize="0"/>
          <p:nvPr/>
        </p:nvPicPr>
        <p:blipFill>
          <a:blip r:embed="rId7">
            <a:alphaModFix/>
          </a:blip>
          <a:stretch>
            <a:fillRect/>
          </a:stretch>
        </p:blipFill>
        <p:spPr>
          <a:xfrm>
            <a:off x="23372925" y="9593439"/>
            <a:ext cx="9295200" cy="1269086"/>
          </a:xfrm>
          <a:prstGeom prst="rect">
            <a:avLst/>
          </a:prstGeom>
          <a:noFill/>
          <a:ln>
            <a:noFill/>
          </a:ln>
        </p:spPr>
      </p:pic>
      <p:pic>
        <p:nvPicPr>
          <p:cNvPr id="127" name="Google Shape;127;p27"/>
          <p:cNvPicPr preferRelativeResize="0"/>
          <p:nvPr/>
        </p:nvPicPr>
        <p:blipFill>
          <a:blip r:embed="rId8">
            <a:alphaModFix/>
          </a:blip>
          <a:stretch>
            <a:fillRect/>
          </a:stretch>
        </p:blipFill>
        <p:spPr>
          <a:xfrm>
            <a:off x="24747138" y="3439725"/>
            <a:ext cx="6546775" cy="1631100"/>
          </a:xfrm>
          <a:prstGeom prst="rect">
            <a:avLst/>
          </a:prstGeom>
          <a:noFill/>
          <a:ln>
            <a:noFill/>
          </a:ln>
        </p:spPr>
      </p:pic>
      <p:pic>
        <p:nvPicPr>
          <p:cNvPr id="128" name="Google Shape;128;p27"/>
          <p:cNvPicPr preferRelativeResize="0"/>
          <p:nvPr/>
        </p:nvPicPr>
        <p:blipFill>
          <a:blip r:embed="rId9">
            <a:alphaModFix/>
          </a:blip>
          <a:stretch>
            <a:fillRect/>
          </a:stretch>
        </p:blipFill>
        <p:spPr>
          <a:xfrm>
            <a:off x="10718225" y="280275"/>
            <a:ext cx="1938900" cy="1938900"/>
          </a:xfrm>
          <a:prstGeom prst="rect">
            <a:avLst/>
          </a:prstGeom>
          <a:noFill/>
          <a:ln>
            <a:noFill/>
          </a:ln>
        </p:spPr>
      </p:pic>
      <p:pic>
        <p:nvPicPr>
          <p:cNvPr id="129" name="Google Shape;129;p27"/>
          <p:cNvPicPr preferRelativeResize="0"/>
          <p:nvPr/>
        </p:nvPicPr>
        <p:blipFill>
          <a:blip r:embed="rId10">
            <a:alphaModFix/>
          </a:blip>
          <a:stretch>
            <a:fillRect/>
          </a:stretch>
        </p:blipFill>
        <p:spPr>
          <a:xfrm>
            <a:off x="10520373" y="9182250"/>
            <a:ext cx="1805189" cy="1434275"/>
          </a:xfrm>
          <a:prstGeom prst="rect">
            <a:avLst/>
          </a:prstGeom>
          <a:noFill/>
          <a:ln>
            <a:noFill/>
          </a:ln>
        </p:spPr>
      </p:pic>
      <p:pic>
        <p:nvPicPr>
          <p:cNvPr id="130" name="Google Shape;130;p27"/>
          <p:cNvPicPr preferRelativeResize="0"/>
          <p:nvPr/>
        </p:nvPicPr>
        <p:blipFill>
          <a:blip r:embed="rId11">
            <a:alphaModFix/>
          </a:blip>
          <a:stretch>
            <a:fillRect/>
          </a:stretch>
        </p:blipFill>
        <p:spPr>
          <a:xfrm>
            <a:off x="10520375" y="12591252"/>
            <a:ext cx="3806624" cy="923400"/>
          </a:xfrm>
          <a:prstGeom prst="rect">
            <a:avLst/>
          </a:prstGeom>
          <a:noFill/>
          <a:ln>
            <a:noFill/>
          </a:ln>
        </p:spPr>
      </p:pic>
      <p:pic>
        <p:nvPicPr>
          <p:cNvPr id="131" name="Google Shape;131;p27"/>
          <p:cNvPicPr preferRelativeResize="0"/>
          <p:nvPr/>
        </p:nvPicPr>
        <p:blipFill rotWithShape="1">
          <a:blip r:embed="rId12">
            <a:alphaModFix/>
          </a:blip>
          <a:srcRect t="66007"/>
          <a:stretch/>
        </p:blipFill>
        <p:spPr>
          <a:xfrm>
            <a:off x="26717275" y="5420462"/>
            <a:ext cx="5909026" cy="3889285"/>
          </a:xfrm>
          <a:prstGeom prst="rect">
            <a:avLst/>
          </a:prstGeom>
          <a:noFill/>
          <a:ln>
            <a:noFill/>
          </a:ln>
        </p:spPr>
      </p:pic>
      <p:pic>
        <p:nvPicPr>
          <p:cNvPr id="132" name="Google Shape;132;p27"/>
          <p:cNvPicPr preferRelativeResize="0"/>
          <p:nvPr/>
        </p:nvPicPr>
        <p:blipFill rotWithShape="1">
          <a:blip r:embed="rId12">
            <a:alphaModFix/>
          </a:blip>
          <a:srcRect b="34357"/>
          <a:stretch/>
        </p:blipFill>
        <p:spPr>
          <a:xfrm>
            <a:off x="23477150" y="5074750"/>
            <a:ext cx="3388500" cy="4468649"/>
          </a:xfrm>
          <a:prstGeom prst="rect">
            <a:avLst/>
          </a:prstGeom>
          <a:noFill/>
          <a:ln>
            <a:noFill/>
          </a:ln>
        </p:spPr>
      </p:pic>
      <p:pic>
        <p:nvPicPr>
          <p:cNvPr id="133" name="Google Shape;133;p27"/>
          <p:cNvPicPr preferRelativeResize="0"/>
          <p:nvPr/>
        </p:nvPicPr>
        <p:blipFill>
          <a:blip r:embed="rId9">
            <a:alphaModFix/>
          </a:blip>
          <a:stretch>
            <a:fillRect/>
          </a:stretch>
        </p:blipFill>
        <p:spPr>
          <a:xfrm>
            <a:off x="21251800" y="185025"/>
            <a:ext cx="1938900" cy="1938900"/>
          </a:xfrm>
          <a:prstGeom prst="rect">
            <a:avLst/>
          </a:prstGeom>
          <a:noFill/>
          <a:ln>
            <a:noFill/>
          </a:ln>
        </p:spPr>
      </p:pic>
      <p:pic>
        <p:nvPicPr>
          <p:cNvPr id="134" name="Google Shape;134;p27"/>
          <p:cNvPicPr preferRelativeResize="0"/>
          <p:nvPr/>
        </p:nvPicPr>
        <p:blipFill>
          <a:blip r:embed="rId13">
            <a:alphaModFix/>
          </a:blip>
          <a:stretch>
            <a:fillRect/>
          </a:stretch>
        </p:blipFill>
        <p:spPr>
          <a:xfrm>
            <a:off x="10244938" y="3762145"/>
            <a:ext cx="3744487" cy="2240531"/>
          </a:xfrm>
          <a:prstGeom prst="rect">
            <a:avLst/>
          </a:prstGeom>
          <a:noFill/>
          <a:ln>
            <a:noFill/>
          </a:ln>
        </p:spPr>
      </p:pic>
      <p:pic>
        <p:nvPicPr>
          <p:cNvPr id="135" name="Google Shape;135;p27"/>
          <p:cNvPicPr preferRelativeResize="0"/>
          <p:nvPr/>
        </p:nvPicPr>
        <p:blipFill>
          <a:blip r:embed="rId13">
            <a:alphaModFix/>
          </a:blip>
          <a:stretch>
            <a:fillRect/>
          </a:stretch>
        </p:blipFill>
        <p:spPr>
          <a:xfrm>
            <a:off x="20173988" y="3762145"/>
            <a:ext cx="3744487" cy="22405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1468</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Times New Roman</vt:lpstr>
      <vt:lpstr>Office Theme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Lee</cp:lastModifiedBy>
  <cp:revision>5</cp:revision>
  <dcterms:modified xsi:type="dcterms:W3CDTF">2020-05-24T07:40:16Z</dcterms:modified>
</cp:coreProperties>
</file>