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8" r:id="rId3"/>
    <p:sldId id="256" r:id="rId4"/>
    <p:sldId id="257" r:id="rId5"/>
  </p:sldIdLst>
  <p:sldSz cx="32918400" cy="21945600"/>
  <p:notesSz cx="31235650" cy="211264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2456" y="-4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24" name="PlaceHolder 2"/>
          <p:cNvSpPr>
            <a:spLocks noGrp="1"/>
          </p:cNvSpPr>
          <p:nvPr>
            <p:ph type="body"/>
          </p:nvPr>
        </p:nvSpPr>
        <p:spPr>
          <a:xfrm>
            <a:off x="1645920" y="5135040"/>
            <a:ext cx="28966680" cy="6071040"/>
          </a:xfrm>
          <a:prstGeom prst="rect">
            <a:avLst/>
          </a:prstGeom>
        </p:spPr>
        <p:txBody>
          <a:bodyPr wrap="none" lIns="0" tIns="0" rIns="0" bIns="0"/>
          <a:lstStyle/>
          <a:p>
            <a:endParaRPr/>
          </a:p>
        </p:txBody>
      </p:sp>
      <p:sp>
        <p:nvSpPr>
          <p:cNvPr id="25" name="PlaceHolder 3"/>
          <p:cNvSpPr>
            <a:spLocks noGrp="1"/>
          </p:cNvSpPr>
          <p:nvPr>
            <p:ph type="body"/>
          </p:nvPr>
        </p:nvSpPr>
        <p:spPr>
          <a:xfrm>
            <a:off x="1645920" y="11783160"/>
            <a:ext cx="28966680" cy="60710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27"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28"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29" name="PlaceHolder 4"/>
          <p:cNvSpPr>
            <a:spLocks noGrp="1"/>
          </p:cNvSpPr>
          <p:nvPr>
            <p:ph type="body"/>
          </p:nvPr>
        </p:nvSpPr>
        <p:spPr>
          <a:xfrm>
            <a:off x="16488360" y="11783160"/>
            <a:ext cx="14135400" cy="6071040"/>
          </a:xfrm>
          <a:prstGeom prst="rect">
            <a:avLst/>
          </a:prstGeom>
        </p:spPr>
        <p:txBody>
          <a:bodyPr wrap="none" lIns="0" tIns="0" rIns="0" bIns="0"/>
          <a:lstStyle/>
          <a:p>
            <a:endParaRPr/>
          </a:p>
        </p:txBody>
      </p:sp>
      <p:sp>
        <p:nvSpPr>
          <p:cNvPr id="30" name="PlaceHolder 5"/>
          <p:cNvSpPr>
            <a:spLocks noGrp="1"/>
          </p:cNvSpPr>
          <p:nvPr>
            <p:ph type="body"/>
          </p:nvPr>
        </p:nvSpPr>
        <p:spPr>
          <a:xfrm>
            <a:off x="1645920" y="11783160"/>
            <a:ext cx="14135400" cy="60710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32"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33"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37" name="PlaceHolder 2"/>
          <p:cNvSpPr>
            <a:spLocks noGrp="1"/>
          </p:cNvSpPr>
          <p:nvPr>
            <p:ph type="subTitle"/>
          </p:nvPr>
        </p:nvSpPr>
        <p:spPr>
          <a:xfrm>
            <a:off x="1645920" y="5135040"/>
            <a:ext cx="28966680" cy="127285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39" name="PlaceHolder 2"/>
          <p:cNvSpPr>
            <a:spLocks noGrp="1"/>
          </p:cNvSpPr>
          <p:nvPr>
            <p:ph type="body"/>
          </p:nvPr>
        </p:nvSpPr>
        <p:spPr>
          <a:xfrm>
            <a:off x="1645920" y="5135040"/>
            <a:ext cx="28966680" cy="127281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41" name="PlaceHolder 2"/>
          <p:cNvSpPr>
            <a:spLocks noGrp="1"/>
          </p:cNvSpPr>
          <p:nvPr>
            <p:ph type="body"/>
          </p:nvPr>
        </p:nvSpPr>
        <p:spPr>
          <a:xfrm>
            <a:off x="1645920" y="5135040"/>
            <a:ext cx="14135400" cy="12728160"/>
          </a:xfrm>
          <a:prstGeom prst="rect">
            <a:avLst/>
          </a:prstGeom>
        </p:spPr>
        <p:txBody>
          <a:bodyPr wrap="none" lIns="0" tIns="0" rIns="0" bIns="0"/>
          <a:lstStyle/>
          <a:p>
            <a:endParaRPr/>
          </a:p>
        </p:txBody>
      </p:sp>
      <p:sp>
        <p:nvSpPr>
          <p:cNvPr id="42" name="PlaceHolder 3"/>
          <p:cNvSpPr>
            <a:spLocks noGrp="1"/>
          </p:cNvSpPr>
          <p:nvPr>
            <p:ph type="body"/>
          </p:nvPr>
        </p:nvSpPr>
        <p:spPr>
          <a:xfrm>
            <a:off x="16488360" y="5135040"/>
            <a:ext cx="14135400" cy="127281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1645920" y="874080"/>
            <a:ext cx="29625120" cy="1698912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46"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47" name="PlaceHolder 3"/>
          <p:cNvSpPr>
            <a:spLocks noGrp="1"/>
          </p:cNvSpPr>
          <p:nvPr>
            <p:ph type="body"/>
          </p:nvPr>
        </p:nvSpPr>
        <p:spPr>
          <a:xfrm>
            <a:off x="1645920" y="11783160"/>
            <a:ext cx="14135400" cy="6071040"/>
          </a:xfrm>
          <a:prstGeom prst="rect">
            <a:avLst/>
          </a:prstGeom>
        </p:spPr>
        <p:txBody>
          <a:bodyPr wrap="none" lIns="0" tIns="0" rIns="0" bIns="0"/>
          <a:lstStyle/>
          <a:p>
            <a:endParaRPr/>
          </a:p>
        </p:txBody>
      </p:sp>
      <p:sp>
        <p:nvSpPr>
          <p:cNvPr id="48" name="PlaceHolder 4"/>
          <p:cNvSpPr>
            <a:spLocks noGrp="1"/>
          </p:cNvSpPr>
          <p:nvPr>
            <p:ph type="body"/>
          </p:nvPr>
        </p:nvSpPr>
        <p:spPr>
          <a:xfrm>
            <a:off x="16488360" y="5135040"/>
            <a:ext cx="14135400" cy="127281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3" name="PlaceHolder 2"/>
          <p:cNvSpPr>
            <a:spLocks noGrp="1"/>
          </p:cNvSpPr>
          <p:nvPr>
            <p:ph type="subTitle"/>
          </p:nvPr>
        </p:nvSpPr>
        <p:spPr>
          <a:xfrm>
            <a:off x="1645920" y="5135040"/>
            <a:ext cx="28966680" cy="1272852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50" name="PlaceHolder 2"/>
          <p:cNvSpPr>
            <a:spLocks noGrp="1"/>
          </p:cNvSpPr>
          <p:nvPr>
            <p:ph type="body"/>
          </p:nvPr>
        </p:nvSpPr>
        <p:spPr>
          <a:xfrm>
            <a:off x="1645920" y="5135040"/>
            <a:ext cx="14135400" cy="12728160"/>
          </a:xfrm>
          <a:prstGeom prst="rect">
            <a:avLst/>
          </a:prstGeom>
        </p:spPr>
        <p:txBody>
          <a:bodyPr wrap="none" lIns="0" tIns="0" rIns="0" bIns="0"/>
          <a:lstStyle/>
          <a:p>
            <a:endParaRPr/>
          </a:p>
        </p:txBody>
      </p:sp>
      <p:sp>
        <p:nvSpPr>
          <p:cNvPr id="51"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52" name="PlaceHolder 4"/>
          <p:cNvSpPr>
            <a:spLocks noGrp="1"/>
          </p:cNvSpPr>
          <p:nvPr>
            <p:ph type="body"/>
          </p:nvPr>
        </p:nvSpPr>
        <p:spPr>
          <a:xfrm>
            <a:off x="16488360" y="11783160"/>
            <a:ext cx="14135400" cy="60710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54"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55"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56" name="PlaceHolder 4"/>
          <p:cNvSpPr>
            <a:spLocks noGrp="1"/>
          </p:cNvSpPr>
          <p:nvPr>
            <p:ph type="body"/>
          </p:nvPr>
        </p:nvSpPr>
        <p:spPr>
          <a:xfrm>
            <a:off x="1645920" y="11783160"/>
            <a:ext cx="28966320" cy="60710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58" name="PlaceHolder 2"/>
          <p:cNvSpPr>
            <a:spLocks noGrp="1"/>
          </p:cNvSpPr>
          <p:nvPr>
            <p:ph type="body"/>
          </p:nvPr>
        </p:nvSpPr>
        <p:spPr>
          <a:xfrm>
            <a:off x="1645920" y="5135040"/>
            <a:ext cx="28966680" cy="6071040"/>
          </a:xfrm>
          <a:prstGeom prst="rect">
            <a:avLst/>
          </a:prstGeom>
        </p:spPr>
        <p:txBody>
          <a:bodyPr wrap="none" lIns="0" tIns="0" rIns="0" bIns="0"/>
          <a:lstStyle/>
          <a:p>
            <a:endParaRPr/>
          </a:p>
        </p:txBody>
      </p:sp>
      <p:sp>
        <p:nvSpPr>
          <p:cNvPr id="59" name="PlaceHolder 3"/>
          <p:cNvSpPr>
            <a:spLocks noGrp="1"/>
          </p:cNvSpPr>
          <p:nvPr>
            <p:ph type="body"/>
          </p:nvPr>
        </p:nvSpPr>
        <p:spPr>
          <a:xfrm>
            <a:off x="1645920" y="11783160"/>
            <a:ext cx="28966680" cy="60710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61"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62"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63" name="PlaceHolder 4"/>
          <p:cNvSpPr>
            <a:spLocks noGrp="1"/>
          </p:cNvSpPr>
          <p:nvPr>
            <p:ph type="body"/>
          </p:nvPr>
        </p:nvSpPr>
        <p:spPr>
          <a:xfrm>
            <a:off x="16488360" y="11783160"/>
            <a:ext cx="14135400" cy="6071040"/>
          </a:xfrm>
          <a:prstGeom prst="rect">
            <a:avLst/>
          </a:prstGeom>
        </p:spPr>
        <p:txBody>
          <a:bodyPr wrap="none" lIns="0" tIns="0" rIns="0" bIns="0"/>
          <a:lstStyle/>
          <a:p>
            <a:endParaRPr/>
          </a:p>
        </p:txBody>
      </p:sp>
      <p:sp>
        <p:nvSpPr>
          <p:cNvPr id="64" name="PlaceHolder 5"/>
          <p:cNvSpPr>
            <a:spLocks noGrp="1"/>
          </p:cNvSpPr>
          <p:nvPr>
            <p:ph type="body"/>
          </p:nvPr>
        </p:nvSpPr>
        <p:spPr>
          <a:xfrm>
            <a:off x="1645920" y="11783160"/>
            <a:ext cx="14135400" cy="60710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66"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67"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5" name="PlaceHolder 2"/>
          <p:cNvSpPr>
            <a:spLocks noGrp="1"/>
          </p:cNvSpPr>
          <p:nvPr>
            <p:ph type="body"/>
          </p:nvPr>
        </p:nvSpPr>
        <p:spPr>
          <a:xfrm>
            <a:off x="1645920" y="5135040"/>
            <a:ext cx="28966680" cy="1272816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7" name="PlaceHolder 2"/>
          <p:cNvSpPr>
            <a:spLocks noGrp="1"/>
          </p:cNvSpPr>
          <p:nvPr>
            <p:ph type="body"/>
          </p:nvPr>
        </p:nvSpPr>
        <p:spPr>
          <a:xfrm>
            <a:off x="1645920" y="5135040"/>
            <a:ext cx="14135400" cy="12728160"/>
          </a:xfrm>
          <a:prstGeom prst="rect">
            <a:avLst/>
          </a:prstGeom>
        </p:spPr>
        <p:txBody>
          <a:bodyPr wrap="none" lIns="0" tIns="0" rIns="0" bIns="0"/>
          <a:lstStyle/>
          <a:p>
            <a:endParaRPr/>
          </a:p>
        </p:txBody>
      </p:sp>
      <p:sp>
        <p:nvSpPr>
          <p:cNvPr id="8" name="PlaceHolder 3"/>
          <p:cNvSpPr>
            <a:spLocks noGrp="1"/>
          </p:cNvSpPr>
          <p:nvPr>
            <p:ph type="body"/>
          </p:nvPr>
        </p:nvSpPr>
        <p:spPr>
          <a:xfrm>
            <a:off x="16488360" y="5135040"/>
            <a:ext cx="14135400" cy="1272816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5920" y="874080"/>
            <a:ext cx="29625120" cy="169891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12"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13" name="PlaceHolder 3"/>
          <p:cNvSpPr>
            <a:spLocks noGrp="1"/>
          </p:cNvSpPr>
          <p:nvPr>
            <p:ph type="body"/>
          </p:nvPr>
        </p:nvSpPr>
        <p:spPr>
          <a:xfrm>
            <a:off x="1645920" y="11783160"/>
            <a:ext cx="14135400" cy="6071040"/>
          </a:xfrm>
          <a:prstGeom prst="rect">
            <a:avLst/>
          </a:prstGeom>
        </p:spPr>
        <p:txBody>
          <a:bodyPr wrap="none" lIns="0" tIns="0" rIns="0" bIns="0"/>
          <a:lstStyle/>
          <a:p>
            <a:endParaRPr/>
          </a:p>
        </p:txBody>
      </p:sp>
      <p:sp>
        <p:nvSpPr>
          <p:cNvPr id="14" name="PlaceHolder 4"/>
          <p:cNvSpPr>
            <a:spLocks noGrp="1"/>
          </p:cNvSpPr>
          <p:nvPr>
            <p:ph type="body"/>
          </p:nvPr>
        </p:nvSpPr>
        <p:spPr>
          <a:xfrm>
            <a:off x="16488360" y="5135040"/>
            <a:ext cx="14135400" cy="127281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16" name="PlaceHolder 2"/>
          <p:cNvSpPr>
            <a:spLocks noGrp="1"/>
          </p:cNvSpPr>
          <p:nvPr>
            <p:ph type="body"/>
          </p:nvPr>
        </p:nvSpPr>
        <p:spPr>
          <a:xfrm>
            <a:off x="1645920" y="5135040"/>
            <a:ext cx="14135400" cy="12728160"/>
          </a:xfrm>
          <a:prstGeom prst="rect">
            <a:avLst/>
          </a:prstGeom>
        </p:spPr>
        <p:txBody>
          <a:bodyPr wrap="none" lIns="0" tIns="0" rIns="0" bIns="0"/>
          <a:lstStyle/>
          <a:p>
            <a:endParaRPr/>
          </a:p>
        </p:txBody>
      </p:sp>
      <p:sp>
        <p:nvSpPr>
          <p:cNvPr id="17"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18" name="PlaceHolder 4"/>
          <p:cNvSpPr>
            <a:spLocks noGrp="1"/>
          </p:cNvSpPr>
          <p:nvPr>
            <p:ph type="body"/>
          </p:nvPr>
        </p:nvSpPr>
        <p:spPr>
          <a:xfrm>
            <a:off x="16488360" y="11783160"/>
            <a:ext cx="14135400" cy="60710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874080"/>
            <a:ext cx="29625120" cy="3664080"/>
          </a:xfrm>
          <a:prstGeom prst="rect">
            <a:avLst/>
          </a:prstGeom>
        </p:spPr>
        <p:txBody>
          <a:bodyPr wrap="none" lIns="0" tIns="0" rIns="0" bIns="0" anchor="ctr"/>
          <a:lstStyle/>
          <a:p>
            <a:endParaRPr/>
          </a:p>
        </p:txBody>
      </p:sp>
      <p:sp>
        <p:nvSpPr>
          <p:cNvPr id="20" name="PlaceHolder 2"/>
          <p:cNvSpPr>
            <a:spLocks noGrp="1"/>
          </p:cNvSpPr>
          <p:nvPr>
            <p:ph type="body"/>
          </p:nvPr>
        </p:nvSpPr>
        <p:spPr>
          <a:xfrm>
            <a:off x="1645920" y="5135040"/>
            <a:ext cx="14135400" cy="6071040"/>
          </a:xfrm>
          <a:prstGeom prst="rect">
            <a:avLst/>
          </a:prstGeom>
        </p:spPr>
        <p:txBody>
          <a:bodyPr wrap="none" lIns="0" tIns="0" rIns="0" bIns="0"/>
          <a:lstStyle/>
          <a:p>
            <a:endParaRPr/>
          </a:p>
        </p:txBody>
      </p:sp>
      <p:sp>
        <p:nvSpPr>
          <p:cNvPr id="21" name="PlaceHolder 3"/>
          <p:cNvSpPr>
            <a:spLocks noGrp="1"/>
          </p:cNvSpPr>
          <p:nvPr>
            <p:ph type="body"/>
          </p:nvPr>
        </p:nvSpPr>
        <p:spPr>
          <a:xfrm>
            <a:off x="16488360" y="5135040"/>
            <a:ext cx="14135400" cy="6071040"/>
          </a:xfrm>
          <a:prstGeom prst="rect">
            <a:avLst/>
          </a:prstGeom>
        </p:spPr>
        <p:txBody>
          <a:bodyPr wrap="none" lIns="0" tIns="0" rIns="0" bIns="0"/>
          <a:lstStyle/>
          <a:p>
            <a:endParaRPr/>
          </a:p>
        </p:txBody>
      </p:sp>
      <p:sp>
        <p:nvSpPr>
          <p:cNvPr id="22" name="PlaceHolder 4"/>
          <p:cNvSpPr>
            <a:spLocks noGrp="1"/>
          </p:cNvSpPr>
          <p:nvPr>
            <p:ph type="body"/>
          </p:nvPr>
        </p:nvSpPr>
        <p:spPr>
          <a:xfrm>
            <a:off x="1645920" y="11783160"/>
            <a:ext cx="28966320" cy="60710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874080"/>
            <a:ext cx="29625120" cy="3663720"/>
          </a:xfrm>
          <a:prstGeom prst="rect">
            <a:avLst/>
          </a:prstGeom>
        </p:spPr>
        <p:txBody>
          <a:bodyPr wrap="none" lIns="0" tIns="0" rIns="0" bIns="0" anchor="ctr"/>
          <a:lstStyle/>
          <a:p>
            <a:r>
              <a:rPr lang="en-US"/>
              <a:t>Click to edit the title text format</a:t>
            </a:r>
            <a:endParaRPr/>
          </a:p>
        </p:txBody>
      </p:sp>
      <p:sp>
        <p:nvSpPr>
          <p:cNvPr id="3" name="PlaceHolder 2"/>
          <p:cNvSpPr>
            <a:spLocks noGrp="1"/>
          </p:cNvSpPr>
          <p:nvPr>
            <p:ph type="body"/>
          </p:nvPr>
        </p:nvSpPr>
        <p:spPr>
          <a:xfrm>
            <a:off x="1645920" y="5135040"/>
            <a:ext cx="28967400" cy="1272816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title"/>
          </p:nvPr>
        </p:nvSpPr>
        <p:spPr>
          <a:xfrm>
            <a:off x="1645920" y="874080"/>
            <a:ext cx="29625120" cy="3663720"/>
          </a:xfrm>
          <a:prstGeom prst="rect">
            <a:avLst/>
          </a:prstGeom>
        </p:spPr>
        <p:txBody>
          <a:bodyPr wrap="none" lIns="0" tIns="0" rIns="0" bIns="0" anchor="ctr"/>
          <a:lstStyle/>
          <a:p>
            <a:r>
              <a:rPr lang="en-US"/>
              <a:t>Click to edit the title text format</a:t>
            </a:r>
            <a:endParaRPr/>
          </a:p>
        </p:txBody>
      </p:sp>
      <p:sp>
        <p:nvSpPr>
          <p:cNvPr id="35" name="PlaceHolder 2"/>
          <p:cNvSpPr>
            <a:spLocks noGrp="1"/>
          </p:cNvSpPr>
          <p:nvPr>
            <p:ph type="body"/>
          </p:nvPr>
        </p:nvSpPr>
        <p:spPr>
          <a:xfrm>
            <a:off x="1645920" y="5135040"/>
            <a:ext cx="28966680" cy="1272816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ustomShape 1"/>
          <p:cNvSpPr/>
          <p:nvPr/>
        </p:nvSpPr>
        <p:spPr>
          <a:xfrm>
            <a:off x="367380" y="843592"/>
            <a:ext cx="9143640" cy="1158120"/>
          </a:xfrm>
          <a:prstGeom prst="rect">
            <a:avLst/>
          </a:prstGeom>
        </p:spPr>
        <p:txBody>
          <a:bodyPr wrap="none" lIns="0" tIns="0" rIns="0" bIns="0" anchor="ctr"/>
          <a:lstStyle/>
          <a:p>
            <a:pPr algn="ctr">
              <a:lnSpc>
                <a:spcPct val="100000"/>
              </a:lnSpc>
            </a:pPr>
            <a:r>
              <a:rPr lang="en-US" sz="5400" b="1" dirty="0">
                <a:solidFill>
                  <a:srgbClr val="000000"/>
                </a:solidFill>
                <a:latin typeface="Arial"/>
              </a:rPr>
              <a:t>Background</a:t>
            </a:r>
          </a:p>
          <a:p>
            <a:pPr>
              <a:lnSpc>
                <a:spcPct val="100000"/>
              </a:lnSpc>
            </a:pPr>
            <a:endParaRPr lang="en-US" sz="5400" b="1" dirty="0">
              <a:solidFill>
                <a:srgbClr val="000000"/>
              </a:solidFill>
              <a:latin typeface="Arial"/>
            </a:endParaRPr>
          </a:p>
        </p:txBody>
      </p:sp>
      <p:sp>
        <p:nvSpPr>
          <p:cNvPr id="69" name="CustomShape 2"/>
          <p:cNvSpPr/>
          <p:nvPr/>
        </p:nvSpPr>
        <p:spPr>
          <a:xfrm>
            <a:off x="23530653" y="11619138"/>
            <a:ext cx="8960760" cy="1158120"/>
          </a:xfrm>
          <a:prstGeom prst="rect">
            <a:avLst/>
          </a:prstGeom>
        </p:spPr>
        <p:txBody>
          <a:bodyPr wrap="none" lIns="0" tIns="0" rIns="0" bIns="0" anchor="ctr"/>
          <a:lstStyle/>
          <a:p>
            <a:pPr algn="ctr">
              <a:lnSpc>
                <a:spcPct val="100000"/>
              </a:lnSpc>
            </a:pPr>
            <a:r>
              <a:rPr lang="en-US" sz="5400" b="1" dirty="0">
                <a:solidFill>
                  <a:srgbClr val="000000"/>
                </a:solidFill>
                <a:latin typeface="Arial"/>
              </a:rPr>
              <a:t>Conclusion and Discussion</a:t>
            </a:r>
            <a:endParaRPr dirty="0"/>
          </a:p>
        </p:txBody>
      </p:sp>
      <p:sp>
        <p:nvSpPr>
          <p:cNvPr id="70" name="CustomShape 3"/>
          <p:cNvSpPr/>
          <p:nvPr/>
        </p:nvSpPr>
        <p:spPr>
          <a:xfrm>
            <a:off x="224903" y="1676400"/>
            <a:ext cx="9690937" cy="3653340"/>
          </a:xfrm>
          <a:prstGeom prst="rect">
            <a:avLst/>
          </a:prstGeom>
        </p:spPr>
        <p:txBody>
          <a:bodyPr wrap="none" lIns="0" tIns="0" rIns="0" bIns="0" anchor="ctr"/>
          <a:lstStyle/>
          <a:p>
            <a:endParaRPr lang="en-US" sz="5400" dirty="0">
              <a:solidFill>
                <a:srgbClr val="000000"/>
              </a:solidFill>
              <a:latin typeface="Arial"/>
            </a:endParaRPr>
          </a:p>
        </p:txBody>
      </p:sp>
      <p:sp>
        <p:nvSpPr>
          <p:cNvPr id="72" name="CustomShape 4"/>
          <p:cNvSpPr/>
          <p:nvPr/>
        </p:nvSpPr>
        <p:spPr>
          <a:xfrm>
            <a:off x="13814154" y="9070612"/>
            <a:ext cx="5026945" cy="1015320"/>
          </a:xfrm>
          <a:prstGeom prst="rect">
            <a:avLst/>
          </a:prstGeom>
        </p:spPr>
        <p:txBody>
          <a:bodyPr wrap="none" lIns="0" tIns="0" rIns="0" bIns="0" anchor="ctr"/>
          <a:lstStyle/>
          <a:p>
            <a:endParaRPr dirty="0"/>
          </a:p>
          <a:p>
            <a:endParaRPr lang="en-US" sz="5400" b="1" dirty="0">
              <a:solidFill>
                <a:srgbClr val="000000"/>
              </a:solidFill>
            </a:endParaRPr>
          </a:p>
          <a:p>
            <a:r>
              <a:rPr lang="en-US" sz="5400" b="1" dirty="0">
                <a:solidFill>
                  <a:srgbClr val="000000"/>
                </a:solidFill>
              </a:rPr>
              <a:t>Methodology</a:t>
            </a:r>
            <a:endParaRPr lang="en-US" sz="5400" dirty="0"/>
          </a:p>
          <a:p>
            <a:endParaRPr lang="en-US" sz="5400" dirty="0">
              <a:solidFill>
                <a:srgbClr val="000000"/>
              </a:solidFill>
              <a:latin typeface="Arial"/>
              <a:ea typeface="DejaVu Sans"/>
            </a:endParaRPr>
          </a:p>
        </p:txBody>
      </p:sp>
      <p:sp>
        <p:nvSpPr>
          <p:cNvPr id="74" name="CustomShape 5"/>
          <p:cNvSpPr/>
          <p:nvPr/>
        </p:nvSpPr>
        <p:spPr>
          <a:xfrm>
            <a:off x="22143600" y="11630880"/>
            <a:ext cx="9295200" cy="3281400"/>
          </a:xfrm>
          <a:prstGeom prst="rect">
            <a:avLst/>
          </a:prstGeom>
        </p:spPr>
        <p:txBody>
          <a:bodyPr wrap="none" lIns="0" tIns="0" rIns="0" bIns="0" anchor="ctr"/>
          <a:lstStyle/>
          <a:p>
            <a:endParaRPr lang="en-US" sz="5400" dirty="0"/>
          </a:p>
        </p:txBody>
      </p:sp>
      <p:sp>
        <p:nvSpPr>
          <p:cNvPr id="75" name="CustomShape 6"/>
          <p:cNvSpPr/>
          <p:nvPr/>
        </p:nvSpPr>
        <p:spPr>
          <a:xfrm>
            <a:off x="22179600" y="2102400"/>
            <a:ext cx="9329760" cy="3281400"/>
          </a:xfrm>
          <a:prstGeom prst="rect">
            <a:avLst/>
          </a:prstGeom>
        </p:spPr>
        <p:txBody>
          <a:bodyPr wrap="none" lIns="0" tIns="0" rIns="0" bIns="0" anchor="ctr"/>
          <a:lstStyle/>
          <a:p>
            <a:endParaRPr dirty="0"/>
          </a:p>
        </p:txBody>
      </p:sp>
      <p:sp>
        <p:nvSpPr>
          <p:cNvPr id="79" name="CustomShape 7"/>
          <p:cNvSpPr/>
          <p:nvPr/>
        </p:nvSpPr>
        <p:spPr>
          <a:xfrm>
            <a:off x="12258547" y="972683"/>
            <a:ext cx="8138160" cy="6492240"/>
          </a:xfrm>
          <a:prstGeom prst="rect">
            <a:avLst/>
          </a:prstGeom>
        </p:spPr>
        <p:txBody>
          <a:bodyPr wrap="none" lIns="0" tIns="0" rIns="0" bIns="0" anchor="ctr"/>
          <a:lstStyle/>
          <a:p>
            <a:pPr algn="ctr"/>
            <a:r>
              <a:rPr lang="en-US" sz="5400" b="1" i="1" dirty="0">
                <a:solidFill>
                  <a:srgbClr val="000000"/>
                </a:solidFill>
                <a:latin typeface="Arial"/>
                <a:ea typeface="DejaVu Sans"/>
              </a:rPr>
              <a:t>Disaster </a:t>
            </a:r>
            <a:r>
              <a:rPr lang="en-US" sz="5400" b="1" i="1" dirty="0" err="1">
                <a:solidFill>
                  <a:srgbClr val="000000"/>
                </a:solidFill>
                <a:latin typeface="Arial"/>
                <a:ea typeface="DejaVu Sans"/>
              </a:rPr>
              <a:t>Autotations</a:t>
            </a:r>
            <a:endParaRPr lang="en-US" sz="5400" b="1" i="1" dirty="0">
              <a:solidFill>
                <a:srgbClr val="000000"/>
              </a:solidFill>
              <a:latin typeface="Arial"/>
              <a:ea typeface="DejaVu Sans"/>
            </a:endParaRPr>
          </a:p>
          <a:p>
            <a:pPr algn="ctr"/>
            <a:r>
              <a:rPr lang="en-US" sz="5400" b="1" i="1" dirty="0">
                <a:solidFill>
                  <a:srgbClr val="000000"/>
                </a:solidFill>
                <a:latin typeface="Arial"/>
              </a:rPr>
              <a:t>Computer Systems Research Lab</a:t>
            </a:r>
          </a:p>
          <a:p>
            <a:pPr algn="ctr"/>
            <a:r>
              <a:rPr lang="en-US" sz="5400" b="1" i="1" dirty="0">
                <a:solidFill>
                  <a:srgbClr val="000000"/>
                </a:solidFill>
                <a:latin typeface="Arial"/>
              </a:rPr>
              <a:t>Dr. Gabor and Dr. White</a:t>
            </a:r>
          </a:p>
          <a:p>
            <a:pPr algn="ctr"/>
            <a:r>
              <a:rPr lang="en-US" sz="5400" b="1" i="1" dirty="0">
                <a:solidFill>
                  <a:srgbClr val="000000"/>
                </a:solidFill>
                <a:latin typeface="Arial"/>
              </a:rPr>
              <a:t>January 24, 2020 </a:t>
            </a:r>
          </a:p>
          <a:p>
            <a:pPr algn="ctr"/>
            <a:r>
              <a:rPr lang="en-US" sz="5400" b="1" i="1" dirty="0">
                <a:solidFill>
                  <a:srgbClr val="000000"/>
                </a:solidFill>
                <a:latin typeface="Arial"/>
              </a:rPr>
              <a:t>By Joseph S. Lee</a:t>
            </a:r>
          </a:p>
          <a:p>
            <a:pPr algn="ctr"/>
            <a:r>
              <a:rPr lang="en-US" sz="5400" b="1" i="1" dirty="0">
                <a:solidFill>
                  <a:srgbClr val="000000"/>
                </a:solidFill>
                <a:latin typeface="Arial"/>
              </a:rPr>
              <a:t>And Connor </a:t>
            </a:r>
            <a:r>
              <a:rPr lang="en-US" sz="5400" b="1" i="1" dirty="0" err="1">
                <a:solidFill>
                  <a:srgbClr val="000000"/>
                </a:solidFill>
                <a:latin typeface="Arial"/>
              </a:rPr>
              <a:t>Grimberg</a:t>
            </a:r>
            <a:endParaRPr sz="5400" dirty="0"/>
          </a:p>
          <a:p>
            <a:pPr algn="ctr"/>
            <a:endParaRPr dirty="0"/>
          </a:p>
          <a:p>
            <a:pPr algn="ctr"/>
            <a:endParaRPr dirty="0"/>
          </a:p>
          <a:p>
            <a:pPr algn="ctr"/>
            <a:endParaRPr dirty="0"/>
          </a:p>
          <a:p>
            <a:pPr algn="ctr"/>
            <a:r>
              <a:rPr lang="en-US" sz="5400" b="1" dirty="0"/>
              <a:t>Website:</a:t>
            </a:r>
          </a:p>
          <a:p>
            <a:pPr algn="ctr"/>
            <a:r>
              <a:rPr lang="en-US" sz="5400" b="1" dirty="0"/>
              <a:t>streamlit2.sites.tjhsst.edu</a:t>
            </a:r>
            <a:endParaRPr sz="5400" b="1" dirty="0"/>
          </a:p>
        </p:txBody>
      </p:sp>
      <p:pic>
        <p:nvPicPr>
          <p:cNvPr id="2" name="Picture 1">
            <a:extLst>
              <a:ext uri="{FF2B5EF4-FFF2-40B4-BE49-F238E27FC236}">
                <a16:creationId xmlns:a16="http://schemas.microsoft.com/office/drawing/2014/main" id="{601026DA-C9B2-4B3D-A505-BB053390F713}"/>
              </a:ext>
            </a:extLst>
          </p:cNvPr>
          <p:cNvPicPr>
            <a:picLocks noChangeAspect="1"/>
          </p:cNvPicPr>
          <p:nvPr/>
        </p:nvPicPr>
        <p:blipFill>
          <a:blip r:embed="rId2"/>
          <a:stretch>
            <a:fillRect/>
          </a:stretch>
        </p:blipFill>
        <p:spPr>
          <a:xfrm>
            <a:off x="602858" y="6965104"/>
            <a:ext cx="7626742" cy="3757857"/>
          </a:xfrm>
          <a:prstGeom prst="rect">
            <a:avLst/>
          </a:prstGeom>
        </p:spPr>
      </p:pic>
      <p:sp>
        <p:nvSpPr>
          <p:cNvPr id="3" name="Rectangle 2">
            <a:extLst>
              <a:ext uri="{FF2B5EF4-FFF2-40B4-BE49-F238E27FC236}">
                <a16:creationId xmlns:a16="http://schemas.microsoft.com/office/drawing/2014/main" id="{3B289248-B428-402C-B90B-6BAEFEF1FE6F}"/>
              </a:ext>
            </a:extLst>
          </p:cNvPr>
          <p:cNvSpPr/>
          <p:nvPr/>
        </p:nvSpPr>
        <p:spPr>
          <a:xfrm>
            <a:off x="23937175" y="16546909"/>
            <a:ext cx="8794439" cy="7201972"/>
          </a:xfrm>
          <a:prstGeom prst="rect">
            <a:avLst/>
          </a:prstGeom>
        </p:spPr>
        <p:txBody>
          <a:bodyPr wrap="square">
            <a:spAutoFit/>
          </a:bodyPr>
          <a:lstStyle/>
          <a:p>
            <a:pPr algn="ctr"/>
            <a:r>
              <a:rPr lang="en-US" sz="5400" b="1" dirty="0">
                <a:solidFill>
                  <a:srgbClr val="000000"/>
                </a:solidFill>
              </a:rPr>
              <a:t>References</a:t>
            </a:r>
          </a:p>
          <a:p>
            <a:pPr marL="457200" marR="0" indent="-457200" algn="r">
              <a:spcBef>
                <a:spcPts val="0"/>
              </a:spcBef>
              <a:spcAft>
                <a:spcPts val="0"/>
              </a:spcAft>
            </a:pPr>
            <a:endParaRPr lang="en-US" dirty="0">
              <a:solidFill>
                <a:srgbClr val="000000"/>
              </a:solidFill>
              <a:latin typeface="Times New Roman" panose="02020603050405020304" pitchFamily="18" charset="0"/>
              <a:ea typeface="Times New Roman" panose="02020603050405020304" pitchFamily="18" charset="0"/>
            </a:endParaRPr>
          </a:p>
          <a:p>
            <a:pPr marL="457200" marR="0" indent="-457200" algn="r">
              <a:spcBef>
                <a:spcPts val="0"/>
              </a:spcBef>
              <a:spcAft>
                <a:spcPts val="0"/>
              </a:spcAft>
            </a:pPr>
            <a:endParaRPr lang="en-US" dirty="0">
              <a:solidFill>
                <a:srgbClr val="000000"/>
              </a:solidFill>
              <a:latin typeface="Times New Roman" panose="02020603050405020304" pitchFamily="18" charset="0"/>
              <a:ea typeface="Times New Roman" panose="02020603050405020304" pitchFamily="18" charset="0"/>
            </a:endParaRPr>
          </a:p>
          <a:p>
            <a:pPr marL="457200" marR="0" indent="-457200" algn="r">
              <a:spcBef>
                <a:spcPts val="0"/>
              </a:spcBef>
              <a:spcAft>
                <a:spcPts val="0"/>
              </a:spcAft>
            </a:pPr>
            <a:r>
              <a:rPr lang="en-US" dirty="0" err="1">
                <a:solidFill>
                  <a:srgbClr val="000000"/>
                </a:solidFill>
                <a:latin typeface="Times New Roman" panose="02020603050405020304" pitchFamily="18" charset="0"/>
                <a:ea typeface="Times New Roman" panose="02020603050405020304" pitchFamily="18" charset="0"/>
              </a:rPr>
              <a:t>AllGov</a:t>
            </a:r>
            <a:r>
              <a:rPr lang="en-US" dirty="0">
                <a:solidFill>
                  <a:srgbClr val="000000"/>
                </a:solidFill>
                <a:latin typeface="Times New Roman" panose="02020603050405020304" pitchFamily="18" charset="0"/>
                <a:ea typeface="Times New Roman" panose="02020603050405020304" pitchFamily="18" charset="0"/>
              </a:rPr>
              <a:t>. (2016). Federal Emergency Management Agency (FEMA). Retrieved January 24, 2020, from http://www.allgov.com/ website: http://www.allgov.com/departments/department-of-homeland-security/federal-emergency-management-agency-fema?agencyid=7345</a:t>
            </a:r>
            <a:endParaRPr lang="en-US" dirty="0">
              <a:latin typeface="Calibri" panose="020F0502020204030204" pitchFamily="34" charset="0"/>
              <a:ea typeface="Calibri" panose="020F0502020204030204" pitchFamily="34" charset="0"/>
            </a:endParaRPr>
          </a:p>
          <a:p>
            <a:pPr marL="457200" marR="0" indent="-457200" algn="r">
              <a:spcBef>
                <a:spcPts val="0"/>
              </a:spcBef>
              <a:spcAft>
                <a:spcPts val="0"/>
              </a:spcAft>
            </a:pPr>
            <a:r>
              <a:rPr lang="en-US" dirty="0">
                <a:solidFill>
                  <a:srgbClr val="000000"/>
                </a:solidFill>
                <a:latin typeface="Times New Roman" panose="02020603050405020304" pitchFamily="18" charset="0"/>
                <a:ea typeface="Times New Roman" panose="02020603050405020304" pitchFamily="18" charset="0"/>
              </a:rPr>
              <a:t>Associated Press. (2018, October 15). </a:t>
            </a:r>
            <a:r>
              <a:rPr lang="en-US" i="1" dirty="0">
                <a:solidFill>
                  <a:srgbClr val="000000"/>
                </a:solidFill>
                <a:latin typeface="Times New Roman" panose="02020603050405020304" pitchFamily="18" charset="0"/>
                <a:ea typeface="Times New Roman" panose="02020603050405020304" pitchFamily="18" charset="0"/>
              </a:rPr>
              <a:t>United Nations Report Says 1.3 Million Killed by Natural Disasters in Last 20 Years as Costs of Climate Disasters Rise Dramatically</a:t>
            </a:r>
            <a:r>
              <a:rPr lang="en-US" dirty="0">
                <a:solidFill>
                  <a:srgbClr val="000000"/>
                </a:solidFill>
                <a:latin typeface="Times New Roman" panose="02020603050405020304" pitchFamily="18" charset="0"/>
                <a:ea typeface="Times New Roman" panose="02020603050405020304" pitchFamily="18" charset="0"/>
              </a:rPr>
              <a:t> [Press release]. Retrieved from https://weather.com/science/environment/news/2018-10-15-united-nations-earthquakes-tsunamis-climate-disasters#3</a:t>
            </a:r>
            <a:endParaRPr lang="en-US" dirty="0">
              <a:latin typeface="Calibri" panose="020F0502020204030204" pitchFamily="34" charset="0"/>
              <a:ea typeface="Calibri" panose="020F0502020204030204" pitchFamily="34" charset="0"/>
            </a:endParaRPr>
          </a:p>
          <a:p>
            <a:pPr marL="457200" marR="0" indent="-457200" algn="r">
              <a:spcBef>
                <a:spcPts val="0"/>
              </a:spcBef>
              <a:spcAft>
                <a:spcPts val="0"/>
              </a:spcAft>
            </a:pPr>
            <a:r>
              <a:rPr lang="en-US" dirty="0">
                <a:solidFill>
                  <a:srgbClr val="000000"/>
                </a:solidFill>
                <a:latin typeface="Times New Roman" panose="02020603050405020304" pitchFamily="18" charset="0"/>
                <a:ea typeface="Times New Roman" panose="02020603050405020304" pitchFamily="18" charset="0"/>
              </a:rPr>
              <a:t>Civil Air Patrol. (n.d.). Cadet Flying. Retrieved January 24, 2020, from https://www.gocivilairpatrol.com/ website: https://www.gocivilairpatrol.com/programs/cadets/activities/cadet-flying</a:t>
            </a:r>
            <a:endParaRPr lang="en-US" dirty="0">
              <a:latin typeface="Calibri" panose="020F0502020204030204" pitchFamily="34" charset="0"/>
              <a:ea typeface="Calibri" panose="020F0502020204030204" pitchFamily="34" charset="0"/>
            </a:endParaRPr>
          </a:p>
          <a:p>
            <a:pPr marL="457200" marR="0" indent="-457200" algn="r">
              <a:spcBef>
                <a:spcPts val="0"/>
              </a:spcBef>
              <a:spcAft>
                <a:spcPts val="0"/>
              </a:spcAft>
            </a:pPr>
            <a:r>
              <a:rPr lang="en-US" dirty="0">
                <a:solidFill>
                  <a:srgbClr val="000000"/>
                </a:solidFill>
                <a:latin typeface="Times New Roman" panose="02020603050405020304" pitchFamily="18" charset="0"/>
                <a:ea typeface="Times New Roman" panose="02020603050405020304" pitchFamily="18" charset="0"/>
              </a:rPr>
              <a:t>Civil Air Patrol. (n.d.). WHO WE ARE. Retrieved January 24, 2020, from https://www.gocivilairpatrol.com/ website: https://www.gocivilairpatrol.com/about/who-we-are</a:t>
            </a:r>
            <a:endParaRPr lang="en-US" dirty="0">
              <a:latin typeface="Calibri" panose="020F0502020204030204" pitchFamily="34" charset="0"/>
              <a:ea typeface="Calibri" panose="020F0502020204030204" pitchFamily="34"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b="1" dirty="0">
              <a:solidFill>
                <a:srgbClr val="000000"/>
              </a:solidFill>
            </a:endParaRPr>
          </a:p>
          <a:p>
            <a:endParaRPr lang="en-US" sz="2000" b="1" dirty="0">
              <a:solidFill>
                <a:srgbClr val="000000"/>
              </a:solidFill>
            </a:endParaRPr>
          </a:p>
          <a:p>
            <a:endParaRPr lang="en-US" sz="2000" b="1" dirty="0">
              <a:solidFill>
                <a:srgbClr val="000000"/>
              </a:solidFill>
            </a:endParaRPr>
          </a:p>
          <a:p>
            <a:endParaRPr lang="en-US" sz="2000" dirty="0"/>
          </a:p>
        </p:txBody>
      </p:sp>
      <p:sp>
        <p:nvSpPr>
          <p:cNvPr id="4" name="Rectangle 3">
            <a:extLst>
              <a:ext uri="{FF2B5EF4-FFF2-40B4-BE49-F238E27FC236}">
                <a16:creationId xmlns:a16="http://schemas.microsoft.com/office/drawing/2014/main" id="{4C764790-4BF2-4D2C-842B-F86F5877D1F7}"/>
              </a:ext>
            </a:extLst>
          </p:cNvPr>
          <p:cNvSpPr/>
          <p:nvPr/>
        </p:nvSpPr>
        <p:spPr>
          <a:xfrm>
            <a:off x="182944" y="1676400"/>
            <a:ext cx="10287000" cy="5355312"/>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        Within the last </a:t>
            </a:r>
            <a:r>
              <a:rPr lang="en-US" b="1" u="sng" dirty="0">
                <a:solidFill>
                  <a:srgbClr val="000000"/>
                </a:solidFill>
                <a:latin typeface="Times New Roman" panose="02020603050405020304" pitchFamily="18" charset="0"/>
                <a:cs typeface="Times New Roman" panose="02020603050405020304" pitchFamily="18" charset="0"/>
              </a:rPr>
              <a:t>20 years</a:t>
            </a:r>
            <a:r>
              <a:rPr lang="en-US" dirty="0">
                <a:solidFill>
                  <a:srgbClr val="000000"/>
                </a:solidFill>
                <a:latin typeface="Times New Roman" panose="02020603050405020304" pitchFamily="18" charset="0"/>
                <a:cs typeface="Times New Roman" panose="02020603050405020304" pitchFamily="18" charset="0"/>
              </a:rPr>
              <a:t>, </a:t>
            </a:r>
            <a:r>
              <a:rPr lang="en-US" b="1" u="sng" dirty="0">
                <a:solidFill>
                  <a:srgbClr val="000000"/>
                </a:solidFill>
                <a:latin typeface="Times New Roman" panose="02020603050405020304" pitchFamily="18" charset="0"/>
                <a:cs typeface="Times New Roman" panose="02020603050405020304" pitchFamily="18" charset="0"/>
              </a:rPr>
              <a:t>natural disasters</a:t>
            </a:r>
            <a:r>
              <a:rPr lang="en-US" dirty="0">
                <a:solidFill>
                  <a:srgbClr val="000000"/>
                </a:solidFill>
                <a:latin typeface="Times New Roman" panose="02020603050405020304" pitchFamily="18" charset="0"/>
                <a:cs typeface="Times New Roman" panose="02020603050405020304" pitchFamily="18" charset="0"/>
              </a:rPr>
              <a:t> have killed </a:t>
            </a:r>
            <a:r>
              <a:rPr lang="en-US" b="1" u="sng" dirty="0">
                <a:solidFill>
                  <a:srgbClr val="000000"/>
                </a:solidFill>
                <a:latin typeface="Times New Roman" panose="02020603050405020304" pitchFamily="18" charset="0"/>
                <a:cs typeface="Times New Roman" panose="02020603050405020304" pitchFamily="18" charset="0"/>
              </a:rPr>
              <a:t>1.3 million people </a:t>
            </a:r>
            <a:r>
              <a:rPr lang="en-US" dirty="0">
                <a:solidFill>
                  <a:srgbClr val="000000"/>
                </a:solidFill>
                <a:latin typeface="Times New Roman" panose="02020603050405020304" pitchFamily="18" charset="0"/>
                <a:cs typeface="Times New Roman" panose="02020603050405020304" pitchFamily="18" charset="0"/>
              </a:rPr>
              <a:t>and impacted </a:t>
            </a:r>
            <a:r>
              <a:rPr lang="en-US" b="1" u="sng" dirty="0">
                <a:solidFill>
                  <a:srgbClr val="000000"/>
                </a:solidFill>
                <a:latin typeface="Times New Roman" panose="02020603050405020304" pitchFamily="18" charset="0"/>
                <a:cs typeface="Times New Roman" panose="02020603050405020304" pitchFamily="18" charset="0"/>
              </a:rPr>
              <a:t>4.4 billion people</a:t>
            </a:r>
            <a:r>
              <a:rPr lang="en-US" dirty="0">
                <a:solidFill>
                  <a:srgbClr val="000000"/>
                </a:solidFill>
                <a:latin typeface="Times New Roman" panose="02020603050405020304" pitchFamily="18" charset="0"/>
                <a:cs typeface="Times New Roman" panose="02020603050405020304" pitchFamily="18" charset="0"/>
              </a:rPr>
              <a:t>, and </a:t>
            </a:r>
            <a:r>
              <a:rPr lang="en-US" b="1" u="sng" dirty="0">
                <a:solidFill>
                  <a:srgbClr val="000000"/>
                </a:solidFill>
                <a:latin typeface="Times New Roman" panose="02020603050405020304" pitchFamily="18" charset="0"/>
                <a:cs typeface="Times New Roman" panose="02020603050405020304" pitchFamily="18" charset="0"/>
              </a:rPr>
              <a:t>56%</a:t>
            </a:r>
            <a:r>
              <a:rPr lang="en-US" dirty="0">
                <a:solidFill>
                  <a:srgbClr val="000000"/>
                </a:solidFill>
                <a:latin typeface="Times New Roman" panose="02020603050405020304" pitchFamily="18" charset="0"/>
                <a:cs typeface="Times New Roman" panose="02020603050405020304" pitchFamily="18" charset="0"/>
              </a:rPr>
              <a:t> have been caused by earthquakes and tsunamis. Costs to recover from these disasters have risen </a:t>
            </a:r>
            <a:r>
              <a:rPr lang="en-US" b="1" u="sng" dirty="0">
                <a:solidFill>
                  <a:srgbClr val="000000"/>
                </a:solidFill>
                <a:latin typeface="Times New Roman" panose="02020603050405020304" pitchFamily="18" charset="0"/>
                <a:cs typeface="Times New Roman" panose="02020603050405020304" pitchFamily="18" charset="0"/>
              </a:rPr>
              <a:t>151%</a:t>
            </a:r>
            <a:r>
              <a:rPr lang="en-US" dirty="0">
                <a:solidFill>
                  <a:srgbClr val="000000"/>
                </a:solidFill>
                <a:latin typeface="Times New Roman" panose="02020603050405020304" pitchFamily="18" charset="0"/>
                <a:cs typeface="Times New Roman" panose="02020603050405020304" pitchFamily="18" charset="0"/>
              </a:rPr>
              <a:t>. While these stats are alarming, they may potentially be on the rise in the future, as the rate of natural disasters continues to grow. As a result of this eminent danger, disaster response has grown as a field. The federal government has become involved with the establishment of the </a:t>
            </a:r>
            <a:r>
              <a:rPr lang="en-US" b="1" u="sng" dirty="0">
                <a:solidFill>
                  <a:srgbClr val="000000"/>
                </a:solidFill>
                <a:latin typeface="Times New Roman" panose="02020603050405020304" pitchFamily="18" charset="0"/>
                <a:cs typeface="Times New Roman" panose="02020603050405020304" pitchFamily="18" charset="0"/>
              </a:rPr>
              <a:t>Federal Emergency Management Agency (FEMA)</a:t>
            </a:r>
            <a:r>
              <a:rPr lang="en-US" dirty="0">
                <a:solidFill>
                  <a:srgbClr val="000000"/>
                </a:solidFill>
                <a:latin typeface="Times New Roman" panose="02020603050405020304" pitchFamily="18" charset="0"/>
                <a:cs typeface="Times New Roman" panose="02020603050405020304" pitchFamily="18" charset="0"/>
              </a:rPr>
              <a:t>, whose primary job is to give funding to disaster team organizations. One such organization is the </a:t>
            </a:r>
            <a:r>
              <a:rPr lang="en-US" b="1" u="sng" dirty="0">
                <a:solidFill>
                  <a:srgbClr val="000000"/>
                </a:solidFill>
                <a:latin typeface="Times New Roman" panose="02020603050405020304" pitchFamily="18" charset="0"/>
                <a:cs typeface="Times New Roman" panose="02020603050405020304" pitchFamily="18" charset="0"/>
              </a:rPr>
              <a:t>Civil Air Patrol (CAP).  CAP </a:t>
            </a:r>
            <a:r>
              <a:rPr lang="en-US" dirty="0">
                <a:solidFill>
                  <a:srgbClr val="000000"/>
                </a:solidFill>
                <a:latin typeface="Times New Roman" panose="02020603050405020304" pitchFamily="18" charset="0"/>
                <a:cs typeface="Times New Roman" panose="02020603050405020304" pitchFamily="18" charset="0"/>
              </a:rPr>
              <a:t>is a non-profit, public service organization focused around carrying out emergency services and disaster relief mission nationwide while serving as a supplement to the United States Air Force. Their other two specializations include aerospace education in support of  STEM-related careers and a cadet program to transform the American youth into leaders and aerospace engineers with fitness </a:t>
            </a:r>
          </a:p>
          <a:p>
            <a:r>
              <a:rPr lang="en-US" dirty="0">
                <a:solidFill>
                  <a:srgbClr val="000000"/>
                </a:solidFill>
                <a:latin typeface="Times New Roman" panose="02020603050405020304" pitchFamily="18" charset="0"/>
                <a:cs typeface="Times New Roman" panose="02020603050405020304" pitchFamily="18" charset="0"/>
              </a:rPr>
              <a:t>and character. </a:t>
            </a:r>
          </a:p>
          <a:p>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        CAP trains American soldiers to fly aircraft to take representative aerial photos of areas surrounding natural disasters for the purposes of disaster assessment and potentially to figure out which locations have priority status in resource allotment (e.g. how many people are sent, how much food is sent, and how much time is spent there.) </a:t>
            </a: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9E7C3F9-2A6E-4E54-BD08-6510F1832FEC}"/>
              </a:ext>
            </a:extLst>
          </p:cNvPr>
          <p:cNvSpPr txBox="1"/>
          <p:nvPr/>
        </p:nvSpPr>
        <p:spPr>
          <a:xfrm>
            <a:off x="602858" y="11057075"/>
            <a:ext cx="7520007"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This photo ^^  shows the aftermath of Hurricane Michael in Mexico Beach, Fla.</a:t>
            </a:r>
          </a:p>
          <a:p>
            <a:r>
              <a:rPr lang="en-US" dirty="0">
                <a:latin typeface="Times New Roman" panose="02020603050405020304" pitchFamily="18" charset="0"/>
                <a:cs typeface="Times New Roman" panose="02020603050405020304" pitchFamily="18" charset="0"/>
              </a:rPr>
              <a:t>Saturday, October 13</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2018.  </a:t>
            </a:r>
          </a:p>
        </p:txBody>
      </p:sp>
      <p:pic>
        <p:nvPicPr>
          <p:cNvPr id="1026" name="Picture 2" descr="Image result for Civil Air Patrol pilot">
            <a:extLst>
              <a:ext uri="{FF2B5EF4-FFF2-40B4-BE49-F238E27FC236}">
                <a16:creationId xmlns:a16="http://schemas.microsoft.com/office/drawing/2014/main" id="{F813E80B-59D6-46A4-AE48-2C32F7FD1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858" y="12037519"/>
            <a:ext cx="4762500" cy="31718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4410353-7404-4F88-BDDB-831F39BF1EFE}"/>
              </a:ext>
            </a:extLst>
          </p:cNvPr>
          <p:cNvSpPr/>
          <p:nvPr/>
        </p:nvSpPr>
        <p:spPr>
          <a:xfrm>
            <a:off x="602858" y="15795376"/>
            <a:ext cx="16459200" cy="369332"/>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This ^^ is a Civil Air Patrol pilot in action.</a:t>
            </a:r>
          </a:p>
        </p:txBody>
      </p:sp>
      <p:sp>
        <p:nvSpPr>
          <p:cNvPr id="7" name="Rectangle 6">
            <a:extLst>
              <a:ext uri="{FF2B5EF4-FFF2-40B4-BE49-F238E27FC236}">
                <a16:creationId xmlns:a16="http://schemas.microsoft.com/office/drawing/2014/main" id="{8EAB954A-AAB5-4B1E-87C7-E0DD1D10A17E}"/>
              </a:ext>
            </a:extLst>
          </p:cNvPr>
          <p:cNvSpPr/>
          <p:nvPr/>
        </p:nvSpPr>
        <p:spPr>
          <a:xfrm>
            <a:off x="2984108" y="16775821"/>
            <a:ext cx="3647152" cy="923330"/>
          </a:xfrm>
          <a:prstGeom prst="rect">
            <a:avLst/>
          </a:prstGeom>
        </p:spPr>
        <p:txBody>
          <a:bodyPr wrap="none">
            <a:spAutoFit/>
          </a:bodyPr>
          <a:lstStyle/>
          <a:p>
            <a:pPr algn="ctr">
              <a:lnSpc>
                <a:spcPct val="100000"/>
              </a:lnSpc>
            </a:pPr>
            <a:r>
              <a:rPr lang="en-US" sz="5400" b="1" dirty="0">
                <a:solidFill>
                  <a:srgbClr val="000000"/>
                </a:solidFill>
              </a:rPr>
              <a:t>Motivation</a:t>
            </a:r>
          </a:p>
        </p:txBody>
      </p:sp>
      <p:sp>
        <p:nvSpPr>
          <p:cNvPr id="10" name="TextBox 9">
            <a:extLst>
              <a:ext uri="{FF2B5EF4-FFF2-40B4-BE49-F238E27FC236}">
                <a16:creationId xmlns:a16="http://schemas.microsoft.com/office/drawing/2014/main" id="{641F5626-DA10-434F-902C-7C18D04E7120}"/>
              </a:ext>
            </a:extLst>
          </p:cNvPr>
          <p:cNvSpPr txBox="1"/>
          <p:nvPr/>
        </p:nvSpPr>
        <p:spPr>
          <a:xfrm>
            <a:off x="231109" y="18028824"/>
            <a:ext cx="9915840"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Lives are on the line here</a:t>
            </a:r>
            <a:r>
              <a:rPr lang="en-US" dirty="0">
                <a:latin typeface="Times New Roman" panose="02020603050405020304" pitchFamily="18" charset="0"/>
                <a:cs typeface="Times New Roman" panose="02020603050405020304" pitchFamily="18" charset="0"/>
              </a:rPr>
              <a:t>; every second counts in a disaster response. I believed that </a:t>
            </a:r>
            <a:r>
              <a:rPr lang="en-US" b="1" u="sng" dirty="0">
                <a:latin typeface="Times New Roman" panose="02020603050405020304" pitchFamily="18" charset="0"/>
                <a:cs typeface="Times New Roman" panose="02020603050405020304" pitchFamily="18" charset="0"/>
              </a:rPr>
              <a:t>Artificial Intelligence</a:t>
            </a:r>
            <a:r>
              <a:rPr lang="en-US" dirty="0">
                <a:latin typeface="Times New Roman" panose="02020603050405020304" pitchFamily="18" charset="0"/>
                <a:cs typeface="Times New Roman" panose="02020603050405020304" pitchFamily="18" charset="0"/>
              </a:rPr>
              <a:t> had potential to speed up the disaster response. More specifically, I envisioned an autonomous system (i.e. drones or any autonomous aircraft) can then leverage that Artificial Intelligence to detect priority locations for disaster teams such as the </a:t>
            </a:r>
            <a:r>
              <a:rPr lang="en-US" b="1" u="sng" dirty="0">
                <a:latin typeface="Times New Roman" panose="02020603050405020304" pitchFamily="18" charset="0"/>
                <a:cs typeface="Times New Roman" panose="02020603050405020304" pitchFamily="18" charset="0"/>
              </a:rPr>
              <a:t>Civil Air Patrol</a:t>
            </a:r>
            <a:r>
              <a:rPr lang="en-US" dirty="0">
                <a:latin typeface="Times New Roman" panose="02020603050405020304" pitchFamily="18" charset="0"/>
                <a:cs typeface="Times New Roman" panose="02020603050405020304" pitchFamily="18" charset="0"/>
              </a:rPr>
              <a:t> to go, based on the interest of maximizing the number of people saved. Currently, humans have be the ones analyzing the state of a disaster in aircraft and in the ground for further inspection, but this can cause harm, especially for inspectors on the ground. Autonomy can therefore bring in further </a:t>
            </a:r>
            <a:r>
              <a:rPr lang="en-US" b="1" u="sng" dirty="0">
                <a:latin typeface="Times New Roman" panose="02020603050405020304" pitchFamily="18" charset="0"/>
                <a:cs typeface="Times New Roman" panose="02020603050405020304" pitchFamily="18" charset="0"/>
              </a:rPr>
              <a:t>safety for disaster response</a:t>
            </a:r>
            <a:r>
              <a:rPr lang="en-US" dirty="0">
                <a:latin typeface="Times New Roman" panose="02020603050405020304" pitchFamily="18" charset="0"/>
                <a:cs typeface="Times New Roman" panose="02020603050405020304" pitchFamily="18" charset="0"/>
              </a:rPr>
              <a:t> as well. </a:t>
            </a:r>
          </a:p>
        </p:txBody>
      </p:sp>
      <p:pic>
        <p:nvPicPr>
          <p:cNvPr id="1028" name="Picture 4">
            <a:extLst>
              <a:ext uri="{FF2B5EF4-FFF2-40B4-BE49-F238E27FC236}">
                <a16:creationId xmlns:a16="http://schemas.microsoft.com/office/drawing/2014/main" id="{9A2C11E6-2AEB-4A18-A835-2F52E0083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4793" y="10318754"/>
            <a:ext cx="5355312" cy="5355312"/>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Right 14">
            <a:extLst>
              <a:ext uri="{FF2B5EF4-FFF2-40B4-BE49-F238E27FC236}">
                <a16:creationId xmlns:a16="http://schemas.microsoft.com/office/drawing/2014/main" id="{FDD12215-0082-43E6-9249-A2F600E33B7E}"/>
              </a:ext>
            </a:extLst>
          </p:cNvPr>
          <p:cNvSpPr/>
          <p:nvPr/>
        </p:nvSpPr>
        <p:spPr>
          <a:xfrm>
            <a:off x="14061425" y="12529235"/>
            <a:ext cx="945021" cy="5187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a:extLst>
              <a:ext uri="{FF2B5EF4-FFF2-40B4-BE49-F238E27FC236}">
                <a16:creationId xmlns:a16="http://schemas.microsoft.com/office/drawing/2014/main" id="{9C09C820-2DF4-47F8-AD03-FE4433B778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60019" y="10654247"/>
            <a:ext cx="8169959" cy="442125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D1EB91C-64B7-4DFF-BB9C-335CE2C5D635}"/>
              </a:ext>
            </a:extLst>
          </p:cNvPr>
          <p:cNvSpPr txBox="1"/>
          <p:nvPr/>
        </p:nvSpPr>
        <p:spPr>
          <a:xfrm>
            <a:off x="26567682" y="1123171"/>
            <a:ext cx="2685351" cy="923330"/>
          </a:xfrm>
          <a:prstGeom prst="rect">
            <a:avLst/>
          </a:prstGeom>
          <a:noFill/>
        </p:spPr>
        <p:txBody>
          <a:bodyPr wrap="none" rtlCol="0">
            <a:spAutoFit/>
          </a:bodyPr>
          <a:lstStyle/>
          <a:p>
            <a:r>
              <a:rPr lang="en-US" sz="5400" b="1" dirty="0">
                <a:latin typeface="+mj-lt"/>
                <a:cs typeface="Times New Roman" panose="02020603050405020304" pitchFamily="18" charset="0"/>
              </a:rPr>
              <a:t>Results</a:t>
            </a:r>
          </a:p>
        </p:txBody>
      </p:sp>
      <p:sp>
        <p:nvSpPr>
          <p:cNvPr id="17" name="TextBox 16">
            <a:extLst>
              <a:ext uri="{FF2B5EF4-FFF2-40B4-BE49-F238E27FC236}">
                <a16:creationId xmlns:a16="http://schemas.microsoft.com/office/drawing/2014/main" id="{D664802E-FA58-4907-BB9D-719A7134A378}"/>
              </a:ext>
            </a:extLst>
          </p:cNvPr>
          <p:cNvSpPr txBox="1"/>
          <p:nvPr/>
        </p:nvSpPr>
        <p:spPr>
          <a:xfrm>
            <a:off x="10287000" y="16300982"/>
            <a:ext cx="11696700"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My partner and I implemented an Artificial Intelligence setup where the input is a folder of images taken on aerial aircraft of a certain disaster, and the output is annotations of each photo inputted, such as whether there is building damage, damaged vegetation, and people waving and crying for help. The A.I. technique we implemented is known as a </a:t>
            </a:r>
            <a:r>
              <a:rPr lang="en-US" b="1" u="sng" dirty="0">
                <a:latin typeface="Times New Roman" panose="02020603050405020304" pitchFamily="18" charset="0"/>
                <a:cs typeface="Times New Roman" panose="02020603050405020304" pitchFamily="18" charset="0"/>
              </a:rPr>
              <a:t>Convolutional Neural Network (CNN). </a:t>
            </a:r>
            <a:r>
              <a:rPr lang="en-US" dirty="0">
                <a:latin typeface="Times New Roman" panose="02020603050405020304" pitchFamily="18" charset="0"/>
                <a:cs typeface="Times New Roman" panose="02020603050405020304" pitchFamily="18" charset="0"/>
              </a:rPr>
              <a:t>Essentially, it works by training on certain data imagery so that it can learn to recognize various, subtle, and nuanced patterns in certain types of images to classify relevant details in them correctly. In this case, our CNN learned to recognize the type of disaster in each image (i.e. whether the photo is normal or has one of the following disasters: earthquake, flooding, fire, or hurricane.) </a:t>
            </a:r>
          </a:p>
        </p:txBody>
      </p:sp>
      <p:sp>
        <p:nvSpPr>
          <p:cNvPr id="38" name="Rectangle 37">
            <a:extLst>
              <a:ext uri="{FF2B5EF4-FFF2-40B4-BE49-F238E27FC236}">
                <a16:creationId xmlns:a16="http://schemas.microsoft.com/office/drawing/2014/main" id="{3514D3B6-5AC9-40D2-A9E5-5B133CCD5375}"/>
              </a:ext>
            </a:extLst>
          </p:cNvPr>
          <p:cNvSpPr/>
          <p:nvPr/>
        </p:nvSpPr>
        <p:spPr>
          <a:xfrm>
            <a:off x="22585235" y="2165154"/>
            <a:ext cx="10287000" cy="923330"/>
          </a:xfrm>
          <a:prstGeom prst="rect">
            <a:avLst/>
          </a:prstGeom>
        </p:spPr>
        <p:txBody>
          <a:bodyPr wrap="square">
            <a:spAutoFit/>
          </a:bodyPr>
          <a:lstStyle/>
          <a:p>
            <a:pPr algn="r"/>
            <a:endParaRPr lang="en-US" dirty="0">
              <a:solidFill>
                <a:srgbClr val="000000"/>
              </a:solidFill>
              <a:latin typeface="Times New Roman" panose="02020603050405020304" pitchFamily="18" charset="0"/>
              <a:cs typeface="Times New Roman" panose="02020603050405020304" pitchFamily="18" charset="0"/>
            </a:endParaRPr>
          </a:p>
          <a:p>
            <a:pPr algn="r"/>
            <a:r>
              <a:rPr lang="en-US" dirty="0">
                <a:solidFill>
                  <a:srgbClr val="000000"/>
                </a:solidFill>
                <a:latin typeface="Times New Roman" panose="02020603050405020304" pitchFamily="18" charset="0"/>
                <a:cs typeface="Times New Roman" panose="02020603050405020304" pitchFamily="18" charset="0"/>
              </a:rPr>
              <a:t>                           Our CNN ended up having a 4.40% error. This means that there is a 95.6% probability that our CNN classifies a given image correctly. </a:t>
            </a:r>
          </a:p>
        </p:txBody>
      </p:sp>
      <p:pic>
        <p:nvPicPr>
          <p:cNvPr id="1032" name="Picture 8">
            <a:extLst>
              <a:ext uri="{FF2B5EF4-FFF2-40B4-BE49-F238E27FC236}">
                <a16:creationId xmlns:a16="http://schemas.microsoft.com/office/drawing/2014/main" id="{178EED38-F3F7-47AF-8021-F265D928D8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44400" y="3127033"/>
            <a:ext cx="4682067" cy="495153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A00C6AF4-D215-4552-A5A4-C727E4073C68}"/>
              </a:ext>
            </a:extLst>
          </p:cNvPr>
          <p:cNvSpPr txBox="1"/>
          <p:nvPr/>
        </p:nvSpPr>
        <p:spPr>
          <a:xfrm>
            <a:off x="23308617" y="8518923"/>
            <a:ext cx="9563618" cy="1200329"/>
          </a:xfrm>
          <a:prstGeom prst="rect">
            <a:avLst/>
          </a:prstGeom>
          <a:noFill/>
        </p:spPr>
        <p:txBody>
          <a:bodyPr wrap="square" rtlCol="0">
            <a:spAutoFit/>
          </a:bodyPr>
          <a:lstStyle/>
          <a:p>
            <a:pPr algn="r"/>
            <a:r>
              <a:rPr lang="en-US" dirty="0"/>
              <a:t>        </a:t>
            </a:r>
            <a:r>
              <a:rPr lang="en-US" dirty="0">
                <a:latin typeface="Times New Roman" panose="02020603050405020304" pitchFamily="18" charset="0"/>
                <a:cs typeface="Times New Roman" panose="02020603050405020304" pitchFamily="18" charset="0"/>
              </a:rPr>
              <a:t>This confusion matrix shows the results of one testing session of our CNN to determine its general accuracy. For example, out of all earthquake photos tested to the CNN, 208 out of the 208 + 0 + 1 + 2 + 2 = </a:t>
            </a:r>
            <a:r>
              <a:rPr lang="en-US">
                <a:latin typeface="Times New Roman" panose="02020603050405020304" pitchFamily="18" charset="0"/>
                <a:cs typeface="Times New Roman" panose="02020603050405020304" pitchFamily="18" charset="0"/>
              </a:rPr>
              <a:t>213 images </a:t>
            </a:r>
            <a:r>
              <a:rPr lang="en-US" dirty="0">
                <a:latin typeface="Times New Roman" panose="02020603050405020304" pitchFamily="18" charset="0"/>
                <a:cs typeface="Times New Roman" panose="02020603050405020304" pitchFamily="18" charset="0"/>
              </a:rPr>
              <a:t>were classified correctly by the CNN, and the rest of the numbers in that correspondent row shows how many earthquake photos did our CNN classify as another disaster type. </a:t>
            </a:r>
            <a:endParaRPr lang="en-US" dirty="0"/>
          </a:p>
        </p:txBody>
      </p:sp>
      <p:sp>
        <p:nvSpPr>
          <p:cNvPr id="22" name="TextBox 21">
            <a:extLst>
              <a:ext uri="{FF2B5EF4-FFF2-40B4-BE49-F238E27FC236}">
                <a16:creationId xmlns:a16="http://schemas.microsoft.com/office/drawing/2014/main" id="{6B9BED11-279B-452B-B7E7-E954B12220BA}"/>
              </a:ext>
            </a:extLst>
          </p:cNvPr>
          <p:cNvSpPr txBox="1"/>
          <p:nvPr/>
        </p:nvSpPr>
        <p:spPr>
          <a:xfrm>
            <a:off x="23325489" y="12996410"/>
            <a:ext cx="9529873" cy="1477328"/>
          </a:xfrm>
          <a:prstGeom prst="rect">
            <a:avLst/>
          </a:prstGeom>
          <a:noFill/>
        </p:spPr>
        <p:txBody>
          <a:bodyPr wrap="square" rtlCol="0">
            <a:spAutoFit/>
          </a:bodyPr>
          <a:lstStyle/>
          <a:p>
            <a:pPr algn="r"/>
            <a:r>
              <a:rPr lang="en-US" dirty="0">
                <a:latin typeface="Times New Roman" panose="02020603050405020304" pitchFamily="18" charset="0"/>
                <a:cs typeface="Times New Roman" panose="02020603050405020304" pitchFamily="18" charset="0"/>
              </a:rPr>
              <a:t>               Overall, we were pleasantly surprised with the results of our CNN training. Reaching down to a mere 4.40% error was quite the feat. During the first training session, the CNN reached down to a 30% error and stagnated at that level. However, on the second training session, it decreased down to 13% in a linear fashion, then magically reached down to 4.40% error. We were quite skeptical of this result, but after extensive testing, the percentage error truly demonstrated itself.         </a:t>
            </a:r>
          </a:p>
        </p:txBody>
      </p:sp>
    </p:spTree>
    <p:extLst>
      <p:ext uri="{BB962C8B-B14F-4D97-AF65-F5344CB8AC3E}">
        <p14:creationId xmlns:p14="http://schemas.microsoft.com/office/powerpoint/2010/main" val="9042535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ustomShape 1"/>
          <p:cNvSpPr/>
          <p:nvPr/>
        </p:nvSpPr>
        <p:spPr>
          <a:xfrm>
            <a:off x="1280520" y="670320"/>
            <a:ext cx="9143640" cy="1158120"/>
          </a:xfrm>
          <a:prstGeom prst="rect">
            <a:avLst/>
          </a:prstGeom>
        </p:spPr>
        <p:txBody>
          <a:bodyPr wrap="none" lIns="0" tIns="0" rIns="0" bIns="0" anchor="ctr"/>
          <a:lstStyle/>
          <a:p>
            <a:pPr algn="ctr">
              <a:lnSpc>
                <a:spcPct val="100000"/>
              </a:lnSpc>
            </a:pPr>
            <a:r>
              <a:rPr lang="en-US" sz="5400" b="1">
                <a:solidFill>
                  <a:srgbClr val="000000"/>
                </a:solidFill>
                <a:latin typeface="Arial"/>
                <a:ea typeface="DejaVu Sans"/>
              </a:rPr>
              <a:t>Artificial Intelligence</a:t>
            </a:r>
            <a:endParaRPr/>
          </a:p>
        </p:txBody>
      </p:sp>
      <p:sp>
        <p:nvSpPr>
          <p:cNvPr id="69" name="CustomShape 2"/>
          <p:cNvSpPr/>
          <p:nvPr/>
        </p:nvSpPr>
        <p:spPr>
          <a:xfrm>
            <a:off x="21977280" y="717120"/>
            <a:ext cx="8960760" cy="1158120"/>
          </a:xfrm>
          <a:prstGeom prst="rect">
            <a:avLst/>
          </a:prstGeom>
        </p:spPr>
        <p:txBody>
          <a:bodyPr wrap="none" lIns="0" tIns="0" rIns="0" bIns="0" anchor="ctr"/>
          <a:lstStyle/>
          <a:p>
            <a:pPr algn="ctr">
              <a:lnSpc>
                <a:spcPct val="100000"/>
              </a:lnSpc>
            </a:pPr>
            <a:r>
              <a:rPr lang="en-US" sz="5400" b="1">
                <a:solidFill>
                  <a:srgbClr val="000000"/>
                </a:solidFill>
                <a:latin typeface="Arial"/>
                <a:ea typeface="DejaVu Sans"/>
              </a:rPr>
              <a:t>Parallel Computing</a:t>
            </a:r>
            <a:endParaRPr/>
          </a:p>
        </p:txBody>
      </p:sp>
      <p:sp>
        <p:nvSpPr>
          <p:cNvPr id="70" name="CustomShape 3"/>
          <p:cNvSpPr/>
          <p:nvPr/>
        </p:nvSpPr>
        <p:spPr>
          <a:xfrm>
            <a:off x="1347120" y="2117880"/>
            <a:ext cx="14812920" cy="3281400"/>
          </a:xfrm>
          <a:prstGeom prst="rect">
            <a:avLst/>
          </a:prstGeom>
        </p:spPr>
        <p:txBody>
          <a:bodyPr wrap="none" lIns="0" tIns="0" rIns="0" bIns="0" anchor="ctr"/>
          <a:lstStyle/>
          <a:p>
            <a:endParaRPr/>
          </a:p>
          <a:p>
            <a:r>
              <a:rPr lang="en-US" sz="5400">
                <a:solidFill>
                  <a:srgbClr val="000000"/>
                </a:solidFill>
                <a:latin typeface="Arial"/>
                <a:ea typeface="DejaVu Sans"/>
              </a:rPr>
              <a:t>Graph node edge neighbor</a:t>
            </a:r>
            <a:endParaRPr/>
          </a:p>
          <a:p>
            <a:r>
              <a:rPr lang="en-US" sz="5400">
                <a:solidFill>
                  <a:srgbClr val="000000"/>
                </a:solidFill>
                <a:latin typeface="Arial"/>
                <a:ea typeface="DejaVu Sans"/>
              </a:rPr>
              <a:t>Heuristic search shortest path</a:t>
            </a:r>
            <a:endParaRPr/>
          </a:p>
          <a:p>
            <a:r>
              <a:rPr lang="en-US" sz="5400">
                <a:solidFill>
                  <a:srgbClr val="000000"/>
                </a:solidFill>
                <a:latin typeface="Arial"/>
                <a:ea typeface="DejaVu Sans"/>
              </a:rPr>
              <a:t>Efficiency heap priority queue</a:t>
            </a:r>
            <a:endParaRPr/>
          </a:p>
          <a:p>
            <a:r>
              <a:rPr lang="en-US" sz="5400">
                <a:solidFill>
                  <a:srgbClr val="000000"/>
                </a:solidFill>
                <a:latin typeface="Arial"/>
                <a:ea typeface="DejaVu Sans"/>
              </a:rPr>
              <a:t>Recursion constraint solvers</a:t>
            </a:r>
            <a:endParaRPr/>
          </a:p>
          <a:p>
            <a:pPr>
              <a:lnSpc>
                <a:spcPct val="100000"/>
              </a:lnSpc>
            </a:pPr>
            <a:r>
              <a:rPr lang="en-US" sz="5400">
                <a:solidFill>
                  <a:srgbClr val="000000"/>
                </a:solidFill>
                <a:latin typeface="Arial"/>
                <a:ea typeface="DejaVu Sans"/>
              </a:rPr>
              <a:t>Minimax game tree pruning</a:t>
            </a:r>
            <a:endParaRPr/>
          </a:p>
        </p:txBody>
      </p:sp>
      <p:pic>
        <p:nvPicPr>
          <p:cNvPr id="71" name="Picture 54"/>
          <p:cNvPicPr/>
          <p:nvPr/>
        </p:nvPicPr>
        <p:blipFill>
          <a:blip r:embed="rId2"/>
          <a:stretch>
            <a:fillRect/>
          </a:stretch>
        </p:blipFill>
        <p:spPr>
          <a:xfrm>
            <a:off x="1472760" y="16164000"/>
            <a:ext cx="9144000" cy="4572000"/>
          </a:xfrm>
          <a:prstGeom prst="rect">
            <a:avLst/>
          </a:prstGeom>
        </p:spPr>
      </p:pic>
      <p:sp>
        <p:nvSpPr>
          <p:cNvPr id="72" name="CustomShape 4"/>
          <p:cNvSpPr/>
          <p:nvPr/>
        </p:nvSpPr>
        <p:spPr>
          <a:xfrm>
            <a:off x="1371600" y="11630880"/>
            <a:ext cx="14812920" cy="3281400"/>
          </a:xfrm>
          <a:prstGeom prst="rect">
            <a:avLst/>
          </a:prstGeom>
        </p:spPr>
        <p:txBody>
          <a:bodyPr wrap="none" lIns="0" tIns="0" rIns="0" bIns="0" anchor="ctr"/>
          <a:lstStyle/>
          <a:p>
            <a:endParaRPr/>
          </a:p>
          <a:p>
            <a:r>
              <a:rPr lang="en-US" sz="5400">
                <a:solidFill>
                  <a:srgbClr val="000000"/>
                </a:solidFill>
                <a:latin typeface="Arial"/>
                <a:ea typeface="DejaVu Sans"/>
              </a:rPr>
              <a:t>Image processing pixel color</a:t>
            </a:r>
            <a:endParaRPr/>
          </a:p>
          <a:p>
            <a:r>
              <a:rPr lang="en-US" sz="5400">
                <a:solidFill>
                  <a:srgbClr val="000000"/>
                </a:solidFill>
                <a:latin typeface="Arial"/>
                <a:ea typeface="DejaVu Sans"/>
              </a:rPr>
              <a:t>Threshold edge angle shapes</a:t>
            </a:r>
            <a:endParaRPr/>
          </a:p>
          <a:p>
            <a:r>
              <a:rPr lang="en-US" sz="5400">
                <a:solidFill>
                  <a:srgbClr val="000000"/>
                </a:solidFill>
                <a:latin typeface="Arial"/>
                <a:ea typeface="DejaVu Sans"/>
              </a:rPr>
              <a:t>Optimization local global scale</a:t>
            </a:r>
            <a:endParaRPr/>
          </a:p>
          <a:p>
            <a:r>
              <a:rPr lang="en-US" sz="5400">
                <a:solidFill>
                  <a:srgbClr val="000000"/>
                </a:solidFill>
                <a:latin typeface="Arial"/>
                <a:ea typeface="DejaVu Sans"/>
              </a:rPr>
              <a:t>Evolutionary algorithm iterative</a:t>
            </a:r>
            <a:endParaRPr/>
          </a:p>
          <a:p>
            <a:pPr>
              <a:lnSpc>
                <a:spcPct val="100000"/>
              </a:lnSpc>
            </a:pPr>
            <a:r>
              <a:rPr lang="en-US" sz="5400">
                <a:solidFill>
                  <a:srgbClr val="000000"/>
                </a:solidFill>
                <a:latin typeface="Arial"/>
                <a:ea typeface="DejaVu Sans"/>
              </a:rPr>
              <a:t>Neural network layers learning</a:t>
            </a:r>
            <a:endParaRPr/>
          </a:p>
        </p:txBody>
      </p:sp>
      <p:pic>
        <p:nvPicPr>
          <p:cNvPr id="73" name="Picture 56"/>
          <p:cNvPicPr/>
          <p:nvPr/>
        </p:nvPicPr>
        <p:blipFill>
          <a:blip r:embed="rId3"/>
          <a:stretch>
            <a:fillRect/>
          </a:stretch>
        </p:blipFill>
        <p:spPr>
          <a:xfrm>
            <a:off x="22078800" y="16056000"/>
            <a:ext cx="9144000" cy="4572000"/>
          </a:xfrm>
          <a:prstGeom prst="rect">
            <a:avLst/>
          </a:prstGeom>
        </p:spPr>
      </p:pic>
      <p:sp>
        <p:nvSpPr>
          <p:cNvPr id="74" name="CustomShape 5"/>
          <p:cNvSpPr/>
          <p:nvPr/>
        </p:nvSpPr>
        <p:spPr>
          <a:xfrm>
            <a:off x="22143600" y="11630880"/>
            <a:ext cx="9295200" cy="3281400"/>
          </a:xfrm>
          <a:prstGeom prst="rect">
            <a:avLst/>
          </a:prstGeom>
        </p:spPr>
        <p:txBody>
          <a:bodyPr wrap="none" lIns="0" tIns="0" rIns="0" bIns="0" anchor="ctr"/>
          <a:lstStyle/>
          <a:p>
            <a:endParaRPr/>
          </a:p>
          <a:p>
            <a:r>
              <a:rPr lang="en-US" sz="5400">
                <a:solidFill>
                  <a:srgbClr val="000000"/>
                </a:solidFill>
                <a:latin typeface="Arial"/>
                <a:ea typeface="DejaVu Sans"/>
              </a:rPr>
              <a:t>Ray tracing 3-d render scene</a:t>
            </a:r>
            <a:endParaRPr/>
          </a:p>
          <a:p>
            <a:r>
              <a:rPr lang="en-US" sz="5400">
                <a:solidFill>
                  <a:srgbClr val="000000"/>
                </a:solidFill>
                <a:latin typeface="Arial"/>
                <a:ea typeface="DejaVu Sans"/>
              </a:rPr>
              <a:t>Particle to particle interaction</a:t>
            </a:r>
            <a:endParaRPr/>
          </a:p>
          <a:p>
            <a:r>
              <a:rPr lang="en-US" sz="5400">
                <a:solidFill>
                  <a:srgbClr val="000000"/>
                </a:solidFill>
                <a:latin typeface="Arial"/>
                <a:ea typeface="DejaVu Sans"/>
              </a:rPr>
              <a:t>Field solver cellular automata</a:t>
            </a:r>
            <a:endParaRPr/>
          </a:p>
          <a:p>
            <a:r>
              <a:rPr lang="en-US" sz="5400">
                <a:solidFill>
                  <a:srgbClr val="000000"/>
                </a:solidFill>
                <a:latin typeface="Arial"/>
                <a:ea typeface="DejaVu Sans"/>
              </a:rPr>
              <a:t>Cache miss and false sharing</a:t>
            </a:r>
            <a:endParaRPr/>
          </a:p>
          <a:p>
            <a:pPr>
              <a:lnSpc>
                <a:spcPct val="100000"/>
              </a:lnSpc>
            </a:pPr>
            <a:r>
              <a:rPr lang="en-US" sz="5400">
                <a:solidFill>
                  <a:srgbClr val="000000"/>
                </a:solidFill>
                <a:latin typeface="Arial"/>
                <a:ea typeface="DejaVu Sans"/>
              </a:rPr>
              <a:t>XMT OpenMP threads CUDA</a:t>
            </a:r>
            <a:endParaRPr/>
          </a:p>
        </p:txBody>
      </p:sp>
      <p:sp>
        <p:nvSpPr>
          <p:cNvPr id="75" name="CustomShape 6"/>
          <p:cNvSpPr/>
          <p:nvPr/>
        </p:nvSpPr>
        <p:spPr>
          <a:xfrm>
            <a:off x="22179600" y="2102400"/>
            <a:ext cx="9329760" cy="3281400"/>
          </a:xfrm>
          <a:prstGeom prst="rect">
            <a:avLst/>
          </a:prstGeom>
        </p:spPr>
        <p:txBody>
          <a:bodyPr wrap="none" lIns="0" tIns="0" rIns="0" bIns="0" anchor="ctr"/>
          <a:lstStyle/>
          <a:p>
            <a:endParaRPr/>
          </a:p>
          <a:p>
            <a:r>
              <a:rPr lang="en-US" sz="5400">
                <a:solidFill>
                  <a:srgbClr val="000000"/>
                </a:solidFill>
                <a:latin typeface="Arial"/>
                <a:ea typeface="DejaVu Sans"/>
              </a:rPr>
              <a:t>C pointer array memory tree</a:t>
            </a:r>
            <a:endParaRPr/>
          </a:p>
          <a:p>
            <a:r>
              <a:rPr lang="en-US" sz="5400">
                <a:solidFill>
                  <a:srgbClr val="000000"/>
                </a:solidFill>
                <a:latin typeface="Arial"/>
                <a:ea typeface="DejaVu Sans"/>
              </a:rPr>
              <a:t>Manager worker MPI rank</a:t>
            </a:r>
            <a:endParaRPr/>
          </a:p>
          <a:p>
            <a:r>
              <a:rPr lang="en-US" sz="5400">
                <a:solidFill>
                  <a:srgbClr val="000000"/>
                </a:solidFill>
                <a:latin typeface="Arial"/>
                <a:ea typeface="DejaVu Sans"/>
              </a:rPr>
              <a:t>Send receive data parameter</a:t>
            </a:r>
            <a:endParaRPr/>
          </a:p>
          <a:p>
            <a:r>
              <a:rPr lang="en-US" sz="5400">
                <a:solidFill>
                  <a:srgbClr val="000000"/>
                </a:solidFill>
                <a:latin typeface="Arial"/>
                <a:ea typeface="DejaVu Sans"/>
              </a:rPr>
              <a:t>Nearest neighbor coupling</a:t>
            </a:r>
            <a:endParaRPr/>
          </a:p>
          <a:p>
            <a:pPr>
              <a:lnSpc>
                <a:spcPct val="100000"/>
              </a:lnSpc>
            </a:pPr>
            <a:r>
              <a:rPr lang="en-US" sz="5400">
                <a:solidFill>
                  <a:srgbClr val="000000"/>
                </a:solidFill>
                <a:latin typeface="Arial"/>
                <a:ea typeface="DejaVu Sans"/>
              </a:rPr>
              <a:t>Grid 2-d interactive OpenGL</a:t>
            </a:r>
            <a:endParaRPr/>
          </a:p>
        </p:txBody>
      </p:sp>
      <p:pic>
        <p:nvPicPr>
          <p:cNvPr id="76" name="Picture 59"/>
          <p:cNvPicPr/>
          <p:nvPr/>
        </p:nvPicPr>
        <p:blipFill>
          <a:blip r:embed="rId4"/>
          <a:stretch>
            <a:fillRect/>
          </a:stretch>
        </p:blipFill>
        <p:spPr>
          <a:xfrm>
            <a:off x="22085640" y="6472800"/>
            <a:ext cx="9144000" cy="4572000"/>
          </a:xfrm>
          <a:prstGeom prst="rect">
            <a:avLst/>
          </a:prstGeom>
        </p:spPr>
      </p:pic>
      <p:pic>
        <p:nvPicPr>
          <p:cNvPr id="77" name="Picture 60"/>
          <p:cNvPicPr/>
          <p:nvPr/>
        </p:nvPicPr>
        <p:blipFill>
          <a:blip r:embed="rId5"/>
          <a:stretch>
            <a:fillRect/>
          </a:stretch>
        </p:blipFill>
        <p:spPr>
          <a:xfrm>
            <a:off x="1508760" y="6633360"/>
            <a:ext cx="9144000" cy="4507920"/>
          </a:xfrm>
          <a:prstGeom prst="rect">
            <a:avLst/>
          </a:prstGeom>
        </p:spPr>
      </p:pic>
      <p:pic>
        <p:nvPicPr>
          <p:cNvPr id="78" name="Picture 77"/>
          <p:cNvPicPr/>
          <p:nvPr/>
        </p:nvPicPr>
        <p:blipFill>
          <a:blip r:embed="rId6"/>
          <a:stretch>
            <a:fillRect/>
          </a:stretch>
        </p:blipFill>
        <p:spPr>
          <a:xfrm>
            <a:off x="12917520" y="4695120"/>
            <a:ext cx="7083360" cy="7083360"/>
          </a:xfrm>
          <a:prstGeom prst="rect">
            <a:avLst/>
          </a:prstGeom>
        </p:spPr>
      </p:pic>
      <p:sp>
        <p:nvSpPr>
          <p:cNvPr id="79" name="CustomShape 7"/>
          <p:cNvSpPr/>
          <p:nvPr/>
        </p:nvSpPr>
        <p:spPr>
          <a:xfrm>
            <a:off x="12527280" y="4351680"/>
            <a:ext cx="8138160" cy="6492240"/>
          </a:xfrm>
          <a:prstGeom prst="rect">
            <a:avLst/>
          </a:prstGeom>
        </p:spPr>
        <p:txBody>
          <a:bodyPr wrap="none" lIns="0" tIns="0" rIns="0" bIns="0" anchor="ctr"/>
          <a:lstStyle/>
          <a:p>
            <a:pPr algn="ctr"/>
            <a:r>
              <a:rPr lang="en-US" sz="5400" b="1" i="1" dirty="0">
                <a:solidFill>
                  <a:srgbClr val="000000"/>
                </a:solidFill>
                <a:latin typeface="Arial"/>
                <a:ea typeface="DejaVu Sans"/>
              </a:rPr>
              <a:t>Welcome to the</a:t>
            </a:r>
            <a:endParaRPr dirty="0"/>
          </a:p>
          <a:p>
            <a:pPr algn="ctr"/>
            <a:r>
              <a:rPr lang="en-US" sz="5400" b="1" i="1" dirty="0">
                <a:solidFill>
                  <a:srgbClr val="000000"/>
                </a:solidFill>
                <a:latin typeface="Arial"/>
                <a:ea typeface="DejaVu Sans"/>
              </a:rPr>
              <a:t>Computer Systems Lab</a:t>
            </a:r>
            <a:endParaRPr dirty="0"/>
          </a:p>
          <a:p>
            <a:pPr algn="ctr"/>
            <a:endParaRPr dirty="0"/>
          </a:p>
          <a:p>
            <a:pPr algn="ctr"/>
            <a:endParaRPr dirty="0"/>
          </a:p>
          <a:p>
            <a:pPr algn="ctr"/>
            <a:endParaRPr dirty="0"/>
          </a:p>
          <a:p>
            <a:pPr algn="ctr"/>
            <a:endParaRPr dirty="0"/>
          </a:p>
          <a:p>
            <a:pPr algn="ctr"/>
            <a:endParaRPr dirty="0"/>
          </a:p>
          <a:p>
            <a:pPr algn="ctr"/>
            <a:endParaRPr dirty="0"/>
          </a:p>
          <a:p>
            <a:pPr algn="ctr"/>
            <a:endParaRPr dirty="0"/>
          </a:p>
          <a:p>
            <a:pPr algn="ctr"/>
            <a:endParaRPr dirty="0"/>
          </a:p>
          <a:p>
            <a:pPr algn="ctr"/>
            <a:endParaRPr dirty="0"/>
          </a:p>
          <a:p>
            <a:pPr algn="ctr"/>
            <a:endParaRPr dirty="0"/>
          </a:p>
          <a:p>
            <a:pPr algn="ctr"/>
            <a:endParaRPr dirty="0"/>
          </a:p>
          <a:p>
            <a:pPr algn="ctr"/>
            <a:r>
              <a:rPr lang="en-US" sz="5400" b="1" i="1" dirty="0">
                <a:solidFill>
                  <a:srgbClr val="000000"/>
                </a:solidFill>
                <a:latin typeface="Arial"/>
                <a:ea typeface="DejaVu Sans"/>
              </a:rPr>
              <a:t>www.tjhsst.edu/compsci</a:t>
            </a:r>
            <a:endParaRPr dirty="0"/>
          </a:p>
        </p:txBody>
      </p:sp>
      <p:pic>
        <p:nvPicPr>
          <p:cNvPr id="80" name="Picture 79"/>
          <p:cNvPicPr/>
          <p:nvPr/>
        </p:nvPicPr>
        <p:blipFill>
          <a:blip r:embed="rId7"/>
          <a:stretch>
            <a:fillRect/>
          </a:stretch>
        </p:blipFill>
        <p:spPr>
          <a:xfrm>
            <a:off x="12801600" y="14888520"/>
            <a:ext cx="7315200" cy="53676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D1C6-D6AC-4032-A54F-52B23BC65CED}"/>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BC31B28F-CA9F-4EBD-B955-646F6869D6AD}"/>
              </a:ext>
            </a:extLst>
          </p:cNvPr>
          <p:cNvSpPr>
            <a:spLocks noGrp="1"/>
          </p:cNvSpPr>
          <p:nvPr>
            <p:ph type="subTitle"/>
          </p:nvPr>
        </p:nvSpPr>
        <p:spPr/>
        <p:txBody>
          <a:bodyPr/>
          <a:lstStyle/>
          <a:p>
            <a:endParaRPr lang="en-US" dirty="0"/>
          </a:p>
        </p:txBody>
      </p:sp>
    </p:spTree>
    <p:extLst>
      <p:ext uri="{BB962C8B-B14F-4D97-AF65-F5344CB8AC3E}">
        <p14:creationId xmlns:p14="http://schemas.microsoft.com/office/powerpoint/2010/main" val="1944791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2016</TotalTime>
  <Words>1095</Words>
  <Application>Microsoft Office PowerPoint</Application>
  <PresentationFormat>Custom</PresentationFormat>
  <Paragraphs>82</Paragraphs>
  <Slides>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vt:i4>
      </vt:variant>
    </vt:vector>
  </HeadingPairs>
  <TitlesOfParts>
    <vt:vector size="9" baseType="lpstr">
      <vt:lpstr>Arial</vt:lpstr>
      <vt:lpstr>Calibri</vt:lpstr>
      <vt:lpstr>StarSymbol</vt:lpstr>
      <vt:lpstr>Times New Roman</vt:lpstr>
      <vt:lpstr>Office Theme</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S. Lee</dc:creator>
  <cp:lastModifiedBy>Joseph Lee</cp:lastModifiedBy>
  <cp:revision>30</cp:revision>
  <dcterms:modified xsi:type="dcterms:W3CDTF">2020-01-24T06:35:58Z</dcterms:modified>
</cp:coreProperties>
</file>