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unities.geoplatform.gov/disasters/civil-air-patrol-cap-browse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8f0d72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8f0d72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0788480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0788480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https://communities.geoplatform.gov/disasters/civil-air-patrol-cap-browser/</a:t>
            </a:r>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The Civil Air Patrol (CAP) is a nonprofit corporation that assists people in need of help especially after a disaster, most commonly a hurricane. CAP provides numerous aerial imagery of inundated areas, failed dams and things relating to natural disasters.  Analysis of the imagery aids FEMA in the decisions process leading to more effective, survivor centric, response. Currently, the workers at CAP upload and annotate thousands of images by hand.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t/>
            </a:r>
            <a:endParaRPr sz="1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State of the art: CAP</a:t>
            </a:r>
            <a:endParaRPr sz="1400">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Next-Generation ICS</a:t>
            </a:r>
            <a:endParaRPr sz="14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0788480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0788480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We want to create a program that can take many images and autonomously annotate them, so workers at CAP won’t have to. We would also like to include several features such as, severity rating of each picture/location, and an easy-to-use website that helps navigate the large amount of images CAP takes.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Disaster map?</a:t>
            </a:r>
            <a:endParaRPr sz="14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dbd732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dbd732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58f0d7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58f0d7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58f0d72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8f0d72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6cac704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6cac704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444250" y="1168913"/>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Civil Air Patrol Automatic Image Annotation</a:t>
            </a:r>
            <a:endParaRPr/>
          </a:p>
        </p:txBody>
      </p:sp>
      <p:sp>
        <p:nvSpPr>
          <p:cNvPr id="278" name="Google Shape;278;p13"/>
          <p:cNvSpPr txBox="1"/>
          <p:nvPr>
            <p:ph idx="1" type="subTitle"/>
          </p:nvPr>
        </p:nvSpPr>
        <p:spPr>
          <a:xfrm>
            <a:off x="1888650" y="2911875"/>
            <a:ext cx="53667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Connor Grimberg &amp; Joseph Lee</a:t>
            </a:r>
            <a:endParaRPr/>
          </a:p>
          <a:p>
            <a:pPr indent="0" lvl="0" marL="0" rtl="0" algn="ctr">
              <a:spcBef>
                <a:spcPts val="0"/>
              </a:spcBef>
              <a:spcAft>
                <a:spcPts val="0"/>
              </a:spcAft>
              <a:buNone/>
            </a:pPr>
            <a:r>
              <a:rPr lang="en"/>
              <a:t>Under our Directors Mr. White &amp; Dr. Gabor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Civil Air Patrol (CAP)</a:t>
            </a:r>
            <a:endParaRPr/>
          </a:p>
        </p:txBody>
      </p:sp>
      <p:sp>
        <p:nvSpPr>
          <p:cNvPr id="284" name="Google Shape;284;p14"/>
          <p:cNvSpPr txBox="1"/>
          <p:nvPr>
            <p:ph idx="1" type="body"/>
          </p:nvPr>
        </p:nvSpPr>
        <p:spPr>
          <a:xfrm>
            <a:off x="407375" y="1737650"/>
            <a:ext cx="7030500" cy="2541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3 depts.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Air force military cadets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Aerial photos of disaster area</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Used for: disaster assessment and / or search &amp; rescue</a:t>
            </a:r>
            <a:endParaRPr>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285" name="Google Shape;285;p14"/>
          <p:cNvPicPr preferRelativeResize="0"/>
          <p:nvPr/>
        </p:nvPicPr>
        <p:blipFill>
          <a:blip r:embed="rId3">
            <a:alphaModFix/>
          </a:blip>
          <a:stretch>
            <a:fillRect/>
          </a:stretch>
        </p:blipFill>
        <p:spPr>
          <a:xfrm>
            <a:off x="6575763" y="598563"/>
            <a:ext cx="1666875" cy="1666875"/>
          </a:xfrm>
          <a:prstGeom prst="rect">
            <a:avLst/>
          </a:prstGeom>
          <a:noFill/>
          <a:ln>
            <a:noFill/>
          </a:ln>
        </p:spPr>
      </p:pic>
      <p:pic>
        <p:nvPicPr>
          <p:cNvPr id="286" name="Google Shape;286;p14"/>
          <p:cNvPicPr preferRelativeResize="0"/>
          <p:nvPr/>
        </p:nvPicPr>
        <p:blipFill>
          <a:blip r:embed="rId4">
            <a:alphaModFix/>
          </a:blip>
          <a:stretch>
            <a:fillRect/>
          </a:stretch>
        </p:blipFill>
        <p:spPr>
          <a:xfrm>
            <a:off x="5681600" y="3317950"/>
            <a:ext cx="3348249" cy="1762225"/>
          </a:xfrm>
          <a:prstGeom prst="rect">
            <a:avLst/>
          </a:prstGeom>
          <a:noFill/>
          <a:ln>
            <a:noFill/>
          </a:ln>
        </p:spPr>
      </p:pic>
      <p:cxnSp>
        <p:nvCxnSpPr>
          <p:cNvPr id="287" name="Google Shape;287;p14"/>
          <p:cNvCxnSpPr/>
          <p:nvPr/>
        </p:nvCxnSpPr>
        <p:spPr>
          <a:xfrm>
            <a:off x="3663350" y="2627250"/>
            <a:ext cx="25311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88" name="Google Shape;288;p14"/>
          <p:cNvCxnSpPr/>
          <p:nvPr/>
        </p:nvCxnSpPr>
        <p:spPr>
          <a:xfrm>
            <a:off x="6179600" y="2634650"/>
            <a:ext cx="1694700" cy="102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 Motivation</a:t>
            </a:r>
            <a:endParaRPr/>
          </a:p>
        </p:txBody>
      </p:sp>
      <p:sp>
        <p:nvSpPr>
          <p:cNvPr id="294" name="Google Shape;294;p15"/>
          <p:cNvSpPr txBox="1"/>
          <p:nvPr>
            <p:ph idx="1" type="body"/>
          </p:nvPr>
        </p:nvSpPr>
        <p:spPr>
          <a:xfrm>
            <a:off x="311700" y="1336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Disaster response = slow</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Lives on the line!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Reduce time with automation</a:t>
            </a:r>
            <a:endParaRPr sz="1800">
              <a:solidFill>
                <a:schemeClr val="dk1"/>
              </a:solidFill>
              <a:latin typeface="Times New Roman"/>
              <a:ea typeface="Times New Roman"/>
              <a:cs typeface="Times New Roman"/>
              <a:sym typeface="Times New Roman"/>
            </a:endParaRPr>
          </a:p>
        </p:txBody>
      </p:sp>
      <p:pic>
        <p:nvPicPr>
          <p:cNvPr id="295" name="Google Shape;295;p15"/>
          <p:cNvPicPr preferRelativeResize="0"/>
          <p:nvPr/>
        </p:nvPicPr>
        <p:blipFill>
          <a:blip r:embed="rId3">
            <a:alphaModFix/>
          </a:blip>
          <a:stretch>
            <a:fillRect/>
          </a:stretch>
        </p:blipFill>
        <p:spPr>
          <a:xfrm>
            <a:off x="5436226" y="2508826"/>
            <a:ext cx="2634675" cy="2634675"/>
          </a:xfrm>
          <a:prstGeom prst="rect">
            <a:avLst/>
          </a:prstGeom>
          <a:noFill/>
          <a:ln>
            <a:noFill/>
          </a:ln>
        </p:spPr>
      </p:pic>
      <p:pic>
        <p:nvPicPr>
          <p:cNvPr id="296" name="Google Shape;296;p15"/>
          <p:cNvPicPr preferRelativeResize="0"/>
          <p:nvPr/>
        </p:nvPicPr>
        <p:blipFill>
          <a:blip r:embed="rId4">
            <a:alphaModFix/>
          </a:blip>
          <a:stretch>
            <a:fillRect/>
          </a:stretch>
        </p:blipFill>
        <p:spPr>
          <a:xfrm>
            <a:off x="0" y="2508826"/>
            <a:ext cx="3951975" cy="2634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a:p>
            <a:pPr indent="0" lvl="0" marL="0" rtl="0" algn="l">
              <a:spcBef>
                <a:spcPts val="0"/>
              </a:spcBef>
              <a:spcAft>
                <a:spcPts val="0"/>
              </a:spcAft>
              <a:buNone/>
            </a:pPr>
            <a:r>
              <a:t/>
            </a:r>
            <a:endParaRPr/>
          </a:p>
        </p:txBody>
      </p:sp>
      <p:sp>
        <p:nvSpPr>
          <p:cNvPr id="302" name="Google Shape;302;p16"/>
          <p:cNvSpPr txBox="1"/>
          <p:nvPr>
            <p:ph idx="1" type="body"/>
          </p:nvPr>
        </p:nvSpPr>
        <p:spPr>
          <a:xfrm>
            <a:off x="311700" y="13009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Easy-to-use web application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Input: image folder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Output: Autonomous annotation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Severity rating → map → rescue teams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Using A.I. techniques (e.g. Convolutional </a:t>
            </a:r>
            <a:r>
              <a:rPr lang="en" sz="1800">
                <a:solidFill>
                  <a:schemeClr val="dk1"/>
                </a:solidFill>
                <a:latin typeface="Times New Roman"/>
                <a:ea typeface="Times New Roman"/>
                <a:cs typeface="Times New Roman"/>
                <a:sym typeface="Times New Roman"/>
              </a:rPr>
              <a:t>Neural</a:t>
            </a:r>
            <a:r>
              <a:rPr lang="en" sz="1800">
                <a:solidFill>
                  <a:schemeClr val="dk1"/>
                </a:solidFill>
                <a:latin typeface="Times New Roman"/>
                <a:ea typeface="Times New Roman"/>
                <a:cs typeface="Times New Roman"/>
                <a:sym typeface="Times New Roman"/>
              </a:rPr>
              <a:t> Networks (CNN))</a:t>
            </a:r>
            <a:endParaRPr sz="1800">
              <a:solidFill>
                <a:schemeClr val="dk1"/>
              </a:solidFill>
              <a:latin typeface="Times New Roman"/>
              <a:ea typeface="Times New Roman"/>
              <a:cs typeface="Times New Roman"/>
              <a:sym typeface="Times New Roman"/>
            </a:endParaRPr>
          </a:p>
        </p:txBody>
      </p:sp>
      <p:pic>
        <p:nvPicPr>
          <p:cNvPr id="303" name="Google Shape;303;p16"/>
          <p:cNvPicPr preferRelativeResize="0"/>
          <p:nvPr/>
        </p:nvPicPr>
        <p:blipFill>
          <a:blip r:embed="rId3">
            <a:alphaModFix/>
          </a:blip>
          <a:stretch>
            <a:fillRect/>
          </a:stretch>
        </p:blipFill>
        <p:spPr>
          <a:xfrm>
            <a:off x="6616250" y="361650"/>
            <a:ext cx="2527750" cy="1147575"/>
          </a:xfrm>
          <a:prstGeom prst="rect">
            <a:avLst/>
          </a:prstGeom>
          <a:noFill/>
          <a:ln>
            <a:noFill/>
          </a:ln>
        </p:spPr>
      </p:pic>
      <p:pic>
        <p:nvPicPr>
          <p:cNvPr id="304" name="Google Shape;304;p16"/>
          <p:cNvPicPr preferRelativeResize="0"/>
          <p:nvPr/>
        </p:nvPicPr>
        <p:blipFill>
          <a:blip r:embed="rId4">
            <a:alphaModFix/>
          </a:blip>
          <a:stretch>
            <a:fillRect/>
          </a:stretch>
        </p:blipFill>
        <p:spPr>
          <a:xfrm>
            <a:off x="0" y="3358326"/>
            <a:ext cx="4347726" cy="1785175"/>
          </a:xfrm>
          <a:prstGeom prst="rect">
            <a:avLst/>
          </a:prstGeom>
          <a:noFill/>
          <a:ln>
            <a:noFill/>
          </a:ln>
        </p:spPr>
      </p:pic>
      <p:pic>
        <p:nvPicPr>
          <p:cNvPr id="305" name="Google Shape;305;p16"/>
          <p:cNvPicPr preferRelativeResize="0"/>
          <p:nvPr/>
        </p:nvPicPr>
        <p:blipFill>
          <a:blip r:embed="rId5">
            <a:alphaModFix/>
          </a:blip>
          <a:stretch>
            <a:fillRect/>
          </a:stretch>
        </p:blipFill>
        <p:spPr>
          <a:xfrm>
            <a:off x="3933300" y="-12"/>
            <a:ext cx="2054325" cy="2054325"/>
          </a:xfrm>
          <a:prstGeom prst="rect">
            <a:avLst/>
          </a:prstGeom>
          <a:noFill/>
          <a:ln>
            <a:noFill/>
          </a:ln>
        </p:spPr>
      </p:pic>
      <p:sp>
        <p:nvSpPr>
          <p:cNvPr id="306" name="Google Shape;306;p16"/>
          <p:cNvSpPr/>
          <p:nvPr/>
        </p:nvSpPr>
        <p:spPr>
          <a:xfrm>
            <a:off x="5947100" y="797650"/>
            <a:ext cx="614100" cy="45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(Formally)</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latin typeface="Times New Roman"/>
                <a:ea typeface="Times New Roman"/>
                <a:cs typeface="Times New Roman"/>
                <a:sym typeface="Times New Roman"/>
              </a:rPr>
              <a:t>We are creating an Artificially Intelligent website application on behalf of the Civil Air Patrol and related disaster team responders to significantly speed up the disaster response process.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So Far: CNN</a:t>
            </a:r>
            <a:endParaRPr/>
          </a:p>
        </p:txBody>
      </p:sp>
      <p:sp>
        <p:nvSpPr>
          <p:cNvPr id="318" name="Google Shape;318;p18"/>
          <p:cNvSpPr txBox="1"/>
          <p:nvPr>
            <p:ph idx="1" type="body"/>
          </p:nvPr>
        </p:nvSpPr>
        <p:spPr>
          <a:xfrm>
            <a:off x="513575" y="142572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4.40% error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Overfitted concern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However, fast.ai validation testing</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Google Images</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Search for more data</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Federal Emergency Management Agency</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Civil Air Patrol</a:t>
            </a:r>
            <a:endParaRPr sz="1800">
              <a:solidFill>
                <a:schemeClr val="dk1"/>
              </a:solidFill>
              <a:latin typeface="Times New Roman"/>
              <a:ea typeface="Times New Roman"/>
              <a:cs typeface="Times New Roman"/>
              <a:sym typeface="Times New Roman"/>
            </a:endParaRPr>
          </a:p>
        </p:txBody>
      </p:sp>
      <p:pic>
        <p:nvPicPr>
          <p:cNvPr id="319" name="Google Shape;319;p18"/>
          <p:cNvPicPr preferRelativeResize="0"/>
          <p:nvPr/>
        </p:nvPicPr>
        <p:blipFill>
          <a:blip r:embed="rId3">
            <a:alphaModFix/>
          </a:blip>
          <a:stretch>
            <a:fillRect/>
          </a:stretch>
        </p:blipFill>
        <p:spPr>
          <a:xfrm>
            <a:off x="5389900" y="982838"/>
            <a:ext cx="2944400" cy="31138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a:t>
            </a:r>
            <a:endParaRPr/>
          </a:p>
        </p:txBody>
      </p:sp>
      <p:pic>
        <p:nvPicPr>
          <p:cNvPr id="325" name="Google Shape;325;p19"/>
          <p:cNvPicPr preferRelativeResize="0"/>
          <p:nvPr/>
        </p:nvPicPr>
        <p:blipFill>
          <a:blip r:embed="rId3">
            <a:alphaModFix/>
          </a:blip>
          <a:stretch>
            <a:fillRect/>
          </a:stretch>
        </p:blipFill>
        <p:spPr>
          <a:xfrm>
            <a:off x="4291899" y="0"/>
            <a:ext cx="4852103" cy="5143500"/>
          </a:xfrm>
          <a:prstGeom prst="rect">
            <a:avLst/>
          </a:prstGeom>
          <a:noFill/>
          <a:ln>
            <a:noFill/>
          </a:ln>
        </p:spPr>
      </p:pic>
      <p:sp>
        <p:nvSpPr>
          <p:cNvPr id="326" name="Google Shape;326;p19"/>
          <p:cNvSpPr txBox="1"/>
          <p:nvPr>
            <p:ph idx="1" type="body"/>
          </p:nvPr>
        </p:nvSpPr>
        <p:spPr>
          <a:xfrm>
            <a:off x="526850" y="147710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streamlit2.sites.tjhsst.edu</a:t>
            </a:r>
            <a:endParaRPr sz="1800">
              <a:solidFill>
                <a:schemeClr val="dk1"/>
              </a:solidFill>
              <a:latin typeface="Times New Roman"/>
              <a:ea typeface="Times New Roman"/>
              <a:cs typeface="Times New Roman"/>
              <a:sym typeface="Times New Roman"/>
            </a:endParaRPr>
          </a:p>
          <a:p>
            <a:pPr indent="-342900" lvl="0"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New software: Streamlit</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Compatible with Director</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Input: Link</a:t>
            </a:r>
            <a:endParaRPr sz="1800">
              <a:solidFill>
                <a:schemeClr val="dk1"/>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Output: Annotations (Basic)</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Retrain</a:t>
            </a:r>
            <a:endParaRPr/>
          </a:p>
        </p:txBody>
      </p:sp>
      <p:sp>
        <p:nvSpPr>
          <p:cNvPr id="332" name="Google Shape;332;p20"/>
          <p:cNvSpPr txBox="1"/>
          <p:nvPr>
            <p:ph idx="1" type="body"/>
          </p:nvPr>
        </p:nvSpPr>
        <p:spPr>
          <a:xfrm>
            <a:off x="526850" y="147710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Goal: automatically retrain our CNN when it gives a wrong answer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User response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Possible abuse of system</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Update dataset → Retrain → Update CNN</a:t>
            </a:r>
            <a:endParaRPr sz="1800">
              <a:solidFill>
                <a:schemeClr val="dk1"/>
              </a:solidFill>
              <a:latin typeface="Times New Roman"/>
              <a:ea typeface="Times New Roman"/>
              <a:cs typeface="Times New Roman"/>
              <a:sym typeface="Times New Roman"/>
            </a:endParaRPr>
          </a:p>
        </p:txBody>
      </p:sp>
      <p:pic>
        <p:nvPicPr>
          <p:cNvPr id="333" name="Google Shape;333;p20"/>
          <p:cNvPicPr preferRelativeResize="0"/>
          <p:nvPr/>
        </p:nvPicPr>
        <p:blipFill>
          <a:blip r:embed="rId3">
            <a:alphaModFix/>
          </a:blip>
          <a:stretch>
            <a:fillRect/>
          </a:stretch>
        </p:blipFill>
        <p:spPr>
          <a:xfrm>
            <a:off x="4528376" y="3013578"/>
            <a:ext cx="4378799" cy="18739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