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visual.ly/community/infographic/health/drug-discovery-letdown" TargetMode="External"/><Relationship Id="rId3" Type="http://schemas.openxmlformats.org/officeDocument/2006/relationships/hyperlink" Target="https://www.phrma.org/Advocacy/Research-Development/Clinical-Trials" TargetMode="External"/><Relationship Id="rId4" Type="http://schemas.openxmlformats.org/officeDocument/2006/relationships/hyperlink" Target="https://www.the-scientist.com/infographics/infographic-the-cost-of-drug-development-32088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Quinine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08516838e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08516838e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https://visual.ly/community/infographic/health/drug-discovery-letdown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/>
              </a:rPr>
              <a:t>https://www.phrma.org/Advocacy/Research-Development/Clinical-Trials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4"/>
              </a:rPr>
              <a:t>https://www.the-scientist.com/infographics/infographic-the-cost-of-drug-development-32088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08516838e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08516838e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https://en.wikipedia.org/wiki/Quinine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08516838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08516838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d5f82c87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d5f82c87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d5f82c87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d5f82c87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d5f82c8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d5f82c8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d5f82c87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d5f82c87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d5f82c87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d5f82c87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2E2E3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2E2E30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  <a:defRPr sz="2600">
                <a:solidFill>
                  <a:schemeClr val="lt1"/>
                </a:solidFill>
              </a:defRPr>
            </a:lvl1pPr>
            <a:lvl2pPr indent="-355600" lvl="1" marL="91440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2pPr>
            <a:lvl3pPr indent="-317500" lvl="2" marL="137160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lnSpc>
                <a:spcPct val="13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7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Multitask Graph Convolutional Networks for Molecular Property Prediction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Sohom Paul and Emily Ye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Drug Research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20024" l="14618" r="31911" t="21509"/>
          <a:stretch/>
        </p:blipFill>
        <p:spPr>
          <a:xfrm>
            <a:off x="1826738" y="1431925"/>
            <a:ext cx="5490525" cy="285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4">
            <a:alphaModFix/>
          </a:blip>
          <a:srcRect b="22988" l="0" r="0" t="0"/>
          <a:stretch/>
        </p:blipFill>
        <p:spPr>
          <a:xfrm>
            <a:off x="431650" y="1608763"/>
            <a:ext cx="5368024" cy="256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 rotWithShape="1">
          <a:blip r:embed="rId5">
            <a:alphaModFix/>
          </a:blip>
          <a:srcRect b="0" l="1080" r="51928" t="0"/>
          <a:stretch/>
        </p:blipFill>
        <p:spPr>
          <a:xfrm>
            <a:off x="6256821" y="1608775"/>
            <a:ext cx="2406153" cy="256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Drug Discovery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❖"/>
            </a:pPr>
            <a:r>
              <a:rPr lang="en"/>
              <a:t>Time-consuming and expensive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❖"/>
            </a:pPr>
            <a:r>
              <a:rPr lang="en"/>
              <a:t>Prediction of properties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/>
              <a:t>Schrödinger’s equation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/>
              <a:t>Density functional theory (DFT)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0" l="-1980" r="1979" t="0"/>
          <a:stretch/>
        </p:blipFill>
        <p:spPr>
          <a:xfrm>
            <a:off x="3964100" y="1152475"/>
            <a:ext cx="4267200" cy="3563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Our project will </a:t>
            </a:r>
            <a:r>
              <a:rPr lang="en"/>
              <a:t>use machine learning</a:t>
            </a:r>
            <a:r>
              <a:rPr lang="en" sz="2400"/>
              <a:t> in order to provide more accurate and efficient predictions of </a:t>
            </a:r>
            <a:r>
              <a:rPr lang="en"/>
              <a:t>potential new medicines’</a:t>
            </a:r>
            <a:r>
              <a:rPr lang="en" sz="2400"/>
              <a:t> </a:t>
            </a:r>
            <a:r>
              <a:rPr lang="en"/>
              <a:t>molecular </a:t>
            </a:r>
            <a:r>
              <a:rPr lang="en" sz="2400"/>
              <a:t>properties.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Convolutional Networks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1848" y="1261825"/>
            <a:ext cx="4260300" cy="3197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5400" y="1579725"/>
            <a:ext cx="4786173" cy="25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Multitask Learning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362" y="1587438"/>
            <a:ext cx="6647276" cy="254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❖"/>
            </a:pPr>
            <a:r>
              <a:rPr lang="en"/>
              <a:t>Quantum Machine 9 (QM9)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❖"/>
            </a:pPr>
            <a:r>
              <a:rPr lang="en"/>
              <a:t>134k molecules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/>
              <a:t>Dipole moment (mu)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/>
              <a:t>HOMO / LUMO / energy gap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087901" cy="202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5400" y="3486925"/>
            <a:ext cx="3956899" cy="1081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20"/>
          <p:cNvCxnSpPr/>
          <p:nvPr/>
        </p:nvCxnSpPr>
        <p:spPr>
          <a:xfrm>
            <a:off x="346375" y="1812325"/>
            <a:ext cx="17664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20"/>
          <p:cNvCxnSpPr/>
          <p:nvPr/>
        </p:nvCxnSpPr>
        <p:spPr>
          <a:xfrm>
            <a:off x="363675" y="2658350"/>
            <a:ext cx="710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20"/>
          <p:cNvCxnSpPr/>
          <p:nvPr/>
        </p:nvCxnSpPr>
        <p:spPr>
          <a:xfrm>
            <a:off x="346375" y="3148009"/>
            <a:ext cx="4764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5" name="Google Shape;11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9750" y="2424550"/>
            <a:ext cx="4942549" cy="214432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16" name="Google Shape;116;p20"/>
          <p:cNvCxnSpPr/>
          <p:nvPr/>
        </p:nvCxnSpPr>
        <p:spPr>
          <a:xfrm>
            <a:off x="4320875" y="3887925"/>
            <a:ext cx="484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20"/>
          <p:cNvCxnSpPr/>
          <p:nvPr/>
        </p:nvCxnSpPr>
        <p:spPr>
          <a:xfrm>
            <a:off x="1956950" y="2831525"/>
            <a:ext cx="17232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20"/>
          <p:cNvCxnSpPr/>
          <p:nvPr/>
        </p:nvCxnSpPr>
        <p:spPr>
          <a:xfrm>
            <a:off x="5619750" y="4208325"/>
            <a:ext cx="1628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❖"/>
            </a:pPr>
            <a:r>
              <a:rPr lang="en"/>
              <a:t>Integration of multitask and graph convolutional networks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❖"/>
            </a:pPr>
            <a:r>
              <a:rPr lang="en"/>
              <a:t>Continue improving accuracy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❖"/>
            </a:pPr>
            <a:r>
              <a:rPr lang="en"/>
              <a:t>Molecule input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