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9" r:id="rId9"/>
    <p:sldId id="267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80" r:id="rId19"/>
    <p:sldId id="281" r:id="rId20"/>
    <p:sldId id="282" r:id="rId21"/>
    <p:sldId id="283" r:id="rId22"/>
    <p:sldId id="284" r:id="rId23"/>
    <p:sldId id="286" r:id="rId24"/>
    <p:sldId id="287" r:id="rId25"/>
    <p:sldId id="288" r:id="rId26"/>
    <p:sldId id="289" r:id="rId27"/>
    <p:sldId id="292" r:id="rId28"/>
    <p:sldId id="294" r:id="rId29"/>
    <p:sldId id="299" r:id="rId30"/>
    <p:sldId id="296" r:id="rId31"/>
    <p:sldId id="297" r:id="rId32"/>
    <p:sldId id="298" r:id="rId33"/>
    <p:sldId id="295" r:id="rId34"/>
    <p:sldId id="301" r:id="rId35"/>
    <p:sldId id="302" r:id="rId36"/>
    <p:sldId id="303" r:id="rId37"/>
    <p:sldId id="304" r:id="rId38"/>
    <p:sldId id="305" r:id="rId39"/>
    <p:sldId id="306" r:id="rId40"/>
    <p:sldId id="308" r:id="rId41"/>
    <p:sldId id="309" r:id="rId42"/>
    <p:sldId id="290" r:id="rId43"/>
    <p:sldId id="291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8"/>
    <p:restoredTop sz="94676"/>
  </p:normalViewPr>
  <p:slideViewPr>
    <p:cSldViewPr snapToGrid="0" snapToObjects="1">
      <p:cViewPr varScale="1">
        <p:scale>
          <a:sx n="144" d="100"/>
          <a:sy n="144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A3EC-DA72-2742-B9D2-6D74AAE0C073}" type="datetimeFigureOut">
              <a:rPr kumimoji="1" lang="ko-KR" altLang="en-US" smtClean="0"/>
              <a:t>2021. 8. 26.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A3114-EB81-8741-B4C4-2A9DA0EE3C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5741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A0EB8-E43C-0847-958F-555F6F13B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2092C9-E4EE-B64D-A5DE-4CF7E8F15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29D67-EAF7-AA44-96B5-66B5909B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341A-580C-534E-8FD2-725D4E391CA8}" type="datetimeFigureOut">
              <a:rPr kumimoji="1" lang="ko-KR" altLang="en-US" smtClean="0"/>
              <a:t>2021. 8. 26.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57764-DB85-0940-BB99-E18DD479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C3586-DB46-764F-B0A4-BFBA4E92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2D6C-1876-7B49-8599-7996A2A7AD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756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F4EEA-2389-0545-9653-6FD587AB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745385-56F8-EC46-A9CF-93C7904E5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2E1C8-9558-214C-BF5F-7D03C9E2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341A-580C-534E-8FD2-725D4E391CA8}" type="datetimeFigureOut">
              <a:rPr kumimoji="1" lang="ko-KR" altLang="en-US" smtClean="0"/>
              <a:t>2021. 8. 26.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4308D-6066-3941-BA59-E981BA59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490B6-E01E-8841-9205-9D1C68B6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2D6C-1876-7B49-8599-7996A2A7AD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198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4A0610-30AC-6A4C-B0CE-106142375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B97FD2-F1A4-C041-8EA7-51406D5BC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77FC6-7AC0-DF46-A684-664EF80C6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341A-580C-534E-8FD2-725D4E391CA8}" type="datetimeFigureOut">
              <a:rPr kumimoji="1" lang="ko-KR" altLang="en-US" smtClean="0"/>
              <a:t>2021. 8. 26.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D79D6-9787-3F4D-A5EA-22D6B753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93C4C-91B1-D745-9566-96A46E1F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2D6C-1876-7B49-8599-7996A2A7AD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745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F2132-BC3A-E443-9A14-32651136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D6433-3ABD-1F4D-AA10-7A699D629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7A2DFD-3E8E-4A4B-9AE8-223F4F92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341A-580C-534E-8FD2-725D4E391CA8}" type="datetimeFigureOut">
              <a:rPr kumimoji="1" lang="ko-KR" altLang="en-US" smtClean="0"/>
              <a:t>2021. 8. 26.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4655D-6E8D-2E4D-ABBD-9656D663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C4ABBA-6EFC-714F-A3B6-142A199E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2D6C-1876-7B49-8599-7996A2A7AD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685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20EF0-76AD-1047-8052-49EB4BDE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8CEDBE-9988-8A44-B432-F8A3B407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6439F-9BD1-D946-8BC9-754FC915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341A-580C-534E-8FD2-725D4E391CA8}" type="datetimeFigureOut">
              <a:rPr kumimoji="1" lang="ko-KR" altLang="en-US" smtClean="0"/>
              <a:t>2021. 8. 26.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04568-5CAC-A34D-A5CB-99144437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70FD4-AD14-1644-B25F-6FB0C20B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2D6C-1876-7B49-8599-7996A2A7AD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970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BD825-EFB3-D241-8491-6895DB0D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9D521-F06E-BF42-AD7B-A36965B99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114919-234B-A64F-AA58-6F16A46FF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6A8347-484D-194C-B4BA-76BB823F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341A-580C-534E-8FD2-725D4E391CA8}" type="datetimeFigureOut">
              <a:rPr kumimoji="1" lang="ko-KR" altLang="en-US" smtClean="0"/>
              <a:t>2021. 8. 26.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EF5604-E589-B146-A6FF-5430BEEC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9058D3-EDDB-5F44-8934-C2971610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2D6C-1876-7B49-8599-7996A2A7AD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371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D6D71-569E-0948-8C34-E27E02702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16A021-DF78-494C-AEDB-9CA1BCEA9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642E47-800F-3F4D-9547-6D934E31C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5F00F0-6583-DA44-8E40-350B9834C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885FFC-9B7E-3E49-89D5-1A6948BDC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388BEF-D496-F84F-8E75-41C2CA7E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341A-580C-534E-8FD2-725D4E391CA8}" type="datetimeFigureOut">
              <a:rPr kumimoji="1" lang="ko-KR" altLang="en-US" smtClean="0"/>
              <a:t>2021. 8. 26.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6C4506-73EF-6F48-BB1A-E36CF3C7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97D98E-F57E-674B-B7EB-1F1B1BA5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2D6C-1876-7B49-8599-7996A2A7AD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397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22C8F-30EA-CB41-9909-DEB72C8E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96CB17-042B-F04C-BBA5-86D2865B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341A-580C-534E-8FD2-725D4E391CA8}" type="datetimeFigureOut">
              <a:rPr kumimoji="1" lang="ko-KR" altLang="en-US" smtClean="0"/>
              <a:t>2021. 8. 26.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99F47F-2F97-1046-AF3A-A3B0D99A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52A0EE-C32E-8C4A-8E5C-BF97AEEE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2D6C-1876-7B49-8599-7996A2A7AD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061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CBB5C1-C330-C24F-BDAC-843348F2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341A-580C-534E-8FD2-725D4E391CA8}" type="datetimeFigureOut">
              <a:rPr kumimoji="1" lang="ko-KR" altLang="en-US" smtClean="0"/>
              <a:t>2021. 8. 26.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8E5DCF-CFF4-B647-8DC3-86EFC419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779787-D94E-D448-B2DA-75BDF2A3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2D6C-1876-7B49-8599-7996A2A7AD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129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C1304-7B3E-B84C-AD05-F9FBA5D8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933CB-2316-7A4D-9719-E576DF80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9B077A-434E-3B4B-8540-00485CF9B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7C15D2-027B-6C48-9B42-91AC1AA6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341A-580C-534E-8FD2-725D4E391CA8}" type="datetimeFigureOut">
              <a:rPr kumimoji="1" lang="ko-KR" altLang="en-US" smtClean="0"/>
              <a:t>2021. 8. 26.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B9F66-E7FD-A94F-8294-D2507BAE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3612B-A46C-9140-A51B-61F01625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2D6C-1876-7B49-8599-7996A2A7AD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213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A7BCF-C342-B74F-8B5A-C966E88FF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B88DD1-AEE3-D242-86A5-042620BA1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5A71CA-AF89-B949-961C-E1199C90A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1C5902-414C-D942-BC36-5611361E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341A-580C-534E-8FD2-725D4E391CA8}" type="datetimeFigureOut">
              <a:rPr kumimoji="1" lang="ko-KR" altLang="en-US" smtClean="0"/>
              <a:t>2021. 8. 26.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25D30B-C120-B041-A7CD-DBE41186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7C192C-7988-DD43-B8D4-8E4883C1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2D6C-1876-7B49-8599-7996A2A7AD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744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805412-FBB4-1F4E-91B0-E2DD74E9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0EF13-E8D2-4644-BEEF-86F3A95B6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BA49E-AEB8-1F46-9B3F-57CA71D7F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5341A-580C-534E-8FD2-725D4E391CA8}" type="datetimeFigureOut">
              <a:rPr kumimoji="1" lang="ko-KR" altLang="en-US" smtClean="0"/>
              <a:t>2021. 8. 26.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A018A-7164-AE40-9D5E-15DF86EED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AF95D-F68D-F846-B000-AF207133B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C2D6C-1876-7B49-8599-7996A2A7AD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594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60922-8ADE-984D-98A7-6F275D133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8983"/>
            <a:ext cx="9144000" cy="986571"/>
          </a:xfrm>
        </p:spPr>
        <p:txBody>
          <a:bodyPr/>
          <a:lstStyle/>
          <a:p>
            <a:r>
              <a:rPr kumimoji="1" lang="ko-KR" altLang="en-US" b="1" dirty="0"/>
              <a:t>최종 발표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B27389-3D02-8746-A673-FE39E3C69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1746"/>
            <a:ext cx="9144000" cy="407254"/>
          </a:xfrm>
        </p:spPr>
        <p:txBody>
          <a:bodyPr>
            <a:normAutofit lnSpcReduction="10000"/>
          </a:bodyPr>
          <a:lstStyle/>
          <a:p>
            <a:r>
              <a:rPr kumimoji="1" lang="en-US" altLang="ko-KR" dirty="0"/>
              <a:t>Mini Kafka </a:t>
            </a:r>
            <a:r>
              <a:rPr kumimoji="1" lang="ko-KR" altLang="en-US" dirty="0"/>
              <a:t>개발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F0F971-DC69-AF43-BCC5-6B04D9233B6A}"/>
              </a:ext>
            </a:extLst>
          </p:cNvPr>
          <p:cNvSpPr txBox="1"/>
          <p:nvPr/>
        </p:nvSpPr>
        <p:spPr>
          <a:xfrm>
            <a:off x="7840481" y="4877650"/>
            <a:ext cx="2962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Team: Global Flatform Dev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Name: </a:t>
            </a:r>
            <a:r>
              <a:rPr kumimoji="1" lang="ko-KR" altLang="en-US" dirty="0"/>
              <a:t>서 강 휘</a:t>
            </a:r>
          </a:p>
        </p:txBody>
      </p:sp>
    </p:spTree>
    <p:extLst>
      <p:ext uri="{BB962C8B-B14F-4D97-AF65-F5344CB8AC3E}">
        <p14:creationId xmlns:p14="http://schemas.microsoft.com/office/powerpoint/2010/main" val="10587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60922-8ADE-984D-98A7-6F275D133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899" y="516298"/>
            <a:ext cx="9144000" cy="9865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5400" b="1" dirty="0"/>
              <a:t>Structure</a:t>
            </a:r>
            <a:endParaRPr kumimoji="1" lang="ko-KR" altLang="en-US" sz="5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F8EACE-2C86-CF41-B904-3BE121EF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2" y="4357600"/>
            <a:ext cx="9294688" cy="23397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1B0EB85-4433-5F49-B651-54CA05223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2" y="1913158"/>
            <a:ext cx="6121702" cy="21181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00E2AD-6DCE-3C4C-A907-B75147BC17FA}"/>
              </a:ext>
            </a:extLst>
          </p:cNvPr>
          <p:cNvSpPr txBox="1"/>
          <p:nvPr/>
        </p:nvSpPr>
        <p:spPr>
          <a:xfrm>
            <a:off x="2900738" y="5972370"/>
            <a:ext cx="1818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sz="1400" dirty="0"/>
              <a:t>Topic: report </a:t>
            </a:r>
          </a:p>
          <a:p>
            <a:pPr marL="285750" indent="-285750">
              <a:buFontTx/>
              <a:buChar char="-"/>
            </a:pPr>
            <a:r>
              <a:rPr kumimoji="1" lang="en-US" altLang="ko-KR" sz="1400" dirty="0"/>
              <a:t>Partition: option</a:t>
            </a:r>
          </a:p>
          <a:p>
            <a:pPr marL="285750" indent="-285750">
              <a:buFontTx/>
              <a:buChar char="-"/>
            </a:pPr>
            <a:r>
              <a:rPr kumimoji="1" lang="en-US" altLang="ko-KR" sz="1400" dirty="0"/>
              <a:t>Value: hello</a:t>
            </a:r>
            <a:endParaRPr kumimoji="1" lang="ko-KR" altLang="en-US" sz="1400" dirty="0"/>
          </a:p>
        </p:txBody>
      </p:sp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F9B14EED-2466-6D41-80AA-DE47073058F4}"/>
              </a:ext>
            </a:extLst>
          </p:cNvPr>
          <p:cNvSpPr/>
          <p:nvPr/>
        </p:nvSpPr>
        <p:spPr>
          <a:xfrm>
            <a:off x="3184990" y="5398214"/>
            <a:ext cx="1448656" cy="258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676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60922-8ADE-984D-98A7-6F275D133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899" y="516298"/>
            <a:ext cx="9144000" cy="9865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5400" b="1" dirty="0"/>
              <a:t>Structure</a:t>
            </a:r>
            <a:endParaRPr kumimoji="1" lang="ko-KR" altLang="en-US" sz="5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F8EACE-2C86-CF41-B904-3BE121EF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2" y="4357600"/>
            <a:ext cx="9294688" cy="23397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1B0EB85-4433-5F49-B651-54CA05223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2" y="1913158"/>
            <a:ext cx="6121702" cy="21181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00E2AD-6DCE-3C4C-A907-B75147BC17FA}"/>
              </a:ext>
            </a:extLst>
          </p:cNvPr>
          <p:cNvSpPr txBox="1"/>
          <p:nvPr/>
        </p:nvSpPr>
        <p:spPr>
          <a:xfrm>
            <a:off x="4281764" y="4203710"/>
            <a:ext cx="1163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Record</a:t>
            </a:r>
            <a:r>
              <a:rPr kumimoji="1" lang="ko-KR" altLang="en-US" sz="1400" dirty="0"/>
              <a:t> 저장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9F4158-64AB-5F4B-978D-A0B34155C5B7}"/>
              </a:ext>
            </a:extLst>
          </p:cNvPr>
          <p:cNvSpPr/>
          <p:nvPr/>
        </p:nvSpPr>
        <p:spPr>
          <a:xfrm>
            <a:off x="3084825" y="3267332"/>
            <a:ext cx="1394708" cy="833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ADBE1CD-91B4-6A4A-832B-9D84CE933841}"/>
              </a:ext>
            </a:extLst>
          </p:cNvPr>
          <p:cNvCxnSpPr>
            <a:cxnSpLocks/>
          </p:cNvCxnSpPr>
          <p:nvPr/>
        </p:nvCxnSpPr>
        <p:spPr>
          <a:xfrm flipH="1" flipV="1">
            <a:off x="3782181" y="4101201"/>
            <a:ext cx="965343" cy="666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2B44FE-FED3-7348-A99B-22A7D0F4D7B8}"/>
              </a:ext>
            </a:extLst>
          </p:cNvPr>
          <p:cNvSpPr/>
          <p:nvPr/>
        </p:nvSpPr>
        <p:spPr>
          <a:xfrm>
            <a:off x="1524002" y="3267332"/>
            <a:ext cx="1477766" cy="833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CF0992-27B2-4544-96B3-62500562C199}"/>
              </a:ext>
            </a:extLst>
          </p:cNvPr>
          <p:cNvCxnSpPr>
            <a:cxnSpLocks/>
          </p:cNvCxnSpPr>
          <p:nvPr/>
        </p:nvCxnSpPr>
        <p:spPr>
          <a:xfrm flipH="1" flipV="1">
            <a:off x="2273805" y="4101201"/>
            <a:ext cx="2311048" cy="1035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9172E6-6DF3-554D-9EAB-9BADDC52A141}"/>
              </a:ext>
            </a:extLst>
          </p:cNvPr>
          <p:cNvSpPr txBox="1"/>
          <p:nvPr/>
        </p:nvSpPr>
        <p:spPr>
          <a:xfrm>
            <a:off x="2081175" y="4465251"/>
            <a:ext cx="1163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Topic </a:t>
            </a:r>
            <a:r>
              <a:rPr kumimoji="1" lang="ko-KR" altLang="en-US" sz="1400" dirty="0"/>
              <a:t>저장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CB4354-97B1-0247-B7D1-4C0F8223DC94}"/>
              </a:ext>
            </a:extLst>
          </p:cNvPr>
          <p:cNvSpPr txBox="1"/>
          <p:nvPr/>
        </p:nvSpPr>
        <p:spPr>
          <a:xfrm>
            <a:off x="2872916" y="5991363"/>
            <a:ext cx="1818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sz="1400" dirty="0"/>
              <a:t>Topic: report </a:t>
            </a:r>
          </a:p>
          <a:p>
            <a:pPr marL="285750" indent="-285750">
              <a:buFontTx/>
              <a:buChar char="-"/>
            </a:pPr>
            <a:r>
              <a:rPr kumimoji="1" lang="en-US" altLang="ko-KR" sz="1400" dirty="0"/>
              <a:t>Partition: option</a:t>
            </a:r>
          </a:p>
          <a:p>
            <a:pPr marL="285750" indent="-285750">
              <a:buFontTx/>
              <a:buChar char="-"/>
            </a:pPr>
            <a:r>
              <a:rPr kumimoji="1" lang="en-US" altLang="ko-KR" sz="1400" dirty="0"/>
              <a:t>Value: hello test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29706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60922-8ADE-984D-98A7-6F275D133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899" y="516298"/>
            <a:ext cx="9144000" cy="9865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5400" b="1" dirty="0"/>
              <a:t>Structure</a:t>
            </a:r>
            <a:endParaRPr kumimoji="1" lang="ko-KR" altLang="en-US" sz="5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F8EACE-2C86-CF41-B904-3BE121EF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2" y="4357600"/>
            <a:ext cx="9294688" cy="23397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AC1876-113F-574A-A706-C09CCFCFD648}"/>
              </a:ext>
            </a:extLst>
          </p:cNvPr>
          <p:cNvSpPr txBox="1"/>
          <p:nvPr/>
        </p:nvSpPr>
        <p:spPr>
          <a:xfrm>
            <a:off x="4493467" y="1978223"/>
            <a:ext cx="2025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/>
              <a:t>Consumer properties</a:t>
            </a:r>
            <a:endParaRPr kumimoji="1" lang="ko-KR" altLang="en-US" sz="1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893F20B-2DDC-3742-B2FA-757408A926FA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7566021" y="4094729"/>
            <a:ext cx="1364223" cy="10829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6256900-AAF1-A04C-87AB-88AC8513A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594" y="2286000"/>
            <a:ext cx="5978854" cy="180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9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60922-8ADE-984D-98A7-6F275D133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899" y="516298"/>
            <a:ext cx="9144000" cy="9865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5400" b="1" dirty="0"/>
              <a:t>Structure</a:t>
            </a:r>
            <a:endParaRPr kumimoji="1" lang="ko-KR" altLang="en-US" sz="5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F8EACE-2C86-CF41-B904-3BE121EF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2" y="4357600"/>
            <a:ext cx="9294688" cy="23397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1B0EB85-4433-5F49-B651-54CA05223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2" y="1913158"/>
            <a:ext cx="6121702" cy="211818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CB4354-97B1-0247-B7D1-4C0F8223DC94}"/>
              </a:ext>
            </a:extLst>
          </p:cNvPr>
          <p:cNvSpPr txBox="1"/>
          <p:nvPr/>
        </p:nvSpPr>
        <p:spPr>
          <a:xfrm>
            <a:off x="6849456" y="4357600"/>
            <a:ext cx="18185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Request Join</a:t>
            </a:r>
          </a:p>
          <a:p>
            <a:pPr marL="285750" indent="-285750">
              <a:buFontTx/>
              <a:buChar char="-"/>
            </a:pPr>
            <a:r>
              <a:rPr kumimoji="1" lang="en-US" altLang="ko-KR" sz="1400" dirty="0" err="1"/>
              <a:t>GroupId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sz="1400" dirty="0" err="1"/>
              <a:t>ConsumerId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sz="1400" dirty="0"/>
              <a:t>Subscriptions</a:t>
            </a:r>
          </a:p>
        </p:txBody>
      </p: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3A558378-C988-5744-A9AA-A6361CCEB2BE}"/>
              </a:ext>
            </a:extLst>
          </p:cNvPr>
          <p:cNvSpPr/>
          <p:nvPr/>
        </p:nvSpPr>
        <p:spPr>
          <a:xfrm rot="10800000">
            <a:off x="6770669" y="5398212"/>
            <a:ext cx="1712377" cy="258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1260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60922-8ADE-984D-98A7-6F275D133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899" y="516298"/>
            <a:ext cx="9144000" cy="9865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5400" b="1" dirty="0"/>
              <a:t>Structure</a:t>
            </a:r>
            <a:endParaRPr kumimoji="1" lang="ko-KR" altLang="en-US" sz="5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F8EACE-2C86-CF41-B904-3BE121EF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2" y="4357600"/>
            <a:ext cx="9294688" cy="23397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1B0EB85-4433-5F49-B651-54CA05223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2" y="1913158"/>
            <a:ext cx="6121702" cy="211818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5F40ED7-7F15-3E4A-BA01-94A980648513}"/>
              </a:ext>
            </a:extLst>
          </p:cNvPr>
          <p:cNvSpPr/>
          <p:nvPr/>
        </p:nvSpPr>
        <p:spPr>
          <a:xfrm>
            <a:off x="6152102" y="3240727"/>
            <a:ext cx="1493602" cy="833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1904040-D178-B24C-A8BF-9A4A500C0E30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804899" y="4074595"/>
            <a:ext cx="1094004" cy="682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3551E7-2A54-A044-8EE2-0B9D7605FBC3}"/>
              </a:ext>
            </a:extLst>
          </p:cNvPr>
          <p:cNvSpPr txBox="1"/>
          <p:nvPr/>
        </p:nvSpPr>
        <p:spPr>
          <a:xfrm>
            <a:off x="6363041" y="4314347"/>
            <a:ext cx="181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Rebalancing</a:t>
            </a:r>
          </a:p>
        </p:txBody>
      </p:sp>
    </p:spTree>
    <p:extLst>
      <p:ext uri="{BB962C8B-B14F-4D97-AF65-F5344CB8AC3E}">
        <p14:creationId xmlns:p14="http://schemas.microsoft.com/office/powerpoint/2010/main" val="1492348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60922-8ADE-984D-98A7-6F275D133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899" y="516298"/>
            <a:ext cx="9144000" cy="9865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5400" b="1" dirty="0"/>
              <a:t>Structure</a:t>
            </a:r>
            <a:endParaRPr kumimoji="1" lang="ko-KR" altLang="en-US" sz="5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F8EACE-2C86-CF41-B904-3BE121EF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2" y="4357600"/>
            <a:ext cx="9294688" cy="23397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1B0EB85-4433-5F49-B651-54CA05223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2" y="1913158"/>
            <a:ext cx="6121702" cy="21181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4793B5-1532-7D46-88BD-E731810E10B6}"/>
              </a:ext>
            </a:extLst>
          </p:cNvPr>
          <p:cNvSpPr txBox="1"/>
          <p:nvPr/>
        </p:nvSpPr>
        <p:spPr>
          <a:xfrm>
            <a:off x="6804924" y="4659548"/>
            <a:ext cx="1818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Response Update</a:t>
            </a:r>
          </a:p>
          <a:p>
            <a:r>
              <a:rPr kumimoji="1" lang="en-US" altLang="ko-KR" sz="1400" dirty="0"/>
              <a:t>-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GroupStatus</a:t>
            </a:r>
            <a:endParaRPr kumimoji="1" lang="en-US" altLang="ko-KR" sz="1400" dirty="0"/>
          </a:p>
          <a:p>
            <a:r>
              <a:rPr kumimoji="1" lang="en-US" altLang="ko-KR" sz="1400" dirty="0"/>
              <a:t>- </a:t>
            </a:r>
            <a:r>
              <a:rPr kumimoji="1" lang="en-US" altLang="ko-KR" sz="1400" dirty="0" err="1"/>
              <a:t>ConsumerId</a:t>
            </a:r>
            <a:endParaRPr kumimoji="1" lang="en-US" altLang="ko-KR" sz="1400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904BCEE5-1086-9B4C-B58B-B9522C9A27BC}"/>
              </a:ext>
            </a:extLst>
          </p:cNvPr>
          <p:cNvSpPr/>
          <p:nvPr/>
        </p:nvSpPr>
        <p:spPr>
          <a:xfrm>
            <a:off x="6770669" y="5398212"/>
            <a:ext cx="1712377" cy="258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6822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60922-8ADE-984D-98A7-6F275D133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899" y="516298"/>
            <a:ext cx="9144000" cy="9865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5400" b="1" dirty="0"/>
              <a:t>Structure</a:t>
            </a:r>
            <a:endParaRPr kumimoji="1" lang="ko-KR" altLang="en-US" sz="5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F8EACE-2C86-CF41-B904-3BE121EF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2" y="4357600"/>
            <a:ext cx="9294688" cy="23397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1B0EB85-4433-5F49-B651-54CA05223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2" y="1913158"/>
            <a:ext cx="6121702" cy="21181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4793B5-1532-7D46-88BD-E731810E10B6}"/>
              </a:ext>
            </a:extLst>
          </p:cNvPr>
          <p:cNvSpPr txBox="1"/>
          <p:nvPr/>
        </p:nvSpPr>
        <p:spPr>
          <a:xfrm>
            <a:off x="6851160" y="4659548"/>
            <a:ext cx="1818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Request Update</a:t>
            </a:r>
          </a:p>
          <a:p>
            <a:r>
              <a:rPr kumimoji="1" lang="en-US" altLang="ko-KR" sz="1400" dirty="0"/>
              <a:t>- </a:t>
            </a:r>
            <a:r>
              <a:rPr kumimoji="1" lang="en-US" altLang="ko-KR" sz="1400" dirty="0" err="1"/>
              <a:t>MemberStatus</a:t>
            </a:r>
            <a:endParaRPr kumimoji="1" lang="en-US" altLang="ko-KR" sz="1400" dirty="0"/>
          </a:p>
          <a:p>
            <a:r>
              <a:rPr kumimoji="1" lang="en-US" altLang="ko-KR" sz="1400" dirty="0"/>
              <a:t>- </a:t>
            </a:r>
            <a:r>
              <a:rPr kumimoji="1" lang="en-US" altLang="ko-KR" sz="1400" dirty="0" err="1"/>
              <a:t>ConsumerId</a:t>
            </a:r>
            <a:endParaRPr kumimoji="1" lang="en-US" altLang="ko-KR" sz="1400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904BCEE5-1086-9B4C-B58B-B9522C9A27BC}"/>
              </a:ext>
            </a:extLst>
          </p:cNvPr>
          <p:cNvSpPr/>
          <p:nvPr/>
        </p:nvSpPr>
        <p:spPr>
          <a:xfrm rot="10800000">
            <a:off x="6770669" y="5398212"/>
            <a:ext cx="1712377" cy="258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2773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60922-8ADE-984D-98A7-6F275D133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899" y="516298"/>
            <a:ext cx="9144000" cy="9865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5400" b="1" dirty="0"/>
              <a:t>Structure</a:t>
            </a:r>
            <a:endParaRPr kumimoji="1" lang="ko-KR" altLang="en-US" sz="5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F8EACE-2C86-CF41-B904-3BE121EF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2" y="4357600"/>
            <a:ext cx="9294688" cy="23397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1B0EB85-4433-5F49-B651-54CA05223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2" y="1913158"/>
            <a:ext cx="6121702" cy="21181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4793B5-1532-7D46-88BD-E731810E10B6}"/>
              </a:ext>
            </a:extLst>
          </p:cNvPr>
          <p:cNvSpPr txBox="1"/>
          <p:nvPr/>
        </p:nvSpPr>
        <p:spPr>
          <a:xfrm>
            <a:off x="4285092" y="4246964"/>
            <a:ext cx="2066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err="1"/>
              <a:t>ConsumerGroup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확인</a:t>
            </a:r>
            <a:endParaRPr kumimoji="1" lang="en-US" altLang="ko-KR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5EE2CC-4A8B-154E-8FB6-F332AF74BF1F}"/>
              </a:ext>
            </a:extLst>
          </p:cNvPr>
          <p:cNvSpPr/>
          <p:nvPr/>
        </p:nvSpPr>
        <p:spPr>
          <a:xfrm>
            <a:off x="6152102" y="3240727"/>
            <a:ext cx="1493602" cy="833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20D988A-B7A6-E541-B2ED-A16B455B7B2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804899" y="4074595"/>
            <a:ext cx="1094004" cy="682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798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60922-8ADE-984D-98A7-6F275D133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899" y="516298"/>
            <a:ext cx="9144000" cy="9865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5400" b="1" dirty="0"/>
              <a:t>Structure</a:t>
            </a:r>
            <a:endParaRPr kumimoji="1" lang="ko-KR" altLang="en-US" sz="5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F8EACE-2C86-CF41-B904-3BE121EF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2" y="4357600"/>
            <a:ext cx="9294688" cy="23397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1B0EB85-4433-5F49-B651-54CA05223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2" y="1913158"/>
            <a:ext cx="6121702" cy="21181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4793B5-1532-7D46-88BD-E731810E10B6}"/>
              </a:ext>
            </a:extLst>
          </p:cNvPr>
          <p:cNvSpPr txBox="1"/>
          <p:nvPr/>
        </p:nvSpPr>
        <p:spPr>
          <a:xfrm>
            <a:off x="6796383" y="4462871"/>
            <a:ext cx="1780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Response Update</a:t>
            </a:r>
          </a:p>
          <a:p>
            <a:r>
              <a:rPr kumimoji="1" lang="en-US" altLang="ko-KR" sz="1400" dirty="0"/>
              <a:t>- </a:t>
            </a:r>
            <a:r>
              <a:rPr kumimoji="1" lang="en-US" altLang="ko-KR" sz="1400" dirty="0" err="1"/>
              <a:t>GroupStatus</a:t>
            </a:r>
            <a:endParaRPr kumimoji="1" lang="en-US" altLang="ko-KR" sz="1400" dirty="0"/>
          </a:p>
          <a:p>
            <a:r>
              <a:rPr kumimoji="1" lang="en-US" altLang="ko-KR" sz="1400" dirty="0"/>
              <a:t>- </a:t>
            </a:r>
            <a:r>
              <a:rPr kumimoji="1" lang="en-US" altLang="ko-KR" sz="1400" dirty="0" err="1"/>
              <a:t>ConsumerId</a:t>
            </a:r>
            <a:endParaRPr kumimoji="1" lang="en-US" altLang="ko-KR" sz="1400" dirty="0"/>
          </a:p>
          <a:p>
            <a:r>
              <a:rPr kumimoji="1" lang="en-US" altLang="ko-KR" sz="1400" dirty="0"/>
              <a:t>- </a:t>
            </a:r>
            <a:r>
              <a:rPr kumimoji="1" lang="en-US" altLang="ko-KR" sz="1400" dirty="0" err="1"/>
              <a:t>ConsumerGroup</a:t>
            </a:r>
            <a:endParaRPr kumimoji="1" lang="en-US" altLang="ko-KR" sz="1400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0C48E8A7-4A80-F14C-A768-AFB8AB60A848}"/>
              </a:ext>
            </a:extLst>
          </p:cNvPr>
          <p:cNvSpPr/>
          <p:nvPr/>
        </p:nvSpPr>
        <p:spPr>
          <a:xfrm>
            <a:off x="6770669" y="5398212"/>
            <a:ext cx="1712377" cy="258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3841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60922-8ADE-984D-98A7-6F275D133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899" y="516298"/>
            <a:ext cx="9144000" cy="9865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5400" b="1" dirty="0"/>
              <a:t>Structure</a:t>
            </a:r>
            <a:endParaRPr kumimoji="1" lang="ko-KR" altLang="en-US" sz="5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F8EACE-2C86-CF41-B904-3BE121EF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2" y="4357600"/>
            <a:ext cx="9294688" cy="23397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1B0EB85-4433-5F49-B651-54CA05223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2" y="1913158"/>
            <a:ext cx="6121702" cy="21181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4793B5-1532-7D46-88BD-E731810E10B6}"/>
              </a:ext>
            </a:extLst>
          </p:cNvPr>
          <p:cNvSpPr txBox="1"/>
          <p:nvPr/>
        </p:nvSpPr>
        <p:spPr>
          <a:xfrm>
            <a:off x="8792983" y="3373999"/>
            <a:ext cx="1780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Update Info</a:t>
            </a:r>
          </a:p>
          <a:p>
            <a:pPr marL="285750" indent="-285750">
              <a:buFontTx/>
              <a:buChar char="-"/>
            </a:pPr>
            <a:r>
              <a:rPr kumimoji="1" lang="en-US" altLang="ko-KR" sz="1400" dirty="0" err="1"/>
              <a:t>TopicPartition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sz="1400" dirty="0" err="1"/>
              <a:t>rebalanceId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sz="1400" dirty="0" err="1"/>
              <a:t>MemberStatus</a:t>
            </a:r>
            <a:endParaRPr kumimoji="1" lang="en-US" altLang="ko-KR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E1FCAF-152A-A540-86B6-DC9096B67C2B}"/>
              </a:ext>
            </a:extLst>
          </p:cNvPr>
          <p:cNvSpPr/>
          <p:nvPr/>
        </p:nvSpPr>
        <p:spPr>
          <a:xfrm>
            <a:off x="8887163" y="5035696"/>
            <a:ext cx="1592477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134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60922-8ADE-984D-98A7-6F275D133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8983"/>
            <a:ext cx="9144000" cy="986571"/>
          </a:xfrm>
        </p:spPr>
        <p:txBody>
          <a:bodyPr/>
          <a:lstStyle/>
          <a:p>
            <a:r>
              <a:rPr kumimoji="1" lang="ko-KR" altLang="en-US" b="1" dirty="0"/>
              <a:t>목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B27389-3D02-8746-A673-FE39E3C69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0309"/>
            <a:ext cx="9988062" cy="4114865"/>
          </a:xfrm>
        </p:spPr>
        <p:txBody>
          <a:bodyPr>
            <a:noAutofit/>
          </a:bodyPr>
          <a:lstStyle/>
          <a:p>
            <a:pPr algn="l"/>
            <a:r>
              <a:rPr kumimoji="1" lang="en-US" altLang="ko-KR" dirty="0"/>
              <a:t>1.</a:t>
            </a:r>
            <a:r>
              <a:rPr kumimoji="1" lang="ko-KR" altLang="en-US" dirty="0"/>
              <a:t> 개발 목표</a:t>
            </a:r>
            <a:endParaRPr kumimoji="1" lang="en-US" altLang="ko-KR" dirty="0"/>
          </a:p>
          <a:p>
            <a:pPr marL="457200" indent="-457200" algn="l">
              <a:buAutoNum type="arabicPeriod"/>
            </a:pPr>
            <a:endParaRPr kumimoji="1" lang="en-US" altLang="ko-KR" dirty="0"/>
          </a:p>
          <a:p>
            <a:pPr algn="l"/>
            <a:r>
              <a:rPr kumimoji="1" lang="en-US" altLang="ko-KR" dirty="0"/>
              <a:t>2.</a:t>
            </a:r>
            <a:r>
              <a:rPr kumimoji="1" lang="ko-KR" altLang="en-US" dirty="0"/>
              <a:t> 구조</a:t>
            </a:r>
            <a:endParaRPr kumimoji="1" lang="en-US" altLang="ko-KR" dirty="0"/>
          </a:p>
          <a:p>
            <a:pPr algn="l"/>
            <a:endParaRPr kumimoji="1" lang="en-US" altLang="ko-KR" dirty="0"/>
          </a:p>
          <a:p>
            <a:pPr algn="l"/>
            <a:r>
              <a:rPr kumimoji="1" lang="en-US" altLang="ko-KR" dirty="0"/>
              <a:t>3.</a:t>
            </a:r>
            <a:r>
              <a:rPr kumimoji="1" lang="ko-KR" altLang="en-US" dirty="0"/>
              <a:t> 시현</a:t>
            </a:r>
            <a:endParaRPr kumimoji="1" lang="en-US" altLang="ko-KR" dirty="0"/>
          </a:p>
          <a:p>
            <a:pPr algn="l"/>
            <a:endParaRPr kumimoji="1" lang="en-US" altLang="ko-KR" dirty="0"/>
          </a:p>
          <a:p>
            <a:pPr algn="l"/>
            <a:r>
              <a:rPr kumimoji="1" lang="en-US" altLang="ko-KR" dirty="0"/>
              <a:t>4.</a:t>
            </a:r>
            <a:r>
              <a:rPr kumimoji="1" lang="ko-KR" altLang="en-US" dirty="0"/>
              <a:t> 인턴 후기 </a:t>
            </a:r>
            <a:endParaRPr kumimoji="1" lang="en-US" altLang="ko-KR" dirty="0"/>
          </a:p>
          <a:p>
            <a:pPr algn="l"/>
            <a:endParaRPr kumimoji="1" lang="en-US" altLang="ko-KR" dirty="0"/>
          </a:p>
          <a:p>
            <a:pPr marL="457200" indent="-457200" algn="l">
              <a:buAutoNum type="arabicPeriod"/>
            </a:pPr>
            <a:endParaRPr kumimoji="1" lang="en-US" altLang="ko-KR" dirty="0"/>
          </a:p>
          <a:p>
            <a:pPr marL="457200" indent="-457200" algn="l">
              <a:buAutoNum type="arabicPeriod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575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60922-8ADE-984D-98A7-6F275D133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899" y="516298"/>
            <a:ext cx="9144000" cy="9865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5400" b="1" dirty="0"/>
              <a:t>Structure</a:t>
            </a:r>
            <a:endParaRPr kumimoji="1" lang="ko-KR" altLang="en-US" sz="5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F8EACE-2C86-CF41-B904-3BE121EF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2" y="4357600"/>
            <a:ext cx="9294688" cy="23397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1B0EB85-4433-5F49-B651-54CA05223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2" y="1913158"/>
            <a:ext cx="6121702" cy="21181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4793B5-1532-7D46-88BD-E731810E10B6}"/>
              </a:ext>
            </a:extLst>
          </p:cNvPr>
          <p:cNvSpPr txBox="1"/>
          <p:nvPr/>
        </p:nvSpPr>
        <p:spPr>
          <a:xfrm>
            <a:off x="6850406" y="3927058"/>
            <a:ext cx="178083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Request polling</a:t>
            </a:r>
          </a:p>
          <a:p>
            <a:pPr marL="285750" indent="-285750">
              <a:buFontTx/>
              <a:buChar char="-"/>
            </a:pPr>
            <a:r>
              <a:rPr kumimoji="1" lang="en-US" altLang="ko-KR" sz="1400" dirty="0" err="1"/>
              <a:t>GroupId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sz="1400" dirty="0" err="1"/>
              <a:t>ConsumerId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sz="1400" dirty="0" err="1"/>
              <a:t>RebalanceId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sz="1400" dirty="0" err="1"/>
              <a:t>MemberStatus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sz="1400" dirty="0"/>
              <a:t>Subscriptions</a:t>
            </a:r>
          </a:p>
          <a:p>
            <a:pPr marL="285750" indent="-285750">
              <a:buFontTx/>
              <a:buChar char="-"/>
            </a:pPr>
            <a:r>
              <a:rPr kumimoji="1" lang="en-US" altLang="ko-KR" sz="1400" dirty="0" err="1"/>
              <a:t>recordSize</a:t>
            </a:r>
            <a:endParaRPr kumimoji="1" lang="en-US" altLang="ko-KR" sz="1400" dirty="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9DC310BB-1638-404E-81F7-3FC894C18266}"/>
              </a:ext>
            </a:extLst>
          </p:cNvPr>
          <p:cNvSpPr/>
          <p:nvPr/>
        </p:nvSpPr>
        <p:spPr>
          <a:xfrm rot="10800000">
            <a:off x="6767278" y="5398214"/>
            <a:ext cx="1712377" cy="258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5445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60922-8ADE-984D-98A7-6F275D133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899" y="516298"/>
            <a:ext cx="9144000" cy="9865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5400" b="1" dirty="0"/>
              <a:t>Structure</a:t>
            </a:r>
            <a:endParaRPr kumimoji="1" lang="ko-KR" altLang="en-US" sz="5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F8EACE-2C86-CF41-B904-3BE121EF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2" y="4357600"/>
            <a:ext cx="9294688" cy="23397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1B0EB85-4433-5F49-B651-54CA05223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2" y="1913158"/>
            <a:ext cx="6121702" cy="21181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4793B5-1532-7D46-88BD-E731810E10B6}"/>
              </a:ext>
            </a:extLst>
          </p:cNvPr>
          <p:cNvSpPr txBox="1"/>
          <p:nvPr/>
        </p:nvSpPr>
        <p:spPr>
          <a:xfrm>
            <a:off x="6469328" y="4444107"/>
            <a:ext cx="2664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Response </a:t>
            </a:r>
            <a:r>
              <a:rPr kumimoji="1" lang="en-US" altLang="ko-KR" sz="1400" dirty="0" err="1"/>
              <a:t>ConsumerRecords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sz="1400" dirty="0" err="1"/>
              <a:t>GroupId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sz="1400" dirty="0" err="1"/>
              <a:t>ConsumerId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sz="1400" dirty="0" err="1"/>
              <a:t>ConsumerRecords</a:t>
            </a:r>
            <a:endParaRPr kumimoji="1" lang="en-US" altLang="ko-KR" sz="1400" dirty="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9DC310BB-1638-404E-81F7-3FC894C18266}"/>
              </a:ext>
            </a:extLst>
          </p:cNvPr>
          <p:cNvSpPr/>
          <p:nvPr/>
        </p:nvSpPr>
        <p:spPr>
          <a:xfrm>
            <a:off x="6767278" y="5398214"/>
            <a:ext cx="1712377" cy="258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2039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60922-8ADE-984D-98A7-6F275D133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899" y="516298"/>
            <a:ext cx="9144000" cy="9865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5400" b="1" dirty="0"/>
              <a:t>Structure</a:t>
            </a:r>
            <a:endParaRPr kumimoji="1" lang="ko-KR" altLang="en-US" sz="5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F8EACE-2C86-CF41-B904-3BE121EF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2" y="4357600"/>
            <a:ext cx="9294688" cy="23397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1B0EB85-4433-5F49-B651-54CA05223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2" y="1913158"/>
            <a:ext cx="6121702" cy="21181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4793B5-1532-7D46-88BD-E731810E10B6}"/>
              </a:ext>
            </a:extLst>
          </p:cNvPr>
          <p:cNvSpPr txBox="1"/>
          <p:nvPr/>
        </p:nvSpPr>
        <p:spPr>
          <a:xfrm>
            <a:off x="6787864" y="4659550"/>
            <a:ext cx="22492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Request Commit</a:t>
            </a:r>
          </a:p>
          <a:p>
            <a:r>
              <a:rPr kumimoji="1" lang="en-US" altLang="ko-KR" sz="1400" dirty="0"/>
              <a:t>- </a:t>
            </a:r>
            <a:r>
              <a:rPr kumimoji="1" lang="en-US" altLang="ko-KR" sz="1400" dirty="0" err="1"/>
              <a:t>ConsumerId</a:t>
            </a:r>
            <a:endParaRPr kumimoji="1" lang="en-US" altLang="ko-KR" sz="1400" dirty="0"/>
          </a:p>
          <a:p>
            <a:r>
              <a:rPr kumimoji="1" lang="en-US" altLang="ko-KR" sz="1400" dirty="0"/>
              <a:t>- </a:t>
            </a:r>
            <a:r>
              <a:rPr kumimoji="1" lang="en-US" altLang="ko-KR" sz="1400" dirty="0" err="1"/>
              <a:t>OffsetList</a:t>
            </a:r>
            <a:endParaRPr kumimoji="1" lang="en-US" altLang="ko-KR" sz="1400" dirty="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9DC310BB-1638-404E-81F7-3FC894C18266}"/>
              </a:ext>
            </a:extLst>
          </p:cNvPr>
          <p:cNvSpPr/>
          <p:nvPr/>
        </p:nvSpPr>
        <p:spPr>
          <a:xfrm rot="10800000">
            <a:off x="6767278" y="5398214"/>
            <a:ext cx="1712377" cy="258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2969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60922-8ADE-984D-98A7-6F275D133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899" y="516298"/>
            <a:ext cx="9144000" cy="9865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5400" b="1" dirty="0"/>
              <a:t>Structure</a:t>
            </a:r>
            <a:endParaRPr kumimoji="1" lang="ko-KR" altLang="en-US" sz="5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F8EACE-2C86-CF41-B904-3BE121EF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2" y="4357600"/>
            <a:ext cx="9294688" cy="23397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1B0EB85-4433-5F49-B651-54CA05223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2" y="1913158"/>
            <a:ext cx="6121702" cy="21181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4793B5-1532-7D46-88BD-E731810E10B6}"/>
              </a:ext>
            </a:extLst>
          </p:cNvPr>
          <p:cNvSpPr txBox="1"/>
          <p:nvPr/>
        </p:nvSpPr>
        <p:spPr>
          <a:xfrm>
            <a:off x="5544073" y="4287742"/>
            <a:ext cx="1895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Offset </a:t>
            </a:r>
            <a:r>
              <a:rPr kumimoji="1" lang="ko-KR" altLang="en-US" sz="1400" dirty="0"/>
              <a:t>저장 </a:t>
            </a:r>
            <a:endParaRPr kumimoji="1" lang="en-US" altLang="ko-KR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01AB50-0F68-9642-85C9-42E6E7B927DA}"/>
              </a:ext>
            </a:extLst>
          </p:cNvPr>
          <p:cNvSpPr/>
          <p:nvPr/>
        </p:nvSpPr>
        <p:spPr>
          <a:xfrm>
            <a:off x="4560125" y="3300104"/>
            <a:ext cx="1446784" cy="731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6E30800-3C58-7240-80D4-C428AEE14D47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5283517" y="4031342"/>
            <a:ext cx="416639" cy="731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813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60922-8ADE-984D-98A7-6F275D133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899" y="516298"/>
            <a:ext cx="9144000" cy="9865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5400" b="1" dirty="0"/>
              <a:t>Structure</a:t>
            </a:r>
            <a:endParaRPr kumimoji="1" lang="ko-KR" altLang="en-US" sz="5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F8EACE-2C86-CF41-B904-3BE121EF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2" y="4357600"/>
            <a:ext cx="9294688" cy="23397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1B0EB85-4433-5F49-B651-54CA05223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2" y="1913158"/>
            <a:ext cx="6121702" cy="21181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137F47-41E2-8A45-8057-2DDF6F9F6A96}"/>
              </a:ext>
            </a:extLst>
          </p:cNvPr>
          <p:cNvSpPr txBox="1"/>
          <p:nvPr/>
        </p:nvSpPr>
        <p:spPr>
          <a:xfrm>
            <a:off x="6787864" y="4659550"/>
            <a:ext cx="1895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Response Commit</a:t>
            </a:r>
          </a:p>
          <a:p>
            <a:pPr marL="285750" indent="-285750">
              <a:buFontTx/>
              <a:buChar char="-"/>
            </a:pPr>
            <a:r>
              <a:rPr kumimoji="1" lang="en-US" altLang="ko-KR" sz="1400" dirty="0" err="1"/>
              <a:t>ConsumerId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sz="1400" dirty="0"/>
              <a:t>status</a:t>
            </a: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5FF89506-CA8A-674C-A35D-728B856F6EBB}"/>
              </a:ext>
            </a:extLst>
          </p:cNvPr>
          <p:cNvSpPr/>
          <p:nvPr/>
        </p:nvSpPr>
        <p:spPr>
          <a:xfrm>
            <a:off x="6767278" y="5398214"/>
            <a:ext cx="1712377" cy="258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0831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60922-8ADE-984D-98A7-6F275D133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899" y="516298"/>
            <a:ext cx="9144000" cy="9865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5400" b="1" dirty="0"/>
              <a:t>Structure</a:t>
            </a:r>
            <a:endParaRPr kumimoji="1" lang="ko-KR" altLang="en-US" sz="5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F8EACE-2C86-CF41-B904-3BE121EF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2" y="4357600"/>
            <a:ext cx="9294688" cy="23397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1B0EB85-4433-5F49-B651-54CA05223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2" y="1913158"/>
            <a:ext cx="6121702" cy="211818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D4100D9-16F6-0C43-AE87-619AE4E44F45}"/>
              </a:ext>
            </a:extLst>
          </p:cNvPr>
          <p:cNvSpPr/>
          <p:nvPr/>
        </p:nvSpPr>
        <p:spPr>
          <a:xfrm>
            <a:off x="8882744" y="5069526"/>
            <a:ext cx="1591292" cy="903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B87589-E039-A441-9CFD-BED768840D47}"/>
              </a:ext>
            </a:extLst>
          </p:cNvPr>
          <p:cNvSpPr txBox="1"/>
          <p:nvPr/>
        </p:nvSpPr>
        <p:spPr>
          <a:xfrm>
            <a:off x="8376880" y="3429000"/>
            <a:ext cx="32609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Update</a:t>
            </a:r>
          </a:p>
          <a:p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sz="1400" dirty="0" err="1"/>
              <a:t>TopicPartition</a:t>
            </a:r>
            <a:r>
              <a:rPr kumimoji="1" lang="en-US" altLang="ko-KR" sz="1400" dirty="0"/>
              <a:t> offset </a:t>
            </a:r>
            <a:r>
              <a:rPr kumimoji="1" lang="ko-KR" altLang="en-US" sz="1400" dirty="0"/>
              <a:t>업데이트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sz="1400" dirty="0" err="1"/>
              <a:t>unCommitedOffsetList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삭제 </a:t>
            </a:r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38320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AC059-6372-1544-B050-67675AD1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6232"/>
          </a:xfrm>
        </p:spPr>
        <p:txBody>
          <a:bodyPr>
            <a:normAutofit/>
          </a:bodyPr>
          <a:lstStyle/>
          <a:p>
            <a:r>
              <a:rPr kumimoji="1" lang="ko-KR" altLang="en-US" b="1" dirty="0"/>
              <a:t>시현</a:t>
            </a:r>
            <a:endParaRPr kumimoji="1" lang="ko-KR" altLang="en-US" sz="3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EEAEA-3715-EF42-99F2-3411D145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232"/>
            <a:ext cx="10515600" cy="5497999"/>
          </a:xfrm>
        </p:spPr>
        <p:txBody>
          <a:bodyPr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kumimoji="1" lang="ko-KR" altLang="en-US" sz="1700" b="1" dirty="0"/>
              <a:t>* 목표</a:t>
            </a:r>
            <a:endParaRPr kumimoji="1" lang="en-US" altLang="ko-KR" sz="1700" b="1" dirty="0"/>
          </a:p>
          <a:p>
            <a:pPr marL="0" indent="0">
              <a:spcBef>
                <a:spcPts val="1600"/>
              </a:spcBef>
              <a:buNone/>
            </a:pPr>
            <a:r>
              <a:rPr kumimoji="1" lang="en-US" altLang="ko-KR" sz="1700" dirty="0"/>
              <a:t>-</a:t>
            </a:r>
            <a:r>
              <a:rPr kumimoji="1" lang="ko-KR" altLang="en-US" sz="1700" dirty="0"/>
              <a:t> </a:t>
            </a:r>
            <a:r>
              <a:rPr kumimoji="1" lang="en-US" altLang="ko-KR" sz="1700" dirty="0" err="1"/>
              <a:t>ConsumerGroup</a:t>
            </a:r>
            <a:r>
              <a:rPr kumimoji="1" lang="ko-KR" altLang="en-US" sz="1700" dirty="0"/>
              <a:t>의 </a:t>
            </a:r>
            <a:r>
              <a:rPr kumimoji="1" lang="en-US" altLang="ko-KR" sz="1700" dirty="0"/>
              <a:t>failover </a:t>
            </a:r>
            <a:r>
              <a:rPr kumimoji="1" lang="ko-KR" altLang="en-US" sz="1700" dirty="0"/>
              <a:t>동작과 </a:t>
            </a:r>
            <a:r>
              <a:rPr kumimoji="1" lang="en-US" altLang="ko-KR" sz="1700" dirty="0"/>
              <a:t>Record</a:t>
            </a:r>
            <a:r>
              <a:rPr kumimoji="1" lang="ko-KR" altLang="en-US" sz="1700" dirty="0"/>
              <a:t> 처리 </a:t>
            </a:r>
            <a:endParaRPr kumimoji="1" lang="en-US" altLang="ko-KR" sz="1700" dirty="0"/>
          </a:p>
          <a:p>
            <a:pPr>
              <a:spcBef>
                <a:spcPts val="1600"/>
              </a:spcBef>
            </a:pPr>
            <a:endParaRPr kumimoji="1" lang="en-US" altLang="ko-KR" sz="1700" b="1" dirty="0"/>
          </a:p>
          <a:p>
            <a:pPr>
              <a:spcBef>
                <a:spcPts val="1600"/>
              </a:spcBef>
            </a:pPr>
            <a:r>
              <a:rPr kumimoji="1" lang="en-US" altLang="ko-KR" sz="1700" b="1" dirty="0"/>
              <a:t>Broker</a:t>
            </a:r>
            <a:endParaRPr kumimoji="1" lang="en-US" altLang="ko-KR" sz="1700" dirty="0"/>
          </a:p>
          <a:p>
            <a:pPr marL="192600">
              <a:spcBef>
                <a:spcPts val="1600"/>
              </a:spcBef>
              <a:buFontTx/>
              <a:buChar char="-"/>
            </a:pPr>
            <a:r>
              <a:rPr kumimoji="1" lang="en-US" altLang="ko-KR" sz="1700" dirty="0"/>
              <a:t>Producer</a:t>
            </a:r>
            <a:r>
              <a:rPr kumimoji="1" lang="ko-KR" altLang="en-US" sz="1700" dirty="0"/>
              <a:t>로부터 </a:t>
            </a:r>
            <a:r>
              <a:rPr kumimoji="1" lang="en-US" altLang="ko-KR" sz="1700" dirty="0"/>
              <a:t>record</a:t>
            </a:r>
            <a:r>
              <a:rPr kumimoji="1" lang="ko-KR" altLang="en-US" sz="1700" dirty="0" err="1"/>
              <a:t>를</a:t>
            </a:r>
            <a:r>
              <a:rPr kumimoji="1" lang="ko-KR" altLang="en-US" sz="1700" dirty="0"/>
              <a:t> 저장한다 </a:t>
            </a:r>
            <a:endParaRPr kumimoji="1" lang="en-US" altLang="ko-KR" sz="1700" dirty="0"/>
          </a:p>
          <a:p>
            <a:pPr marL="192600">
              <a:buFontTx/>
              <a:buChar char="-"/>
            </a:pPr>
            <a:r>
              <a:rPr kumimoji="1" lang="en-US" altLang="ko-KR" sz="1700" dirty="0" err="1"/>
              <a:t>ConsumerGroup</a:t>
            </a:r>
            <a:r>
              <a:rPr kumimoji="1" lang="en-US" altLang="ko-KR" sz="1700" dirty="0"/>
              <a:t> </a:t>
            </a:r>
            <a:r>
              <a:rPr kumimoji="1" lang="ko-KR" altLang="en-US" sz="1700" dirty="0"/>
              <a:t>상태에 따라서 </a:t>
            </a:r>
            <a:r>
              <a:rPr kumimoji="1" lang="en-US" altLang="ko-KR" sz="1700" dirty="0"/>
              <a:t>rebalancing</a:t>
            </a:r>
            <a:r>
              <a:rPr kumimoji="1" lang="ko-KR" altLang="en-US" sz="1700" dirty="0"/>
              <a:t>을 진행한다 </a:t>
            </a:r>
            <a:endParaRPr kumimoji="1" lang="en-US" altLang="ko-KR" sz="1700" dirty="0"/>
          </a:p>
          <a:p>
            <a:pPr>
              <a:spcBef>
                <a:spcPts val="1600"/>
              </a:spcBef>
            </a:pPr>
            <a:endParaRPr kumimoji="1" lang="en-US" altLang="ko-KR" sz="1700" b="1" dirty="0"/>
          </a:p>
          <a:p>
            <a:pPr>
              <a:spcBef>
                <a:spcPts val="1600"/>
              </a:spcBef>
            </a:pPr>
            <a:r>
              <a:rPr kumimoji="1" lang="en-US" altLang="ko-KR" sz="1700" b="1" dirty="0"/>
              <a:t>Consumer</a:t>
            </a:r>
          </a:p>
          <a:p>
            <a:pPr>
              <a:spcBef>
                <a:spcPts val="1600"/>
              </a:spcBef>
              <a:buFontTx/>
              <a:buChar char="-"/>
            </a:pPr>
            <a:r>
              <a:rPr kumimoji="1" lang="en-US" altLang="ko-KR" sz="1700" dirty="0"/>
              <a:t>2</a:t>
            </a:r>
            <a:r>
              <a:rPr kumimoji="1" lang="ko-KR" altLang="en-US" sz="1700" dirty="0"/>
              <a:t>개의 </a:t>
            </a:r>
            <a:r>
              <a:rPr kumimoji="1" lang="ko-KR" altLang="en-US" sz="1700" dirty="0" err="1"/>
              <a:t>컨슈머가</a:t>
            </a:r>
            <a:r>
              <a:rPr kumimoji="1" lang="ko-KR" altLang="en-US" sz="1700" dirty="0"/>
              <a:t> </a:t>
            </a:r>
            <a:r>
              <a:rPr kumimoji="1" lang="en-US" altLang="ko-KR" sz="1700" dirty="0"/>
              <a:t>”</a:t>
            </a:r>
            <a:r>
              <a:rPr kumimoji="1" lang="en-US" altLang="ko-KR" sz="1700" dirty="0" err="1"/>
              <a:t>GlobalDev</a:t>
            </a:r>
            <a:r>
              <a:rPr kumimoji="1" lang="en-US" altLang="ko-KR" sz="1700" dirty="0"/>
              <a:t>” </a:t>
            </a:r>
            <a:r>
              <a:rPr kumimoji="1" lang="en-US" altLang="ko-KR" sz="1700" dirty="0" err="1"/>
              <a:t>ConsumerGroup</a:t>
            </a:r>
            <a:r>
              <a:rPr kumimoji="1" lang="ko-KR" altLang="en-US" sz="1700" dirty="0"/>
              <a:t>에 가입한다</a:t>
            </a:r>
            <a:endParaRPr kumimoji="1" lang="en-US" altLang="ko-KR" sz="1700" dirty="0"/>
          </a:p>
          <a:p>
            <a:pPr>
              <a:spcBef>
                <a:spcPts val="1600"/>
              </a:spcBef>
              <a:buFontTx/>
              <a:buChar char="-"/>
            </a:pPr>
            <a:r>
              <a:rPr kumimoji="1" lang="ko-KR" altLang="en-US" sz="1700" dirty="0" err="1"/>
              <a:t>컨슈머들은</a:t>
            </a:r>
            <a:r>
              <a:rPr kumimoji="1" lang="ko-KR" altLang="en-US" sz="1700" dirty="0"/>
              <a:t> </a:t>
            </a:r>
            <a:r>
              <a:rPr kumimoji="1" lang="en-US" altLang="ko-KR" sz="1700" dirty="0"/>
              <a:t>“report” topic</a:t>
            </a:r>
            <a:r>
              <a:rPr kumimoji="1" lang="ko-KR" altLang="en-US" sz="1700" dirty="0"/>
              <a:t>을 구독한다 </a:t>
            </a:r>
            <a:endParaRPr kumimoji="1" lang="en-US" altLang="ko-KR" sz="1700" dirty="0"/>
          </a:p>
          <a:p>
            <a:pPr marL="0" indent="0">
              <a:spcBef>
                <a:spcPts val="1600"/>
              </a:spcBef>
              <a:buNone/>
            </a:pPr>
            <a:endParaRPr kumimoji="1" lang="en-US" altLang="ko-KR" sz="1700" b="1" dirty="0"/>
          </a:p>
          <a:p>
            <a:pPr>
              <a:spcBef>
                <a:spcPts val="1600"/>
              </a:spcBef>
            </a:pPr>
            <a:r>
              <a:rPr kumimoji="1" lang="en-US" altLang="ko-KR" sz="1700" b="1" dirty="0"/>
              <a:t>Producer</a:t>
            </a:r>
          </a:p>
          <a:p>
            <a:pPr>
              <a:spcBef>
                <a:spcPts val="1600"/>
              </a:spcBef>
              <a:buFontTx/>
              <a:buChar char="-"/>
            </a:pPr>
            <a:r>
              <a:rPr kumimoji="1" lang="ko-KR" altLang="en-US" sz="1700" dirty="0"/>
              <a:t>종료되기 전까지 </a:t>
            </a:r>
            <a:r>
              <a:rPr kumimoji="1" lang="en-US" altLang="ko-KR" sz="1700" dirty="0"/>
              <a:t>“report” Topic</a:t>
            </a:r>
            <a:r>
              <a:rPr kumimoji="1" lang="ko-KR" altLang="en-US" sz="1700" dirty="0"/>
              <a:t>에 </a:t>
            </a:r>
            <a:r>
              <a:rPr kumimoji="1" lang="ko-KR" altLang="en-US" sz="1700" dirty="0" err="1"/>
              <a:t>메세지를</a:t>
            </a:r>
            <a:r>
              <a:rPr kumimoji="1" lang="ko-KR" altLang="en-US" sz="1700" dirty="0"/>
              <a:t> 전송한다</a:t>
            </a:r>
            <a:endParaRPr kumimoji="1" lang="en-US" altLang="ko-KR" sz="1700" dirty="0"/>
          </a:p>
          <a:p>
            <a:pPr>
              <a:spcBef>
                <a:spcPts val="1600"/>
              </a:spcBef>
              <a:buFontTx/>
              <a:buChar char="-"/>
            </a:pPr>
            <a:endParaRPr kumimoji="1" lang="en-US" altLang="ko-KR" sz="1700" dirty="0"/>
          </a:p>
          <a:p>
            <a:pPr marL="0" indent="0">
              <a:spcBef>
                <a:spcPts val="1600"/>
              </a:spcBef>
              <a:buNone/>
            </a:pPr>
            <a:endParaRPr kumimoji="1"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311085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AC059-6372-1544-B050-67675AD1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6232"/>
          </a:xfrm>
        </p:spPr>
        <p:txBody>
          <a:bodyPr>
            <a:normAutofit/>
          </a:bodyPr>
          <a:lstStyle/>
          <a:p>
            <a:r>
              <a:rPr kumimoji="1" lang="ko-KR" altLang="en-US" sz="3000" b="1" dirty="0"/>
              <a:t>중점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EEAEA-3715-EF42-99F2-3411D145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7694"/>
            <a:ext cx="10073054" cy="398460"/>
          </a:xfrm>
        </p:spPr>
        <p:txBody>
          <a:bodyPr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kumimoji="1" lang="en-US" altLang="ko-KR" sz="1700" dirty="0"/>
              <a:t>1. Avro</a:t>
            </a:r>
            <a:r>
              <a:rPr kumimoji="1" lang="ko-KR" altLang="en-US" sz="1700" dirty="0"/>
              <a:t> </a:t>
            </a:r>
            <a:r>
              <a:rPr kumimoji="1" lang="en-US" altLang="ko-KR" sz="1700" dirty="0"/>
              <a:t>library</a:t>
            </a:r>
            <a:r>
              <a:rPr kumimoji="1" lang="ko-KR" altLang="en-US" sz="1700" dirty="0" err="1"/>
              <a:t>를</a:t>
            </a:r>
            <a:r>
              <a:rPr kumimoji="1" lang="ko-KR" altLang="en-US" sz="1700" dirty="0"/>
              <a:t> 사용하여 </a:t>
            </a:r>
            <a:r>
              <a:rPr kumimoji="1" lang="en-US" altLang="ko-KR" sz="1700" dirty="0"/>
              <a:t>file</a:t>
            </a:r>
            <a:r>
              <a:rPr kumimoji="1" lang="ko-KR" altLang="en-US" sz="1700" dirty="0"/>
              <a:t>용량 감소</a:t>
            </a:r>
            <a:endParaRPr kumimoji="1" lang="en-US" altLang="ko-KR" sz="1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2D0E8-8259-D943-B312-097EA2967783}"/>
              </a:ext>
            </a:extLst>
          </p:cNvPr>
          <p:cNvSpPr txBox="1"/>
          <p:nvPr/>
        </p:nvSpPr>
        <p:spPr>
          <a:xfrm>
            <a:off x="838200" y="2110639"/>
            <a:ext cx="1994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Avro</a:t>
            </a:r>
            <a:r>
              <a:rPr kumimoji="1" lang="ko-KR" altLang="en-US" sz="1200" b="1" dirty="0" err="1"/>
              <a:t>를</a:t>
            </a:r>
            <a:r>
              <a:rPr kumimoji="1" lang="ko-KR" altLang="en-US" sz="1200" b="1" dirty="0"/>
              <a:t> 사용하여 </a:t>
            </a:r>
            <a:r>
              <a:rPr kumimoji="1" lang="en-US" altLang="ko-KR" sz="1200" b="1" dirty="0"/>
              <a:t>file </a:t>
            </a:r>
            <a:r>
              <a:rPr kumimoji="1" lang="ko-KR" altLang="en-US" sz="1200" b="1" dirty="0"/>
              <a:t>저장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502196-6F1C-4745-B623-4ECBD5785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1643"/>
            <a:ext cx="6764215" cy="13015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80FFC5-89E8-4642-869E-178DAF467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35714"/>
            <a:ext cx="6764215" cy="13348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65EB57-D239-1840-9D9A-EF2DF70E220A}"/>
              </a:ext>
            </a:extLst>
          </p:cNvPr>
          <p:cNvSpPr txBox="1"/>
          <p:nvPr/>
        </p:nvSpPr>
        <p:spPr>
          <a:xfrm>
            <a:off x="838199" y="4127143"/>
            <a:ext cx="1975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Json</a:t>
            </a:r>
            <a:r>
              <a:rPr kumimoji="1" lang="ko-KR" altLang="en-US" sz="1200" b="1" dirty="0"/>
              <a:t>을 사용하여 </a:t>
            </a:r>
            <a:r>
              <a:rPr kumimoji="1" lang="en-US" altLang="ko-KR" sz="1200" b="1" dirty="0"/>
              <a:t>file </a:t>
            </a:r>
            <a:r>
              <a:rPr kumimoji="1" lang="ko-KR" altLang="en-US" sz="1200" b="1" dirty="0"/>
              <a:t>저장</a:t>
            </a: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029993D8-00EB-6145-8DD8-672BB6287F63}"/>
              </a:ext>
            </a:extLst>
          </p:cNvPr>
          <p:cNvSpPr/>
          <p:nvPr/>
        </p:nvSpPr>
        <p:spPr>
          <a:xfrm>
            <a:off x="7851531" y="2861735"/>
            <a:ext cx="626716" cy="398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6BDF850A-E3B2-6149-A22B-C6E7CA327559}"/>
              </a:ext>
            </a:extLst>
          </p:cNvPr>
          <p:cNvSpPr/>
          <p:nvPr/>
        </p:nvSpPr>
        <p:spPr>
          <a:xfrm>
            <a:off x="7851531" y="4903906"/>
            <a:ext cx="626716" cy="398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BD25A42-B495-5046-AF95-386BCA8F5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7363" y="4682571"/>
            <a:ext cx="2562118" cy="8763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D3AC11F-6523-DA4C-A49B-7E9F81364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7363" y="2618767"/>
            <a:ext cx="2562118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0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AC059-6372-1544-B050-67675AD1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6232"/>
          </a:xfrm>
        </p:spPr>
        <p:txBody>
          <a:bodyPr>
            <a:normAutofit/>
          </a:bodyPr>
          <a:lstStyle/>
          <a:p>
            <a:r>
              <a:rPr kumimoji="1" lang="ko-KR" altLang="en-US" sz="3000" b="1" dirty="0"/>
              <a:t>중점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EEAEA-3715-EF42-99F2-3411D145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7694"/>
            <a:ext cx="10073054" cy="398460"/>
          </a:xfrm>
        </p:spPr>
        <p:txBody>
          <a:bodyPr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kumimoji="1" lang="en-US" altLang="ko-KR" sz="1700" dirty="0"/>
              <a:t>2. Metadata</a:t>
            </a:r>
            <a:r>
              <a:rPr kumimoji="1" lang="ko-KR" altLang="en-US" sz="1700" dirty="0" err="1"/>
              <a:t>를</a:t>
            </a:r>
            <a:r>
              <a:rPr kumimoji="1" lang="ko-KR" altLang="en-US" sz="1700" dirty="0"/>
              <a:t> 관리하는 </a:t>
            </a:r>
            <a:r>
              <a:rPr kumimoji="1" lang="en-US" altLang="ko-KR" sz="1700" dirty="0"/>
              <a:t>Controller </a:t>
            </a:r>
            <a:r>
              <a:rPr kumimoji="1" lang="ko-KR" altLang="en-US" sz="1700" dirty="0"/>
              <a:t>구현</a:t>
            </a:r>
            <a:endParaRPr kumimoji="1" lang="en-US" altLang="ko-KR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F41DFC-1D3D-5C43-BE0A-53534256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32" y="2760784"/>
            <a:ext cx="7093441" cy="39863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B01886-9E3D-8248-8C9F-790989F8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841" y="396796"/>
            <a:ext cx="6121702" cy="211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53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AC059-6372-1544-B050-67675AD1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6232"/>
          </a:xfrm>
        </p:spPr>
        <p:txBody>
          <a:bodyPr>
            <a:normAutofit/>
          </a:bodyPr>
          <a:lstStyle/>
          <a:p>
            <a:r>
              <a:rPr kumimoji="1" lang="ko-KR" altLang="en-US" sz="3000" b="1" dirty="0"/>
              <a:t>중점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EEAEA-3715-EF42-99F2-3411D145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7694"/>
            <a:ext cx="10073054" cy="398460"/>
          </a:xfrm>
        </p:spPr>
        <p:txBody>
          <a:bodyPr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kumimoji="1" lang="en-US" altLang="ko-KR" sz="1700" dirty="0"/>
              <a:t>2. Metadata</a:t>
            </a:r>
            <a:r>
              <a:rPr kumimoji="1" lang="ko-KR" altLang="en-US" sz="1700" dirty="0" err="1"/>
              <a:t>를</a:t>
            </a:r>
            <a:r>
              <a:rPr kumimoji="1" lang="ko-KR" altLang="en-US" sz="1700" dirty="0"/>
              <a:t> 관리하는 </a:t>
            </a:r>
            <a:r>
              <a:rPr kumimoji="1" lang="en-US" altLang="ko-KR" sz="1700" dirty="0"/>
              <a:t>Controller </a:t>
            </a:r>
            <a:r>
              <a:rPr kumimoji="1" lang="ko-KR" altLang="en-US" sz="1700" dirty="0"/>
              <a:t>구현</a:t>
            </a:r>
            <a:endParaRPr kumimoji="1" lang="en-US" altLang="ko-KR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F41DFC-1D3D-5C43-BE0A-53534256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32" y="2760784"/>
            <a:ext cx="7093441" cy="39863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B01886-9E3D-8248-8C9F-790989F8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841" y="396796"/>
            <a:ext cx="6121702" cy="21181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5BAF796-E829-A34C-A9D0-131942FB4E65}"/>
              </a:ext>
            </a:extLst>
          </p:cNvPr>
          <p:cNvSpPr/>
          <p:nvPr/>
        </p:nvSpPr>
        <p:spPr>
          <a:xfrm>
            <a:off x="1427287" y="2989384"/>
            <a:ext cx="5562597" cy="15650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12B4C-5AD8-3446-B3C8-79097CC5F416}"/>
              </a:ext>
            </a:extLst>
          </p:cNvPr>
          <p:cNvSpPr txBox="1"/>
          <p:nvPr/>
        </p:nvSpPr>
        <p:spPr>
          <a:xfrm>
            <a:off x="1362807" y="2681607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Leader </a:t>
            </a:r>
            <a:r>
              <a:rPr kumimoji="1" lang="ko-KR" altLang="en-US" sz="1400" dirty="0"/>
              <a:t>선출</a:t>
            </a:r>
          </a:p>
        </p:txBody>
      </p:sp>
    </p:spTree>
    <p:extLst>
      <p:ext uri="{BB962C8B-B14F-4D97-AF65-F5344CB8AC3E}">
        <p14:creationId xmlns:p14="http://schemas.microsoft.com/office/powerpoint/2010/main" val="87603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60922-8ADE-984D-98A7-6F275D133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8983"/>
            <a:ext cx="9144000" cy="986571"/>
          </a:xfrm>
        </p:spPr>
        <p:txBody>
          <a:bodyPr/>
          <a:lstStyle/>
          <a:p>
            <a:pPr algn="l"/>
            <a:r>
              <a:rPr kumimoji="1" lang="ko-KR" altLang="en-US" b="1" dirty="0"/>
              <a:t>개발 목표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B27389-3D02-8746-A673-FE39E3C69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46876"/>
            <a:ext cx="6022731" cy="1354960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kumimoji="1" lang="ko-KR" altLang="en-US" sz="2000" dirty="0"/>
              <a:t>각 컴포넌트의 기본적인 기능 구현 </a:t>
            </a:r>
            <a:endParaRPr kumimoji="1" lang="en-US" altLang="ko-KR" sz="2000" dirty="0"/>
          </a:p>
          <a:p>
            <a:pPr marL="457200" indent="-457200" algn="l">
              <a:lnSpc>
                <a:spcPct val="140000"/>
              </a:lnSpc>
              <a:spcBef>
                <a:spcPts val="1600"/>
              </a:spcBef>
              <a:buAutoNum type="arabicPeriod"/>
            </a:pPr>
            <a:r>
              <a:rPr kumimoji="1" lang="en-US" altLang="ko-KR" sz="2000" dirty="0"/>
              <a:t>Metadata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파일로 관리하여 데이터를 저장하고 사용하도록 설계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DEBDD-CF93-F24A-BFF1-9E1491AEF910}"/>
              </a:ext>
            </a:extLst>
          </p:cNvPr>
          <p:cNvSpPr txBox="1"/>
          <p:nvPr/>
        </p:nvSpPr>
        <p:spPr>
          <a:xfrm>
            <a:off x="1524000" y="4853354"/>
            <a:ext cx="493577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*특이사항</a:t>
            </a:r>
            <a:endParaRPr kumimoji="1" lang="en-US" altLang="ko-KR" dirty="0"/>
          </a:p>
          <a:p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Metadata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관리하는 </a:t>
            </a:r>
            <a:r>
              <a:rPr kumimoji="1" lang="en-US" altLang="ko-KR" dirty="0"/>
              <a:t>controller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구현 </a:t>
            </a:r>
            <a:r>
              <a:rPr kumimoji="1" lang="en-US" altLang="ko-KR" dirty="0"/>
              <a:t>X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en-US" altLang="ko-KR" dirty="0"/>
              <a:t>Single Broker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metadata</a:t>
            </a:r>
            <a:r>
              <a:rPr kumimoji="1" lang="ko-KR" altLang="en-US" dirty="0"/>
              <a:t> 관리하도록 구현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3172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AC059-6372-1544-B050-67675AD1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6232"/>
          </a:xfrm>
        </p:spPr>
        <p:txBody>
          <a:bodyPr>
            <a:normAutofit/>
          </a:bodyPr>
          <a:lstStyle/>
          <a:p>
            <a:r>
              <a:rPr kumimoji="1" lang="ko-KR" altLang="en-US" sz="3000" b="1" dirty="0"/>
              <a:t>중점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EEAEA-3715-EF42-99F2-3411D145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7694"/>
            <a:ext cx="10073054" cy="398460"/>
          </a:xfrm>
        </p:spPr>
        <p:txBody>
          <a:bodyPr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kumimoji="1" lang="en-US" altLang="ko-KR" sz="1700" dirty="0"/>
              <a:t>2. Metadata</a:t>
            </a:r>
            <a:r>
              <a:rPr kumimoji="1" lang="ko-KR" altLang="en-US" sz="1700" dirty="0" err="1"/>
              <a:t>를</a:t>
            </a:r>
            <a:r>
              <a:rPr kumimoji="1" lang="ko-KR" altLang="en-US" sz="1700" dirty="0"/>
              <a:t> 관리하는 </a:t>
            </a:r>
            <a:r>
              <a:rPr kumimoji="1" lang="en-US" altLang="ko-KR" sz="1700" dirty="0"/>
              <a:t>Controller </a:t>
            </a:r>
            <a:r>
              <a:rPr kumimoji="1" lang="ko-KR" altLang="en-US" sz="1700" dirty="0"/>
              <a:t>구현</a:t>
            </a:r>
            <a:endParaRPr kumimoji="1" lang="en-US" altLang="ko-KR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F41DFC-1D3D-5C43-BE0A-53534256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32" y="2760784"/>
            <a:ext cx="7093441" cy="3986335"/>
          </a:xfrm>
          <a:prstGeom prst="rect">
            <a:avLst/>
          </a:prstGeom>
        </p:spPr>
      </p:pic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BA85237B-CA51-FC4A-8EF7-69250C2C660F}"/>
              </a:ext>
            </a:extLst>
          </p:cNvPr>
          <p:cNvSpPr/>
          <p:nvPr/>
        </p:nvSpPr>
        <p:spPr>
          <a:xfrm rot="16200000">
            <a:off x="3716262" y="4954827"/>
            <a:ext cx="986519" cy="22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B01886-9E3D-8248-8C9F-790989F8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841" y="396796"/>
            <a:ext cx="6121702" cy="21181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16B1BD-011F-314B-A87F-2BCE355F385D}"/>
              </a:ext>
            </a:extLst>
          </p:cNvPr>
          <p:cNvSpPr txBox="1"/>
          <p:nvPr/>
        </p:nvSpPr>
        <p:spPr>
          <a:xfrm>
            <a:off x="4209521" y="4905875"/>
            <a:ext cx="18991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 dirty="0"/>
              <a:t>- Request Metadata</a:t>
            </a:r>
            <a:endParaRPr kumimoji="1"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514577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AC059-6372-1544-B050-67675AD1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6232"/>
          </a:xfrm>
        </p:spPr>
        <p:txBody>
          <a:bodyPr>
            <a:normAutofit/>
          </a:bodyPr>
          <a:lstStyle/>
          <a:p>
            <a:r>
              <a:rPr kumimoji="1" lang="ko-KR" altLang="en-US" sz="3000" b="1" dirty="0"/>
              <a:t>중점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EEAEA-3715-EF42-99F2-3411D145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7694"/>
            <a:ext cx="10073054" cy="398460"/>
          </a:xfrm>
        </p:spPr>
        <p:txBody>
          <a:bodyPr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kumimoji="1" lang="en-US" altLang="ko-KR" sz="1700" dirty="0"/>
              <a:t>2. Metadata</a:t>
            </a:r>
            <a:r>
              <a:rPr kumimoji="1" lang="ko-KR" altLang="en-US" sz="1700" dirty="0" err="1"/>
              <a:t>를</a:t>
            </a:r>
            <a:r>
              <a:rPr kumimoji="1" lang="ko-KR" altLang="en-US" sz="1700" dirty="0"/>
              <a:t> 관리하는 </a:t>
            </a:r>
            <a:r>
              <a:rPr kumimoji="1" lang="en-US" altLang="ko-KR" sz="1700" dirty="0"/>
              <a:t>Controller </a:t>
            </a:r>
            <a:r>
              <a:rPr kumimoji="1" lang="ko-KR" altLang="en-US" sz="1700" dirty="0"/>
              <a:t>구현</a:t>
            </a:r>
            <a:endParaRPr kumimoji="1" lang="en-US" altLang="ko-KR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F41DFC-1D3D-5C43-BE0A-53534256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32" y="2760784"/>
            <a:ext cx="7093441" cy="39863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B01886-9E3D-8248-8C9F-790989F8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841" y="396796"/>
            <a:ext cx="6121702" cy="21181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C3D1762-A54F-474A-8853-51AF65722A75}"/>
              </a:ext>
            </a:extLst>
          </p:cNvPr>
          <p:cNvSpPr/>
          <p:nvPr/>
        </p:nvSpPr>
        <p:spPr>
          <a:xfrm>
            <a:off x="3358661" y="3429000"/>
            <a:ext cx="1573824" cy="861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E0FAA-F144-A442-A37A-085FDA6FA445}"/>
              </a:ext>
            </a:extLst>
          </p:cNvPr>
          <p:cNvSpPr txBox="1"/>
          <p:nvPr/>
        </p:nvSpPr>
        <p:spPr>
          <a:xfrm>
            <a:off x="3464169" y="3136612"/>
            <a:ext cx="18991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 dirty="0"/>
              <a:t>Leader Controller</a:t>
            </a:r>
            <a:endParaRPr kumimoji="1" lang="ko-KR" altLang="en-US" sz="1300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78F62CB2-6724-344A-831B-2900DD8FCB75}"/>
              </a:ext>
            </a:extLst>
          </p:cNvPr>
          <p:cNvSpPr/>
          <p:nvPr/>
        </p:nvSpPr>
        <p:spPr>
          <a:xfrm rot="19181610">
            <a:off x="4803579" y="2853961"/>
            <a:ext cx="986519" cy="22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CD1DAF-E905-484E-8EF4-4B9733F69BA3}"/>
              </a:ext>
            </a:extLst>
          </p:cNvPr>
          <p:cNvSpPr/>
          <p:nvPr/>
        </p:nvSpPr>
        <p:spPr>
          <a:xfrm>
            <a:off x="5594841" y="1700515"/>
            <a:ext cx="6243593" cy="8616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329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AC059-6372-1544-B050-67675AD1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6232"/>
          </a:xfrm>
        </p:spPr>
        <p:txBody>
          <a:bodyPr>
            <a:normAutofit/>
          </a:bodyPr>
          <a:lstStyle/>
          <a:p>
            <a:r>
              <a:rPr kumimoji="1" lang="ko-KR" altLang="en-US" sz="3000" b="1" dirty="0"/>
              <a:t>중점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EEAEA-3715-EF42-99F2-3411D145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7694"/>
            <a:ext cx="10073054" cy="398460"/>
          </a:xfrm>
        </p:spPr>
        <p:txBody>
          <a:bodyPr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kumimoji="1" lang="en-US" altLang="ko-KR" sz="1700" dirty="0"/>
              <a:t>2. Metadata</a:t>
            </a:r>
            <a:r>
              <a:rPr kumimoji="1" lang="ko-KR" altLang="en-US" sz="1700" dirty="0" err="1"/>
              <a:t>를</a:t>
            </a:r>
            <a:r>
              <a:rPr kumimoji="1" lang="ko-KR" altLang="en-US" sz="1700" dirty="0"/>
              <a:t> 관리하는 </a:t>
            </a:r>
            <a:r>
              <a:rPr kumimoji="1" lang="en-US" altLang="ko-KR" sz="1700" dirty="0"/>
              <a:t>Controller </a:t>
            </a:r>
            <a:r>
              <a:rPr kumimoji="1" lang="ko-KR" altLang="en-US" sz="1700" dirty="0"/>
              <a:t>구현</a:t>
            </a:r>
            <a:endParaRPr kumimoji="1" lang="en-US" altLang="ko-KR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F41DFC-1D3D-5C43-BE0A-53534256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32" y="2760784"/>
            <a:ext cx="7093441" cy="39863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B01886-9E3D-8248-8C9F-790989F8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841" y="396796"/>
            <a:ext cx="6121702" cy="2118184"/>
          </a:xfrm>
          <a:prstGeom prst="rect">
            <a:avLst/>
          </a:prstGeom>
        </p:spPr>
      </p:pic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78F62CB2-6724-344A-831B-2900DD8FCB75}"/>
              </a:ext>
            </a:extLst>
          </p:cNvPr>
          <p:cNvSpPr/>
          <p:nvPr/>
        </p:nvSpPr>
        <p:spPr>
          <a:xfrm rot="5400000">
            <a:off x="3716261" y="4956458"/>
            <a:ext cx="986519" cy="22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9A144D-4F05-2241-8755-F06D6B9EEBB8}"/>
              </a:ext>
            </a:extLst>
          </p:cNvPr>
          <p:cNvSpPr txBox="1"/>
          <p:nvPr/>
        </p:nvSpPr>
        <p:spPr>
          <a:xfrm>
            <a:off x="4209520" y="4920695"/>
            <a:ext cx="18991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 dirty="0"/>
              <a:t>- Response Metadata</a:t>
            </a:r>
            <a:endParaRPr kumimoji="1"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721202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AC059-6372-1544-B050-67675AD1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6232"/>
          </a:xfrm>
        </p:spPr>
        <p:txBody>
          <a:bodyPr>
            <a:normAutofit/>
          </a:bodyPr>
          <a:lstStyle/>
          <a:p>
            <a:r>
              <a:rPr kumimoji="1" lang="ko-KR" altLang="en-US" sz="3000" b="1" dirty="0"/>
              <a:t>중점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EEAEA-3715-EF42-99F2-3411D145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7694"/>
            <a:ext cx="10073054" cy="398460"/>
          </a:xfrm>
        </p:spPr>
        <p:txBody>
          <a:bodyPr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kumimoji="1" lang="en-US" altLang="ko-KR" sz="1700" dirty="0"/>
              <a:t>2. Metadata</a:t>
            </a:r>
            <a:r>
              <a:rPr kumimoji="1" lang="ko-KR" altLang="en-US" sz="1700" dirty="0" err="1"/>
              <a:t>를</a:t>
            </a:r>
            <a:r>
              <a:rPr kumimoji="1" lang="ko-KR" altLang="en-US" sz="1700" dirty="0"/>
              <a:t> 관리하는 </a:t>
            </a:r>
            <a:r>
              <a:rPr kumimoji="1" lang="en-US" altLang="ko-KR" sz="1700" dirty="0"/>
              <a:t>Controller </a:t>
            </a:r>
            <a:r>
              <a:rPr kumimoji="1" lang="ko-KR" altLang="en-US" sz="1700" dirty="0"/>
              <a:t>구현</a:t>
            </a:r>
            <a:endParaRPr kumimoji="1" lang="en-US" altLang="ko-KR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F41DFC-1D3D-5C43-BE0A-53534256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32" y="2760784"/>
            <a:ext cx="7093441" cy="3986335"/>
          </a:xfrm>
          <a:prstGeom prst="rect">
            <a:avLst/>
          </a:prstGeom>
        </p:spPr>
      </p:pic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BA85237B-CA51-FC4A-8EF7-69250C2C660F}"/>
              </a:ext>
            </a:extLst>
          </p:cNvPr>
          <p:cNvSpPr/>
          <p:nvPr/>
        </p:nvSpPr>
        <p:spPr>
          <a:xfrm>
            <a:off x="2192888" y="5748439"/>
            <a:ext cx="1367997" cy="22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B01886-9E3D-8248-8C9F-790989F8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841" y="396796"/>
            <a:ext cx="6121702" cy="21181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16B1BD-011F-314B-A87F-2BCE355F385D}"/>
              </a:ext>
            </a:extLst>
          </p:cNvPr>
          <p:cNvSpPr txBox="1"/>
          <p:nvPr/>
        </p:nvSpPr>
        <p:spPr>
          <a:xfrm>
            <a:off x="2192887" y="5969302"/>
            <a:ext cx="12712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 dirty="0"/>
              <a:t>Send Record</a:t>
            </a:r>
            <a:endParaRPr kumimoji="1" lang="ko-KR" altLang="en-US" sz="1300" dirty="0"/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7B007161-8492-384F-9353-F346543A177E}"/>
              </a:ext>
            </a:extLst>
          </p:cNvPr>
          <p:cNvSpPr/>
          <p:nvPr/>
        </p:nvSpPr>
        <p:spPr>
          <a:xfrm rot="10800000">
            <a:off x="4789549" y="5748438"/>
            <a:ext cx="1367998" cy="22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1B509-5AF2-E241-8DE7-004997A3AE22}"/>
              </a:ext>
            </a:extLst>
          </p:cNvPr>
          <p:cNvSpPr txBox="1"/>
          <p:nvPr/>
        </p:nvSpPr>
        <p:spPr>
          <a:xfrm>
            <a:off x="4789548" y="5976118"/>
            <a:ext cx="158780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 dirty="0"/>
              <a:t>- Request Join</a:t>
            </a:r>
          </a:p>
          <a:p>
            <a:r>
              <a:rPr kumimoji="1" lang="en-US" altLang="ko-KR" sz="1300" dirty="0"/>
              <a:t>- Request Update</a:t>
            </a:r>
          </a:p>
          <a:p>
            <a:r>
              <a:rPr kumimoji="1" lang="en-US" altLang="ko-KR" sz="1300" dirty="0"/>
              <a:t>- Request Polling</a:t>
            </a:r>
            <a:endParaRPr kumimoji="1"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146994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AC059-6372-1544-B050-67675AD1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6232"/>
          </a:xfrm>
        </p:spPr>
        <p:txBody>
          <a:bodyPr>
            <a:normAutofit/>
          </a:bodyPr>
          <a:lstStyle/>
          <a:p>
            <a:r>
              <a:rPr kumimoji="1" lang="ko-KR" altLang="en-US" sz="3000" b="1" dirty="0"/>
              <a:t>중점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EEAEA-3715-EF42-99F2-3411D145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7694"/>
            <a:ext cx="10073054" cy="398460"/>
          </a:xfrm>
        </p:spPr>
        <p:txBody>
          <a:bodyPr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kumimoji="1" lang="en-US" altLang="ko-KR" sz="1700" dirty="0"/>
              <a:t>2. Metadata</a:t>
            </a:r>
            <a:r>
              <a:rPr kumimoji="1" lang="ko-KR" altLang="en-US" sz="1700" dirty="0" err="1"/>
              <a:t>를</a:t>
            </a:r>
            <a:r>
              <a:rPr kumimoji="1" lang="ko-KR" altLang="en-US" sz="1700" dirty="0"/>
              <a:t> 관리하는 </a:t>
            </a:r>
            <a:r>
              <a:rPr kumimoji="1" lang="en-US" altLang="ko-KR" sz="1700" dirty="0"/>
              <a:t>Controller </a:t>
            </a:r>
            <a:r>
              <a:rPr kumimoji="1" lang="ko-KR" altLang="en-US" sz="1700" dirty="0"/>
              <a:t>구현</a:t>
            </a:r>
            <a:endParaRPr kumimoji="1" lang="en-US" altLang="ko-KR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F41DFC-1D3D-5C43-BE0A-53534256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32" y="2760784"/>
            <a:ext cx="7093441" cy="39863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B01886-9E3D-8248-8C9F-790989F8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841" y="396796"/>
            <a:ext cx="6121702" cy="21181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5BAF796-E829-A34C-A9D0-131942FB4E65}"/>
              </a:ext>
            </a:extLst>
          </p:cNvPr>
          <p:cNvSpPr/>
          <p:nvPr/>
        </p:nvSpPr>
        <p:spPr>
          <a:xfrm>
            <a:off x="3560885" y="5547947"/>
            <a:ext cx="1257300" cy="668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0B294-B252-264F-949F-2C109D029D0E}"/>
              </a:ext>
            </a:extLst>
          </p:cNvPr>
          <p:cNvSpPr txBox="1"/>
          <p:nvPr/>
        </p:nvSpPr>
        <p:spPr>
          <a:xfrm>
            <a:off x="4190769" y="5240170"/>
            <a:ext cx="1254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Request </a:t>
            </a:r>
            <a:r>
              <a:rPr kumimoji="1" lang="ko-KR" altLang="en-US" sz="1400" dirty="0"/>
              <a:t>처리</a:t>
            </a:r>
          </a:p>
        </p:txBody>
      </p:sp>
    </p:spTree>
    <p:extLst>
      <p:ext uri="{BB962C8B-B14F-4D97-AF65-F5344CB8AC3E}">
        <p14:creationId xmlns:p14="http://schemas.microsoft.com/office/powerpoint/2010/main" val="450481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AC059-6372-1544-B050-67675AD1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6232"/>
          </a:xfrm>
        </p:spPr>
        <p:txBody>
          <a:bodyPr>
            <a:normAutofit/>
          </a:bodyPr>
          <a:lstStyle/>
          <a:p>
            <a:r>
              <a:rPr kumimoji="1" lang="ko-KR" altLang="en-US" sz="3000" b="1" dirty="0"/>
              <a:t>중점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EEAEA-3715-EF42-99F2-3411D145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7694"/>
            <a:ext cx="10073054" cy="398460"/>
          </a:xfrm>
        </p:spPr>
        <p:txBody>
          <a:bodyPr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kumimoji="1" lang="en-US" altLang="ko-KR" sz="1700" dirty="0"/>
              <a:t>2. Metadata</a:t>
            </a:r>
            <a:r>
              <a:rPr kumimoji="1" lang="ko-KR" altLang="en-US" sz="1700" dirty="0" err="1"/>
              <a:t>를</a:t>
            </a:r>
            <a:r>
              <a:rPr kumimoji="1" lang="ko-KR" altLang="en-US" sz="1700" dirty="0"/>
              <a:t> 관리하는 </a:t>
            </a:r>
            <a:r>
              <a:rPr kumimoji="1" lang="en-US" altLang="ko-KR" sz="1700" dirty="0"/>
              <a:t>Controller </a:t>
            </a:r>
            <a:r>
              <a:rPr kumimoji="1" lang="ko-KR" altLang="en-US" sz="1700" dirty="0"/>
              <a:t>구현</a:t>
            </a:r>
            <a:endParaRPr kumimoji="1" lang="en-US" altLang="ko-KR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F41DFC-1D3D-5C43-BE0A-53534256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32" y="2760784"/>
            <a:ext cx="7093441" cy="39863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B01886-9E3D-8248-8C9F-790989F8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841" y="396796"/>
            <a:ext cx="6121702" cy="2118184"/>
          </a:xfrm>
          <a:prstGeom prst="rect">
            <a:avLst/>
          </a:prstGeom>
        </p:spPr>
      </p:pic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58D7A81C-26E8-E141-8EDA-9B892349FC60}"/>
              </a:ext>
            </a:extLst>
          </p:cNvPr>
          <p:cNvSpPr/>
          <p:nvPr/>
        </p:nvSpPr>
        <p:spPr>
          <a:xfrm rot="16200000">
            <a:off x="3716262" y="4954827"/>
            <a:ext cx="986519" cy="22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E0BDE7-87E3-CA42-AA47-8478E7CDE444}"/>
              </a:ext>
            </a:extLst>
          </p:cNvPr>
          <p:cNvSpPr txBox="1"/>
          <p:nvPr/>
        </p:nvSpPr>
        <p:spPr>
          <a:xfrm>
            <a:off x="4209521" y="4905875"/>
            <a:ext cx="18991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 dirty="0"/>
              <a:t>- Save Metadata</a:t>
            </a:r>
            <a:endParaRPr kumimoji="1"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922290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AC059-6372-1544-B050-67675AD1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6232"/>
          </a:xfrm>
        </p:spPr>
        <p:txBody>
          <a:bodyPr>
            <a:normAutofit/>
          </a:bodyPr>
          <a:lstStyle/>
          <a:p>
            <a:r>
              <a:rPr kumimoji="1" lang="ko-KR" altLang="en-US" sz="3000" b="1" dirty="0"/>
              <a:t>중점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EEAEA-3715-EF42-99F2-3411D145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7694"/>
            <a:ext cx="10073054" cy="398460"/>
          </a:xfrm>
        </p:spPr>
        <p:txBody>
          <a:bodyPr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kumimoji="1" lang="en-US" altLang="ko-KR" sz="1700" dirty="0"/>
              <a:t>2. Metadata</a:t>
            </a:r>
            <a:r>
              <a:rPr kumimoji="1" lang="ko-KR" altLang="en-US" sz="1700" dirty="0" err="1"/>
              <a:t>를</a:t>
            </a:r>
            <a:r>
              <a:rPr kumimoji="1" lang="ko-KR" altLang="en-US" sz="1700" dirty="0"/>
              <a:t> 관리하는 </a:t>
            </a:r>
            <a:r>
              <a:rPr kumimoji="1" lang="en-US" altLang="ko-KR" sz="1700" dirty="0"/>
              <a:t>Controller </a:t>
            </a:r>
            <a:r>
              <a:rPr kumimoji="1" lang="ko-KR" altLang="en-US" sz="1700" dirty="0"/>
              <a:t>구현</a:t>
            </a:r>
            <a:endParaRPr kumimoji="1" lang="en-US" altLang="ko-KR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F41DFC-1D3D-5C43-BE0A-53534256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32" y="2760784"/>
            <a:ext cx="7093441" cy="39863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B01886-9E3D-8248-8C9F-790989F8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841" y="396796"/>
            <a:ext cx="6121702" cy="21181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C3D1762-A54F-474A-8853-51AF65722A75}"/>
              </a:ext>
            </a:extLst>
          </p:cNvPr>
          <p:cNvSpPr/>
          <p:nvPr/>
        </p:nvSpPr>
        <p:spPr>
          <a:xfrm>
            <a:off x="3358661" y="3429000"/>
            <a:ext cx="1573824" cy="861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E0FAA-F144-A442-A37A-085FDA6FA445}"/>
              </a:ext>
            </a:extLst>
          </p:cNvPr>
          <p:cNvSpPr txBox="1"/>
          <p:nvPr/>
        </p:nvSpPr>
        <p:spPr>
          <a:xfrm>
            <a:off x="3464169" y="3136612"/>
            <a:ext cx="18991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 dirty="0"/>
              <a:t>Leader Controller</a:t>
            </a:r>
            <a:endParaRPr kumimoji="1" lang="ko-KR" altLang="en-US" sz="1300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78F62CB2-6724-344A-831B-2900DD8FCB75}"/>
              </a:ext>
            </a:extLst>
          </p:cNvPr>
          <p:cNvSpPr/>
          <p:nvPr/>
        </p:nvSpPr>
        <p:spPr>
          <a:xfrm rot="19181610">
            <a:off x="4803579" y="2853961"/>
            <a:ext cx="986519" cy="22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CD1DAF-E905-484E-8EF4-4B9733F69BA3}"/>
              </a:ext>
            </a:extLst>
          </p:cNvPr>
          <p:cNvSpPr/>
          <p:nvPr/>
        </p:nvSpPr>
        <p:spPr>
          <a:xfrm>
            <a:off x="5594841" y="1700515"/>
            <a:ext cx="6243593" cy="8616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78B982-79EC-2C47-83DA-C2189D3AE539}"/>
              </a:ext>
            </a:extLst>
          </p:cNvPr>
          <p:cNvSpPr txBox="1"/>
          <p:nvPr/>
        </p:nvSpPr>
        <p:spPr>
          <a:xfrm>
            <a:off x="3975587" y="2608281"/>
            <a:ext cx="18991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 dirty="0"/>
              <a:t>- Save Metadata</a:t>
            </a:r>
            <a:endParaRPr kumimoji="1"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851995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AC059-6372-1544-B050-67675AD1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6232"/>
          </a:xfrm>
        </p:spPr>
        <p:txBody>
          <a:bodyPr>
            <a:normAutofit/>
          </a:bodyPr>
          <a:lstStyle/>
          <a:p>
            <a:r>
              <a:rPr kumimoji="1" lang="ko-KR" altLang="en-US" sz="3000" b="1" dirty="0"/>
              <a:t>중점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EEAEA-3715-EF42-99F2-3411D145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7694"/>
            <a:ext cx="10073054" cy="398460"/>
          </a:xfrm>
        </p:spPr>
        <p:txBody>
          <a:bodyPr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kumimoji="1" lang="en-US" altLang="ko-KR" sz="1700" dirty="0"/>
              <a:t>2. Metadata</a:t>
            </a:r>
            <a:r>
              <a:rPr kumimoji="1" lang="ko-KR" altLang="en-US" sz="1700" dirty="0" err="1"/>
              <a:t>를</a:t>
            </a:r>
            <a:r>
              <a:rPr kumimoji="1" lang="ko-KR" altLang="en-US" sz="1700" dirty="0"/>
              <a:t> 관리하는 </a:t>
            </a:r>
            <a:r>
              <a:rPr kumimoji="1" lang="en-US" altLang="ko-KR" sz="1700" dirty="0"/>
              <a:t>Controller </a:t>
            </a:r>
            <a:r>
              <a:rPr kumimoji="1" lang="ko-KR" altLang="en-US" sz="1700" dirty="0"/>
              <a:t>구현</a:t>
            </a:r>
            <a:endParaRPr kumimoji="1" lang="en-US" altLang="ko-KR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F41DFC-1D3D-5C43-BE0A-53534256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32" y="2760784"/>
            <a:ext cx="7093441" cy="39863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B01886-9E3D-8248-8C9F-790989F8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841" y="396796"/>
            <a:ext cx="6121702" cy="21181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8E0FAA-F144-A442-A37A-085FDA6FA445}"/>
              </a:ext>
            </a:extLst>
          </p:cNvPr>
          <p:cNvSpPr txBox="1"/>
          <p:nvPr/>
        </p:nvSpPr>
        <p:spPr>
          <a:xfrm>
            <a:off x="3417276" y="3246991"/>
            <a:ext cx="18991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 dirty="0"/>
              <a:t>Leader Controller</a:t>
            </a:r>
            <a:endParaRPr kumimoji="1" lang="ko-KR" altLang="en-US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78B982-79EC-2C47-83DA-C2189D3AE539}"/>
              </a:ext>
            </a:extLst>
          </p:cNvPr>
          <p:cNvSpPr txBox="1"/>
          <p:nvPr/>
        </p:nvSpPr>
        <p:spPr>
          <a:xfrm>
            <a:off x="2756387" y="4191295"/>
            <a:ext cx="949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- Leader</a:t>
            </a:r>
            <a:r>
              <a:rPr kumimoji="1" lang="ko-KR" altLang="en-US" sz="1000" dirty="0"/>
              <a:t>확인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3CC7B70-9C95-4541-8B78-519AECB1F836}"/>
              </a:ext>
            </a:extLst>
          </p:cNvPr>
          <p:cNvCxnSpPr>
            <a:cxnSpLocks/>
          </p:cNvCxnSpPr>
          <p:nvPr/>
        </p:nvCxnSpPr>
        <p:spPr>
          <a:xfrm flipV="1">
            <a:off x="2963008" y="3835656"/>
            <a:ext cx="536329" cy="438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5327B36-3086-3C40-8508-DBAD94628A55}"/>
              </a:ext>
            </a:extLst>
          </p:cNvPr>
          <p:cNvCxnSpPr>
            <a:cxnSpLocks/>
          </p:cNvCxnSpPr>
          <p:nvPr/>
        </p:nvCxnSpPr>
        <p:spPr>
          <a:xfrm flipV="1">
            <a:off x="4741985" y="3840060"/>
            <a:ext cx="536329" cy="438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F1A35C-65A1-0F42-9955-390050E2CA2E}"/>
              </a:ext>
            </a:extLst>
          </p:cNvPr>
          <p:cNvSpPr/>
          <p:nvPr/>
        </p:nvSpPr>
        <p:spPr>
          <a:xfrm>
            <a:off x="3516921" y="3511221"/>
            <a:ext cx="1242648" cy="6620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CB514A-599C-F944-9985-FB6C3C38060C}"/>
              </a:ext>
            </a:extLst>
          </p:cNvPr>
          <p:cNvSpPr txBox="1"/>
          <p:nvPr/>
        </p:nvSpPr>
        <p:spPr>
          <a:xfrm>
            <a:off x="4535364" y="4201795"/>
            <a:ext cx="949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- Leader</a:t>
            </a:r>
            <a:r>
              <a:rPr kumimoji="1" lang="ko-KR" altLang="en-US" sz="10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202669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AC059-6372-1544-B050-67675AD1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6232"/>
          </a:xfrm>
        </p:spPr>
        <p:txBody>
          <a:bodyPr>
            <a:normAutofit/>
          </a:bodyPr>
          <a:lstStyle/>
          <a:p>
            <a:r>
              <a:rPr kumimoji="1" lang="ko-KR" altLang="en-US" sz="3000" b="1" dirty="0"/>
              <a:t>중점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EEAEA-3715-EF42-99F2-3411D145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7694"/>
            <a:ext cx="10073054" cy="398460"/>
          </a:xfrm>
        </p:spPr>
        <p:txBody>
          <a:bodyPr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kumimoji="1" lang="en-US" altLang="ko-KR" sz="1700" dirty="0"/>
              <a:t>2. Metadata</a:t>
            </a:r>
            <a:r>
              <a:rPr kumimoji="1" lang="ko-KR" altLang="en-US" sz="1700" dirty="0" err="1"/>
              <a:t>를</a:t>
            </a:r>
            <a:r>
              <a:rPr kumimoji="1" lang="ko-KR" altLang="en-US" sz="1700" dirty="0"/>
              <a:t> 관리하는 </a:t>
            </a:r>
            <a:r>
              <a:rPr kumimoji="1" lang="en-US" altLang="ko-KR" sz="1700" dirty="0"/>
              <a:t>Controller </a:t>
            </a:r>
            <a:r>
              <a:rPr kumimoji="1" lang="ko-KR" altLang="en-US" sz="1700" dirty="0"/>
              <a:t>구현</a:t>
            </a:r>
            <a:endParaRPr kumimoji="1" lang="en-US" altLang="ko-KR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F41DFC-1D3D-5C43-BE0A-53534256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32" y="2760784"/>
            <a:ext cx="7093441" cy="39863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B01886-9E3D-8248-8C9F-790989F8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841" y="396796"/>
            <a:ext cx="6121702" cy="21181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8E0FAA-F144-A442-A37A-085FDA6FA445}"/>
              </a:ext>
            </a:extLst>
          </p:cNvPr>
          <p:cNvSpPr txBox="1"/>
          <p:nvPr/>
        </p:nvSpPr>
        <p:spPr>
          <a:xfrm>
            <a:off x="3417276" y="3246991"/>
            <a:ext cx="18991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 dirty="0"/>
              <a:t>Leader Controller</a:t>
            </a:r>
            <a:endParaRPr kumimoji="1" lang="ko-KR" altLang="en-US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78B982-79EC-2C47-83DA-C2189D3AE539}"/>
              </a:ext>
            </a:extLst>
          </p:cNvPr>
          <p:cNvSpPr txBox="1"/>
          <p:nvPr/>
        </p:nvSpPr>
        <p:spPr>
          <a:xfrm>
            <a:off x="2756387" y="4191295"/>
            <a:ext cx="949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- Leader</a:t>
            </a:r>
            <a:r>
              <a:rPr kumimoji="1" lang="ko-KR" altLang="en-US" sz="1000" dirty="0"/>
              <a:t>확인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3CC7B70-9C95-4541-8B78-519AECB1F836}"/>
              </a:ext>
            </a:extLst>
          </p:cNvPr>
          <p:cNvCxnSpPr>
            <a:cxnSpLocks/>
          </p:cNvCxnSpPr>
          <p:nvPr/>
        </p:nvCxnSpPr>
        <p:spPr>
          <a:xfrm flipV="1">
            <a:off x="2963008" y="3835656"/>
            <a:ext cx="536329" cy="438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5327B36-3086-3C40-8508-DBAD94628A55}"/>
              </a:ext>
            </a:extLst>
          </p:cNvPr>
          <p:cNvCxnSpPr>
            <a:cxnSpLocks/>
          </p:cNvCxnSpPr>
          <p:nvPr/>
        </p:nvCxnSpPr>
        <p:spPr>
          <a:xfrm flipV="1">
            <a:off x="4741985" y="3840060"/>
            <a:ext cx="536329" cy="438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F1A35C-65A1-0F42-9955-390050E2CA2E}"/>
              </a:ext>
            </a:extLst>
          </p:cNvPr>
          <p:cNvSpPr/>
          <p:nvPr/>
        </p:nvSpPr>
        <p:spPr>
          <a:xfrm>
            <a:off x="3516921" y="3511221"/>
            <a:ext cx="1242648" cy="6620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CB514A-599C-F944-9985-FB6C3C38060C}"/>
              </a:ext>
            </a:extLst>
          </p:cNvPr>
          <p:cNvSpPr txBox="1"/>
          <p:nvPr/>
        </p:nvSpPr>
        <p:spPr>
          <a:xfrm>
            <a:off x="4535364" y="4201795"/>
            <a:ext cx="949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- Leader</a:t>
            </a:r>
            <a:r>
              <a:rPr kumimoji="1" lang="ko-KR" altLang="en-US" sz="1000" dirty="0"/>
              <a:t>확인</a:t>
            </a:r>
          </a:p>
        </p:txBody>
      </p:sp>
      <p:sp>
        <p:nvSpPr>
          <p:cNvPr id="5" name="곱하기 4">
            <a:extLst>
              <a:ext uri="{FF2B5EF4-FFF2-40B4-BE49-F238E27FC236}">
                <a16:creationId xmlns:a16="http://schemas.microsoft.com/office/drawing/2014/main" id="{07F24B92-5C38-804D-B45E-8493F3F71069}"/>
              </a:ext>
            </a:extLst>
          </p:cNvPr>
          <p:cNvSpPr/>
          <p:nvPr/>
        </p:nvSpPr>
        <p:spPr>
          <a:xfrm>
            <a:off x="3687150" y="3385053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61673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AC059-6372-1544-B050-67675AD1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6232"/>
          </a:xfrm>
        </p:spPr>
        <p:txBody>
          <a:bodyPr>
            <a:normAutofit/>
          </a:bodyPr>
          <a:lstStyle/>
          <a:p>
            <a:r>
              <a:rPr kumimoji="1" lang="ko-KR" altLang="en-US" sz="3000" b="1" dirty="0"/>
              <a:t>중점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EEAEA-3715-EF42-99F2-3411D145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7694"/>
            <a:ext cx="10073054" cy="398460"/>
          </a:xfrm>
        </p:spPr>
        <p:txBody>
          <a:bodyPr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kumimoji="1" lang="en-US" altLang="ko-KR" sz="1700" dirty="0"/>
              <a:t>2. Metadata</a:t>
            </a:r>
            <a:r>
              <a:rPr kumimoji="1" lang="ko-KR" altLang="en-US" sz="1700" dirty="0" err="1"/>
              <a:t>를</a:t>
            </a:r>
            <a:r>
              <a:rPr kumimoji="1" lang="ko-KR" altLang="en-US" sz="1700" dirty="0"/>
              <a:t> 관리하는 </a:t>
            </a:r>
            <a:r>
              <a:rPr kumimoji="1" lang="en-US" altLang="ko-KR" sz="1700" dirty="0"/>
              <a:t>Controller </a:t>
            </a:r>
            <a:r>
              <a:rPr kumimoji="1" lang="ko-KR" altLang="en-US" sz="1700"/>
              <a:t>구현</a:t>
            </a:r>
            <a:endParaRPr kumimoji="1" lang="en-US" altLang="ko-KR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F41DFC-1D3D-5C43-BE0A-53534256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32" y="2760784"/>
            <a:ext cx="7093441" cy="39863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B01886-9E3D-8248-8C9F-790989F8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841" y="396796"/>
            <a:ext cx="6121702" cy="21181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8E0FAA-F144-A442-A37A-085FDA6FA445}"/>
              </a:ext>
            </a:extLst>
          </p:cNvPr>
          <p:cNvSpPr txBox="1"/>
          <p:nvPr/>
        </p:nvSpPr>
        <p:spPr>
          <a:xfrm>
            <a:off x="1650749" y="3265716"/>
            <a:ext cx="18991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 dirty="0"/>
              <a:t>Leader Controller</a:t>
            </a:r>
            <a:endParaRPr kumimoji="1" lang="ko-KR" altLang="en-US" sz="13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5327B36-3086-3C40-8508-DBAD94628A55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983522" y="3840060"/>
            <a:ext cx="2294792" cy="219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F1A35C-65A1-0F42-9955-390050E2CA2E}"/>
              </a:ext>
            </a:extLst>
          </p:cNvPr>
          <p:cNvSpPr/>
          <p:nvPr/>
        </p:nvSpPr>
        <p:spPr>
          <a:xfrm>
            <a:off x="1740874" y="3511221"/>
            <a:ext cx="1242648" cy="6620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CB514A-599C-F944-9985-FB6C3C38060C}"/>
              </a:ext>
            </a:extLst>
          </p:cNvPr>
          <p:cNvSpPr txBox="1"/>
          <p:nvPr/>
        </p:nvSpPr>
        <p:spPr>
          <a:xfrm>
            <a:off x="4601550" y="4204833"/>
            <a:ext cx="949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- Leader</a:t>
            </a:r>
            <a:r>
              <a:rPr kumimoji="1" lang="ko-KR" altLang="en-US" sz="1000" dirty="0"/>
              <a:t>확인</a:t>
            </a:r>
          </a:p>
        </p:txBody>
      </p:sp>
      <p:sp>
        <p:nvSpPr>
          <p:cNvPr id="5" name="곱하기 4">
            <a:extLst>
              <a:ext uri="{FF2B5EF4-FFF2-40B4-BE49-F238E27FC236}">
                <a16:creationId xmlns:a16="http://schemas.microsoft.com/office/drawing/2014/main" id="{07F24B92-5C38-804D-B45E-8493F3F71069}"/>
              </a:ext>
            </a:extLst>
          </p:cNvPr>
          <p:cNvSpPr/>
          <p:nvPr/>
        </p:nvSpPr>
        <p:spPr>
          <a:xfrm>
            <a:off x="3687150" y="3385053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248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60922-8ADE-984D-98A7-6F275D133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8499"/>
            <a:ext cx="9144000" cy="9865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5400" b="1" dirty="0"/>
              <a:t>Producer Spec</a:t>
            </a:r>
            <a:endParaRPr kumimoji="1" lang="ko-KR" altLang="en-US" sz="5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D15138-20E0-E94D-A8C3-60D4A99CE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75070"/>
            <a:ext cx="8786224" cy="453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418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AC059-6372-1544-B050-67675AD1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6232"/>
          </a:xfrm>
        </p:spPr>
        <p:txBody>
          <a:bodyPr>
            <a:normAutofit/>
          </a:bodyPr>
          <a:lstStyle/>
          <a:p>
            <a:r>
              <a:rPr kumimoji="1" lang="ko-KR" altLang="en-US" sz="3000" b="1" dirty="0"/>
              <a:t>중점 사항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C993DD-0D69-2048-A331-173739EDF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885" y="1096232"/>
            <a:ext cx="6489560" cy="527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15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AC059-6372-1544-B050-67675AD1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6232"/>
          </a:xfrm>
        </p:spPr>
        <p:txBody>
          <a:bodyPr>
            <a:normAutofit/>
          </a:bodyPr>
          <a:lstStyle/>
          <a:p>
            <a:r>
              <a:rPr kumimoji="1" lang="ko-KR" altLang="en-US" sz="3000" b="1" dirty="0"/>
              <a:t>중점 사항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D7CC0F-918F-4B4A-B2DC-C759EE57D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670" y="1303651"/>
            <a:ext cx="8322660" cy="496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96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FEF41-D86F-BA46-AF57-3348D25F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인턴 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5BFE9-9CD2-2240-AE4E-A2236027B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0183"/>
          </a:xfrm>
        </p:spPr>
        <p:txBody>
          <a:bodyPr/>
          <a:lstStyle/>
          <a:p>
            <a:r>
              <a:rPr kumimoji="1" lang="ko-KR" altLang="en-US" sz="2400" b="1" dirty="0"/>
              <a:t>배운 점</a:t>
            </a:r>
            <a:endParaRPr kumimoji="1" lang="en-US" altLang="ko-KR" sz="2400" b="1" dirty="0"/>
          </a:p>
          <a:p>
            <a:pPr>
              <a:spcBef>
                <a:spcPts val="1600"/>
              </a:spcBef>
              <a:buFontTx/>
              <a:buChar char="-"/>
            </a:pPr>
            <a:r>
              <a:rPr kumimoji="1" lang="en-US" altLang="ko-KR" sz="1800" dirty="0"/>
              <a:t>Kafka</a:t>
            </a:r>
            <a:r>
              <a:rPr kumimoji="1" lang="ko-KR" altLang="en-US" sz="1800" dirty="0"/>
              <a:t>의 전반적인 흐름 이해 </a:t>
            </a:r>
            <a:endParaRPr kumimoji="1" lang="en-US" altLang="ko-KR" sz="1800" dirty="0"/>
          </a:p>
          <a:p>
            <a:pPr>
              <a:spcBef>
                <a:spcPts val="1600"/>
              </a:spcBef>
              <a:buFontTx/>
              <a:buChar char="-"/>
            </a:pPr>
            <a:r>
              <a:rPr kumimoji="1" lang="ko-KR" altLang="en-US" sz="1800" dirty="0"/>
              <a:t>비동기적으로 데이터 송수신 및 처리</a:t>
            </a:r>
            <a:endParaRPr kumimoji="1" lang="en-US" altLang="ko-KR" sz="1800" b="1" dirty="0"/>
          </a:p>
          <a:p>
            <a:pPr>
              <a:spcBef>
                <a:spcPts val="1600"/>
              </a:spcBef>
              <a:buFontTx/>
              <a:buChar char="-"/>
            </a:pPr>
            <a:r>
              <a:rPr kumimoji="1" lang="en-US" altLang="ko-KR" sz="1800" dirty="0"/>
              <a:t>Multi threading</a:t>
            </a:r>
            <a:r>
              <a:rPr kumimoji="1" lang="ko-KR" altLang="en-US" sz="1800" dirty="0"/>
              <a:t> 환경에서 데이터 처리 공부</a:t>
            </a:r>
            <a:endParaRPr kumimoji="1" lang="en-US" altLang="ko-KR" sz="1800" dirty="0"/>
          </a:p>
          <a:p>
            <a:pPr>
              <a:spcBef>
                <a:spcPts val="1600"/>
              </a:spcBef>
              <a:buFontTx/>
              <a:buChar char="-"/>
            </a:pPr>
            <a:endParaRPr kumimoji="1" lang="en-US" altLang="ko-KR" sz="1800" dirty="0"/>
          </a:p>
          <a:p>
            <a:pPr>
              <a:spcBef>
                <a:spcPts val="1600"/>
              </a:spcBef>
            </a:pPr>
            <a:r>
              <a:rPr kumimoji="1" lang="ko-KR" altLang="en-US" sz="2400" b="1" dirty="0"/>
              <a:t>아쉬운 점</a:t>
            </a:r>
            <a:endParaRPr kumimoji="1" lang="en-US" altLang="ko-KR" sz="2400" b="1" dirty="0"/>
          </a:p>
          <a:p>
            <a:pPr>
              <a:spcBef>
                <a:spcPts val="1600"/>
              </a:spcBef>
              <a:buFontTx/>
              <a:buChar char="-"/>
            </a:pPr>
            <a:r>
              <a:rPr kumimoji="1" lang="en-US" altLang="ko-KR" sz="1800" dirty="0"/>
              <a:t>Metadata </a:t>
            </a:r>
            <a:r>
              <a:rPr kumimoji="1" lang="ko-KR" altLang="en-US" sz="1800" dirty="0"/>
              <a:t>관리를 위한 컨트롤러를 구현하지 못한 것</a:t>
            </a:r>
            <a:endParaRPr kumimoji="1" lang="en-US" altLang="ko-KR" sz="1800" dirty="0"/>
          </a:p>
          <a:p>
            <a:pPr>
              <a:spcBef>
                <a:spcPts val="1600"/>
              </a:spcBef>
              <a:buFontTx/>
              <a:buChar char="-"/>
            </a:pPr>
            <a:r>
              <a:rPr kumimoji="1" lang="ko-KR" altLang="en-US" sz="1800" dirty="0" err="1"/>
              <a:t>고가용성을</a:t>
            </a:r>
            <a:r>
              <a:rPr kumimoji="1" lang="ko-KR" altLang="en-US" sz="1800" dirty="0"/>
              <a:t> 위한 멀티 브로커를 구현하지 못한 것</a:t>
            </a:r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426900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9AECE-8EDC-4F49-83BA-D79223EF7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0841"/>
            <a:ext cx="10515600" cy="6563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ko-KR" sz="4000" b="1" dirty="0"/>
              <a:t>- End -</a:t>
            </a:r>
            <a:endParaRPr kumimoji="1"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6026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60922-8ADE-984D-98A7-6F275D133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8499"/>
            <a:ext cx="9144000" cy="9865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5400" b="1" dirty="0"/>
              <a:t>Broker Spec</a:t>
            </a:r>
            <a:endParaRPr kumimoji="1" lang="ko-KR" altLang="en-US" sz="5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772738-CA22-BF4F-9DDF-C86FF826D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75070"/>
            <a:ext cx="8920903" cy="489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6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60922-8ADE-984D-98A7-6F275D133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8499"/>
            <a:ext cx="9144000" cy="9865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5400" b="1" dirty="0"/>
              <a:t>Consumer Spec</a:t>
            </a:r>
            <a:endParaRPr kumimoji="1" lang="ko-KR" altLang="en-US" sz="5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1BD44E-ED95-4649-ABD9-62A8DE574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75070"/>
            <a:ext cx="7921465" cy="486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9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60922-8ADE-984D-98A7-6F275D133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899" y="516298"/>
            <a:ext cx="9144000" cy="9865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5400" b="1" dirty="0"/>
              <a:t>Structure</a:t>
            </a:r>
            <a:endParaRPr kumimoji="1" lang="ko-KR" altLang="en-US" sz="5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F8EACE-2C86-CF41-B904-3BE121EF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2" y="4357600"/>
            <a:ext cx="9294688" cy="233979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A6F4F77-35C3-F347-A0AC-9A02D2E358A3}"/>
              </a:ext>
            </a:extLst>
          </p:cNvPr>
          <p:cNvSpPr/>
          <p:nvPr/>
        </p:nvSpPr>
        <p:spPr>
          <a:xfrm>
            <a:off x="1399864" y="1802353"/>
            <a:ext cx="6369977" cy="23397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108181C-E63B-AB4C-8D61-A2852382D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2" y="1913158"/>
            <a:ext cx="6121702" cy="2118184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179EDF9-A17B-F346-A7C3-40A481D4FEBC}"/>
              </a:ext>
            </a:extLst>
          </p:cNvPr>
          <p:cNvCxnSpPr>
            <a:cxnSpLocks/>
          </p:cNvCxnSpPr>
          <p:nvPr/>
        </p:nvCxnSpPr>
        <p:spPr>
          <a:xfrm>
            <a:off x="4475789" y="4142146"/>
            <a:ext cx="1224367" cy="12255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72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60922-8ADE-984D-98A7-6F275D133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899" y="516298"/>
            <a:ext cx="9144000" cy="9865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5400" b="1" dirty="0"/>
              <a:t>Structure</a:t>
            </a:r>
            <a:endParaRPr kumimoji="1" lang="ko-KR" altLang="en-US" sz="5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F8EACE-2C86-CF41-B904-3BE121EF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2" y="4357600"/>
            <a:ext cx="9294688" cy="2339793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BB7805F-2D5E-304B-A6E3-20DE97EFE039}"/>
              </a:ext>
            </a:extLst>
          </p:cNvPr>
          <p:cNvCxnSpPr>
            <a:cxnSpLocks/>
          </p:cNvCxnSpPr>
          <p:nvPr/>
        </p:nvCxnSpPr>
        <p:spPr>
          <a:xfrm flipH="1" flipV="1">
            <a:off x="4991369" y="4091592"/>
            <a:ext cx="710790" cy="675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B417E1-FBD7-7A4E-A630-65D12879069C}"/>
              </a:ext>
            </a:extLst>
          </p:cNvPr>
          <p:cNvSpPr txBox="1"/>
          <p:nvPr/>
        </p:nvSpPr>
        <p:spPr>
          <a:xfrm>
            <a:off x="1315093" y="1675615"/>
            <a:ext cx="181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err="1"/>
              <a:t>Server.properties</a:t>
            </a:r>
            <a:endParaRPr kumimoji="1" lang="ko-KR" altLang="en-US" sz="1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5F0815-8400-C949-9998-349936C77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466" y="1983392"/>
            <a:ext cx="54737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0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60922-8ADE-984D-98A7-6F275D133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899" y="516298"/>
            <a:ext cx="9144000" cy="9865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5400" b="1" dirty="0"/>
              <a:t>Structure</a:t>
            </a:r>
            <a:endParaRPr kumimoji="1" lang="ko-KR" altLang="en-US" sz="5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F8EACE-2C86-CF41-B904-3BE121EF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2" y="4357600"/>
            <a:ext cx="9294688" cy="2339793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BB7805F-2D5E-304B-A6E3-20DE97EFE039}"/>
              </a:ext>
            </a:extLst>
          </p:cNvPr>
          <p:cNvCxnSpPr>
            <a:cxnSpLocks/>
          </p:cNvCxnSpPr>
          <p:nvPr/>
        </p:nvCxnSpPr>
        <p:spPr>
          <a:xfrm flipH="1" flipV="1">
            <a:off x="5013789" y="4086745"/>
            <a:ext cx="678094" cy="6804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A1B0EB85-4433-5F49-B651-54CA05223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2" y="1913158"/>
            <a:ext cx="6121702" cy="21181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A6F4F77-35C3-F347-A0AC-9A02D2E358A3}"/>
              </a:ext>
            </a:extLst>
          </p:cNvPr>
          <p:cNvSpPr/>
          <p:nvPr/>
        </p:nvSpPr>
        <p:spPr>
          <a:xfrm>
            <a:off x="1524002" y="3252877"/>
            <a:ext cx="4571998" cy="833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3136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451</Words>
  <Application>Microsoft Macintosh PowerPoint</Application>
  <PresentationFormat>와이드스크린</PresentationFormat>
  <Paragraphs>169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6" baseType="lpstr">
      <vt:lpstr>맑은 고딕</vt:lpstr>
      <vt:lpstr>Arial</vt:lpstr>
      <vt:lpstr>Office 테마</vt:lpstr>
      <vt:lpstr>최종 발표 </vt:lpstr>
      <vt:lpstr>목 차</vt:lpstr>
      <vt:lpstr>개발 목표</vt:lpstr>
      <vt:lpstr>Producer Spec</vt:lpstr>
      <vt:lpstr>Broker Spec</vt:lpstr>
      <vt:lpstr>Consumer Spec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시현</vt:lpstr>
      <vt:lpstr>중점 사항</vt:lpstr>
      <vt:lpstr>중점 사항</vt:lpstr>
      <vt:lpstr>중점 사항</vt:lpstr>
      <vt:lpstr>중점 사항</vt:lpstr>
      <vt:lpstr>중점 사항</vt:lpstr>
      <vt:lpstr>중점 사항</vt:lpstr>
      <vt:lpstr>중점 사항</vt:lpstr>
      <vt:lpstr>중점 사항</vt:lpstr>
      <vt:lpstr>중점 사항</vt:lpstr>
      <vt:lpstr>중점 사항</vt:lpstr>
      <vt:lpstr>중점 사항</vt:lpstr>
      <vt:lpstr>중점 사항</vt:lpstr>
      <vt:lpstr>중점 사항</vt:lpstr>
      <vt:lpstr>중점 사항</vt:lpstr>
      <vt:lpstr>중점 사항</vt:lpstr>
      <vt:lpstr>인턴 후기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최종 발표 </dc:title>
  <dc:creator>USER</dc:creator>
  <cp:lastModifiedBy>USER</cp:lastModifiedBy>
  <cp:revision>53</cp:revision>
  <dcterms:created xsi:type="dcterms:W3CDTF">2021-08-23T07:02:44Z</dcterms:created>
  <dcterms:modified xsi:type="dcterms:W3CDTF">2021-08-26T04:48:59Z</dcterms:modified>
</cp:coreProperties>
</file>