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73" r:id="rId16"/>
    <p:sldId id="272" r:id="rId17"/>
    <p:sldId id="275" r:id="rId1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599" autoAdjust="0"/>
  </p:normalViewPr>
  <p:slideViewPr>
    <p:cSldViewPr>
      <p:cViewPr varScale="1">
        <p:scale>
          <a:sx n="121" d="100"/>
          <a:sy n="121" d="100"/>
        </p:scale>
        <p:origin x="176" y="32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10/28/20</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10/28/20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0942" y="345139"/>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148" y="2270908"/>
            <a:ext cx="7032530" cy="2188992"/>
          </a:xfrm>
        </p:spPr>
        <p:txBody>
          <a:bodyPr anchor="ctr" anchorCtr="0">
            <a:noAutofit/>
          </a:bodyPr>
          <a:lstStyle>
            <a:lvl1pPr algn="ctr">
              <a:lnSpc>
                <a:spcPct val="85000"/>
              </a:lnSpc>
              <a:defRPr sz="5998"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119" y="5024051"/>
            <a:ext cx="7032530" cy="1052898"/>
          </a:xfrm>
        </p:spPr>
        <p:txBody>
          <a:bodyPr anchor="ctr" anchorCtr="0">
            <a:normAutofit/>
          </a:bodyPr>
          <a:lstStyle>
            <a:lvl1pPr marL="0" indent="0" algn="ctr">
              <a:lnSpc>
                <a:spcPct val="114000"/>
              </a:lnSpc>
              <a:spcBef>
                <a:spcPts val="0"/>
              </a:spcBef>
              <a:buNone/>
              <a:defRPr sz="1999" b="0" i="1" baseline="0">
                <a:solidFill>
                  <a:schemeClr val="tx2"/>
                </a:solidFill>
                <a:latin typeface="+mn-lt"/>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2583665" y="6314441"/>
            <a:ext cx="1596206" cy="365125"/>
          </a:xfrm>
        </p:spPr>
        <p:txBody>
          <a:bodyPr/>
          <a:lstStyle>
            <a:lvl1pPr algn="l">
              <a:defRPr sz="1200">
                <a:solidFill>
                  <a:schemeClr val="tx2"/>
                </a:solidFill>
              </a:defRPr>
            </a:lvl1pPr>
          </a:lstStyle>
          <a:p>
            <a:fld id="{9AFE8FB1-0A7A-443E-AAF7-31D4FA1AA312}" type="datetimeFigureOut">
              <a:rPr lang="en-US" smtClean="0"/>
              <a:t>10/28/20</a:t>
            </a:fld>
            <a:endParaRPr lang="en-US" dirty="0"/>
          </a:p>
        </p:txBody>
      </p:sp>
      <p:sp>
        <p:nvSpPr>
          <p:cNvPr id="5" name="Footer Placeholder 4"/>
          <p:cNvSpPr>
            <a:spLocks noGrp="1"/>
          </p:cNvSpPr>
          <p:nvPr>
            <p:ph type="ftr" sz="quarter" idx="11"/>
          </p:nvPr>
        </p:nvSpPr>
        <p:spPr>
          <a:xfrm>
            <a:off x="4513891" y="6314441"/>
            <a:ext cx="5121349"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0942" y="572152"/>
            <a:ext cx="407882" cy="365125"/>
          </a:xfrm>
        </p:spPr>
        <p:txBody>
          <a:bodyPr/>
          <a:lstStyle>
            <a:lvl1pPr algn="r">
              <a:defRPr>
                <a:solidFill>
                  <a:schemeClr val="bg2"/>
                </a:solidFill>
              </a:defRPr>
            </a:lvl1pPr>
          </a:lstStyle>
          <a:p>
            <a:fld id="{25BA54BD-C84D-46CE-8B72-31BFB26ABA43}" type="slidenum">
              <a:rPr lang="en-US" smtClean="0"/>
              <a:t>‹#›</a:t>
            </a:fld>
            <a:endParaRPr lang="en-US" dirty="0"/>
          </a:p>
        </p:txBody>
      </p:sp>
    </p:spTree>
    <p:extLst>
      <p:ext uri="{BB962C8B-B14F-4D97-AF65-F5344CB8AC3E}">
        <p14:creationId xmlns:p14="http://schemas.microsoft.com/office/powerpoint/2010/main" val="748660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p:nvSpPr>
        <p:spPr>
          <a:xfrm>
            <a:off x="6900071" y="0"/>
            <a:ext cx="529198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99" noProof="0" dirty="0"/>
          </a:p>
        </p:txBody>
      </p:sp>
      <p:sp>
        <p:nvSpPr>
          <p:cNvPr id="4" name="Date Placeholder 3"/>
          <p:cNvSpPr>
            <a:spLocks noGrp="1"/>
          </p:cNvSpPr>
          <p:nvPr>
            <p:ph type="dt" sz="half" idx="10"/>
          </p:nvPr>
        </p:nvSpPr>
        <p:spPr/>
        <p:txBody>
          <a:bodyPr/>
          <a:lstStyle/>
          <a:p>
            <a:fld id="{9AFE8FB1-0A7A-443E-AAF7-31D4FA1AA312}" type="datetimeFigureOut">
              <a:rPr lang="en-US" smtClean="0"/>
              <a:pPr/>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360" y="688779"/>
            <a:ext cx="5744880"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1722" y="280278"/>
            <a:ext cx="4639797"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p:nvSpPr>
        <p:spPr bwMode="auto">
          <a:xfrm>
            <a:off x="11789512" y="356478"/>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13254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02" y="557784"/>
            <a:ext cx="3830338"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0250" y="558065"/>
            <a:ext cx="6243726" cy="914400"/>
          </a:xfrm>
        </p:spPr>
        <p:txBody>
          <a:bodyPr anchor="b">
            <a:normAutofit/>
          </a:bodyPr>
          <a:lstStyle>
            <a:lvl1pPr marL="0" indent="0">
              <a:lnSpc>
                <a:spcPct val="113000"/>
              </a:lnSpc>
              <a:spcBef>
                <a:spcPts val="0"/>
              </a:spcBef>
              <a:buNone/>
              <a:defRPr sz="2399" b="0" i="1" baseline="0">
                <a:solidFill>
                  <a:schemeClr val="tx1">
                    <a:lumMod val="85000"/>
                    <a:lumOff val="1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0250" y="1526671"/>
            <a:ext cx="6243726"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0251" y="3700826"/>
            <a:ext cx="6246773" cy="914400"/>
          </a:xfrm>
        </p:spPr>
        <p:txBody>
          <a:bodyPr anchor="b">
            <a:normAutofit/>
          </a:bodyPr>
          <a:lstStyle>
            <a:lvl1pPr marL="0" indent="0">
              <a:buNone/>
              <a:defRPr sz="2399" b="0" i="1" baseline="0">
                <a:solidFill>
                  <a:schemeClr val="tx1">
                    <a:lumMod val="85000"/>
                    <a:lumOff val="1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0250" y="4669432"/>
            <a:ext cx="6243726"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AFE8FB1-0A7A-443E-AAF7-31D4FA1AA312}" type="datetimeFigureOut">
              <a:rPr lang="en-US" smtClean="0"/>
              <a:t>10/28/20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339307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02" y="557784"/>
            <a:ext cx="3830338"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9AFE8FB1-0A7A-443E-AAF7-31D4FA1AA312}" type="datetimeFigureOut">
              <a:rPr lang="en-US" smtClean="0"/>
              <a:t>10/28/20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0251" y="557784"/>
            <a:ext cx="6246773"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3777" y="2950590"/>
            <a:ext cx="6187067"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3625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02" y="557784"/>
            <a:ext cx="3830338"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9AFE8FB1-0A7A-443E-AAF7-31D4FA1AA312}" type="datetimeFigureOut">
              <a:rPr lang="en-US" smtClean="0"/>
              <a:t>10/28/20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203457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10/28/20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110057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02" y="555479"/>
            <a:ext cx="3837776" cy="1921022"/>
          </a:xfrm>
        </p:spPr>
        <p:txBody>
          <a:bodyPr anchor="t">
            <a:noAutofit/>
          </a:bodyPr>
          <a:lstStyle>
            <a:lvl1pPr>
              <a:lnSpc>
                <a:spcPct val="93000"/>
              </a:lnSpc>
              <a:defRPr sz="4399"/>
            </a:lvl1pPr>
          </a:lstStyle>
          <a:p>
            <a:r>
              <a:rPr lang="en-US" noProof="0"/>
              <a:t>CLICK TO EDIT MASTER TITLE STYLE</a:t>
            </a:r>
          </a:p>
        </p:txBody>
      </p:sp>
      <p:sp>
        <p:nvSpPr>
          <p:cNvPr id="3" name="Content Placeholder 2"/>
          <p:cNvSpPr>
            <a:spLocks noGrp="1"/>
          </p:cNvSpPr>
          <p:nvPr>
            <p:ph idx="1" hasCustomPrompt="1"/>
          </p:nvPr>
        </p:nvSpPr>
        <p:spPr>
          <a:xfrm>
            <a:off x="5180251" y="564147"/>
            <a:ext cx="6246773" cy="5622644"/>
          </a:xfrm>
        </p:spPr>
        <p:txBody>
          <a:bodyPr/>
          <a:lstStyle>
            <a:lvl1pPr>
              <a:lnSpc>
                <a:spcPct val="112000"/>
              </a:lnSpc>
              <a:defRPr sz="1999"/>
            </a:lvl1pPr>
            <a:lvl2pPr>
              <a:lnSpc>
                <a:spcPct val="112000"/>
              </a:lnSpc>
              <a:defRPr sz="1799"/>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1802" y="2621513"/>
            <a:ext cx="3837776" cy="3239537"/>
          </a:xfrm>
        </p:spPr>
        <p:txBody>
          <a:bodyPr/>
          <a:lstStyle>
            <a:lvl1pPr marL="0" indent="0" algn="r">
              <a:lnSpc>
                <a:spcPct val="125000"/>
              </a:lnSpc>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10/28/20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205847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02" y="555479"/>
            <a:ext cx="3837776" cy="1921022"/>
          </a:xfrm>
        </p:spPr>
        <p:txBody>
          <a:bodyPr anchor="t">
            <a:noAutofit/>
          </a:bodyPr>
          <a:lstStyle>
            <a:lvl1pPr>
              <a:lnSpc>
                <a:spcPct val="93000"/>
              </a:lnSpc>
              <a:defRPr sz="4399"/>
            </a:lvl1pPr>
          </a:lstStyle>
          <a:p>
            <a:r>
              <a:rPr lang="en-US" noProof="0"/>
              <a:t>CLICK TO EDIT MASTER TITLE STYLE</a:t>
            </a:r>
          </a:p>
        </p:txBody>
      </p:sp>
      <p:sp>
        <p:nvSpPr>
          <p:cNvPr id="4" name="Text Placeholder 3"/>
          <p:cNvSpPr>
            <a:spLocks noGrp="1"/>
          </p:cNvSpPr>
          <p:nvPr>
            <p:ph type="body" sz="half" idx="2" hasCustomPrompt="1"/>
          </p:nvPr>
        </p:nvSpPr>
        <p:spPr>
          <a:xfrm>
            <a:off x="761802" y="2621513"/>
            <a:ext cx="3837776" cy="3239537"/>
          </a:xfrm>
        </p:spPr>
        <p:txBody>
          <a:bodyPr/>
          <a:lstStyle>
            <a:lvl1pPr marL="0" indent="0" algn="r">
              <a:lnSpc>
                <a:spcPct val="125000"/>
              </a:lnSpc>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10/28/20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1838" y="555480"/>
            <a:ext cx="6245185" cy="530557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noProof="0" dirty="0"/>
              <a:t>Click icon to add picture</a:t>
            </a:r>
          </a:p>
        </p:txBody>
      </p:sp>
    </p:spTree>
    <p:extLst>
      <p:ext uri="{BB962C8B-B14F-4D97-AF65-F5344CB8AC3E}">
        <p14:creationId xmlns:p14="http://schemas.microsoft.com/office/powerpoint/2010/main" val="324875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0942" y="1189204"/>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629" y="1143294"/>
            <a:ext cx="7032530" cy="4268965"/>
          </a:xfrm>
        </p:spPr>
        <p:txBody>
          <a:bodyPr anchor="t">
            <a:normAutofit/>
          </a:bodyPr>
          <a:lstStyle>
            <a:lvl1pPr algn="l">
              <a:lnSpc>
                <a:spcPct val="85000"/>
              </a:lnSpc>
              <a:defRPr sz="7698"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630" y="5537926"/>
            <a:ext cx="7032530" cy="706355"/>
          </a:xfrm>
        </p:spPr>
        <p:txBody>
          <a:bodyPr>
            <a:normAutofit/>
          </a:bodyPr>
          <a:lstStyle>
            <a:lvl1pPr marL="0" indent="0" algn="l">
              <a:lnSpc>
                <a:spcPct val="114000"/>
              </a:lnSpc>
              <a:spcBef>
                <a:spcPts val="0"/>
              </a:spcBef>
              <a:buNone/>
              <a:defRPr sz="1999" b="0" i="1" baseline="0">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630" y="6314441"/>
            <a:ext cx="1596206" cy="365125"/>
          </a:xfrm>
        </p:spPr>
        <p:txBody>
          <a:bodyPr/>
          <a:lstStyle>
            <a:lvl1pPr algn="l">
              <a:defRPr sz="1200">
                <a:solidFill>
                  <a:schemeClr val="tx2"/>
                </a:solidFill>
              </a:defRPr>
            </a:lvl1pPr>
          </a:lstStyle>
          <a:p>
            <a:fld id="{0CEE1DAB-B868-4EEB-BD54-B9BAB6F58361}" type="datetime8">
              <a:rPr lang="en-US" noProof="0" smtClean="0"/>
              <a:t>10/28/20 3:26 PM</a:t>
            </a:fld>
            <a:endParaRPr lang="en-US" noProof="0" dirty="0"/>
          </a:p>
        </p:txBody>
      </p:sp>
      <p:sp>
        <p:nvSpPr>
          <p:cNvPr id="5" name="Footer Placeholder 4"/>
          <p:cNvSpPr>
            <a:spLocks noGrp="1"/>
          </p:cNvSpPr>
          <p:nvPr>
            <p:ph type="ftr" sz="quarter" idx="11"/>
          </p:nvPr>
        </p:nvSpPr>
        <p:spPr>
          <a:xfrm>
            <a:off x="2999810" y="6314441"/>
            <a:ext cx="5121349"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0942" y="1416217"/>
            <a:ext cx="407882"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653"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926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AFE8FB1-0A7A-443E-AAF7-31D4FA1AA312}" type="datetimeFigureOut">
              <a:rPr lang="en-US" smtClean="0"/>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310663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1801" y="559678"/>
            <a:ext cx="3832908"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AFE8FB1-0A7A-443E-AAF7-31D4FA1AA312}" type="datetimeFigureOut">
              <a:rPr lang="en-US" smtClean="0"/>
              <a:pPr/>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802" y="2981326"/>
            <a:ext cx="1866414"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8295" y="2981326"/>
            <a:ext cx="1866414" cy="2828925"/>
          </a:xfrm>
        </p:spPr>
        <p:txBody>
          <a:bodyPr/>
          <a:lstStyle/>
          <a:p>
            <a:pPr lvl="0"/>
            <a:r>
              <a:rPr lang="en-US" noProof="0"/>
              <a:t>Edit Master text styles</a:t>
            </a:r>
          </a:p>
        </p:txBody>
      </p:sp>
    </p:spTree>
    <p:extLst>
      <p:ext uri="{BB962C8B-B14F-4D97-AF65-F5344CB8AC3E}">
        <p14:creationId xmlns:p14="http://schemas.microsoft.com/office/powerpoint/2010/main" val="1961799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p:nvSpPr>
        <p:spPr>
          <a:xfrm>
            <a:off x="0" y="0"/>
            <a:ext cx="60944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2" name="Title 1"/>
          <p:cNvSpPr>
            <a:spLocks noGrp="1"/>
          </p:cNvSpPr>
          <p:nvPr>
            <p:ph type="title"/>
          </p:nvPr>
        </p:nvSpPr>
        <p:spPr>
          <a:xfrm>
            <a:off x="6373740" y="431748"/>
            <a:ext cx="510407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6954" y="1468316"/>
            <a:ext cx="4830406"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AFE8FB1-0A7A-443E-AAF7-31D4FA1AA312}" type="datetimeFigureOut">
              <a:rPr lang="en-US" smtClean="0"/>
              <a:pPr/>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dirty="0"/>
          </a:p>
        </p:txBody>
      </p:sp>
    </p:spTree>
    <p:extLst>
      <p:ext uri="{BB962C8B-B14F-4D97-AF65-F5344CB8AC3E}">
        <p14:creationId xmlns:p14="http://schemas.microsoft.com/office/powerpoint/2010/main" val="1544139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p:nvSpPr>
        <p:spPr>
          <a:xfrm>
            <a:off x="1" y="2"/>
            <a:ext cx="12188824"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99" noProof="0" dirty="0"/>
          </a:p>
        </p:txBody>
      </p:sp>
      <p:sp>
        <p:nvSpPr>
          <p:cNvPr id="2" name="Title 1"/>
          <p:cNvSpPr>
            <a:spLocks noGrp="1"/>
          </p:cNvSpPr>
          <p:nvPr>
            <p:ph type="title" hasCustomPrompt="1"/>
          </p:nvPr>
        </p:nvSpPr>
        <p:spPr bwMode="ltGray">
          <a:xfrm>
            <a:off x="761802" y="305678"/>
            <a:ext cx="10665220"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9AFE8FB1-0A7A-443E-AAF7-31D4FA1AA312}" type="datetimeFigureOut">
              <a:rPr lang="en-US" smtClean="0"/>
              <a:pPr/>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801" y="2443527"/>
            <a:ext cx="3347128"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p:nvSpPr>
        <p:spPr bwMode="auto">
          <a:xfrm>
            <a:off x="11789512" y="356478"/>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25BA54BD-C84D-46CE-8B72-31BFB26ABA43}" type="slidenum">
              <a:rPr lang="en-US" smtClean="0"/>
              <a:pPr/>
              <a:t>‹#›</a:t>
            </a:fld>
            <a:endParaRPr lang="en-US"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0848" y="2443527"/>
            <a:ext cx="3347128"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79894" y="2443527"/>
            <a:ext cx="3347128" cy="2291676"/>
          </a:xfrm>
        </p:spPr>
        <p:txBody>
          <a:bodyPr/>
          <a:lstStyle/>
          <a:p>
            <a:pPr lvl="0"/>
            <a:r>
              <a:rPr lang="en-US" noProof="0"/>
              <a:t>Edit Master text styles</a:t>
            </a:r>
          </a:p>
        </p:txBody>
      </p:sp>
    </p:spTree>
    <p:extLst>
      <p:ext uri="{BB962C8B-B14F-4D97-AF65-F5344CB8AC3E}">
        <p14:creationId xmlns:p14="http://schemas.microsoft.com/office/powerpoint/2010/main" val="342395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p:nvSpPr>
        <p:spPr>
          <a:xfrm>
            <a:off x="0" y="1540330"/>
            <a:ext cx="12188825"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Rectangle 8">
            <a:extLst>
              <a:ext uri="{FF2B5EF4-FFF2-40B4-BE49-F238E27FC236}">
                <a16:creationId xmlns:a16="http://schemas.microsoft.com/office/drawing/2014/main" id="{65AC8F6D-0687-481A-9761-11AB8A79722C}"/>
              </a:ext>
            </a:extLst>
          </p:cNvPr>
          <p:cNvSpPr/>
          <p:nvPr/>
        </p:nvSpPr>
        <p:spPr>
          <a:xfrm>
            <a:off x="1" y="2"/>
            <a:ext cx="12188824"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99" noProof="0" dirty="0"/>
          </a:p>
        </p:txBody>
      </p:sp>
      <p:sp>
        <p:nvSpPr>
          <p:cNvPr id="4" name="Date Placeholder 3"/>
          <p:cNvSpPr>
            <a:spLocks noGrp="1"/>
          </p:cNvSpPr>
          <p:nvPr>
            <p:ph type="dt" sz="half" idx="10"/>
          </p:nvPr>
        </p:nvSpPr>
        <p:spPr>
          <a:xfrm>
            <a:off x="7626584" y="6314441"/>
            <a:ext cx="3813863" cy="365125"/>
          </a:xfrm>
        </p:spPr>
        <p:txBody>
          <a:bodyPr/>
          <a:lstStyle/>
          <a:p>
            <a:fld id="{9AFE8FB1-0A7A-443E-AAF7-31D4FA1AA312}" type="datetimeFigureOut">
              <a:rPr lang="en-US" smtClean="0"/>
              <a:pPr/>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801" y="2875327"/>
            <a:ext cx="3347128"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p:nvSpPr>
        <p:spPr bwMode="auto">
          <a:xfrm>
            <a:off x="11789512" y="356478"/>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25BA54BD-C84D-46CE-8B72-31BFB26ABA43}" type="slidenum">
              <a:rPr lang="en-US" smtClean="0"/>
              <a:pPr/>
              <a:t>‹#›</a:t>
            </a:fld>
            <a:endParaRPr lang="en-US"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79894" y="2875327"/>
            <a:ext cx="3347128"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801" y="280278"/>
            <a:ext cx="1067379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125079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1802" y="352848"/>
            <a:ext cx="10665220"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6420" y="1534886"/>
            <a:ext cx="2580601"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AFE8FB1-0A7A-443E-AAF7-31D4FA1AA312}" type="datetimeFigureOut">
              <a:rPr lang="en-US" smtClean="0"/>
              <a:pPr/>
              <a:t>10/28/20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pPr/>
              <a:t>‹#›</a:t>
            </a:fld>
            <a:endParaRPr lang="en-US"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802" y="1534886"/>
            <a:ext cx="7827511" cy="4275365"/>
          </a:xfrm>
        </p:spPr>
        <p:txBody>
          <a:bodyPr/>
          <a:lstStyle/>
          <a:p>
            <a:pPr lvl="0"/>
            <a:r>
              <a:rPr lang="en-US" noProof="0"/>
              <a:t>Edit Master text styles</a:t>
            </a:r>
          </a:p>
        </p:txBody>
      </p:sp>
    </p:spTree>
    <p:extLst>
      <p:ext uri="{BB962C8B-B14F-4D97-AF65-F5344CB8AC3E}">
        <p14:creationId xmlns:p14="http://schemas.microsoft.com/office/powerpoint/2010/main" val="3594140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p:nvSpPr>
        <p:spPr>
          <a:xfrm>
            <a:off x="5262267" y="0"/>
            <a:ext cx="6926559"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799" noProof="0" dirty="0"/>
          </a:p>
        </p:txBody>
      </p:sp>
      <p:sp>
        <p:nvSpPr>
          <p:cNvPr id="2" name="Date Placeholder 1"/>
          <p:cNvSpPr>
            <a:spLocks noGrp="1"/>
          </p:cNvSpPr>
          <p:nvPr>
            <p:ph type="dt" sz="half" idx="10"/>
          </p:nvPr>
        </p:nvSpPr>
        <p:spPr/>
        <p:txBody>
          <a:bodyPr/>
          <a:lstStyle/>
          <a:p>
            <a:fld id="{9AFE8FB1-0A7A-443E-AAF7-31D4FA1AA312}" type="datetimeFigureOut">
              <a:rPr lang="en-US" smtClean="0"/>
              <a:pPr/>
              <a:t>10/28/20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1049" y="358646"/>
            <a:ext cx="5504016" cy="5896056"/>
          </a:xfrm>
        </p:spPr>
        <p:txBody>
          <a:bodyPr anchor="ctr" anchorCtr="0">
            <a:normAutofit/>
          </a:bodyPr>
          <a:lstStyle>
            <a:lvl1pPr>
              <a:defRPr sz="2799"/>
            </a:lvl1pPr>
          </a:lstStyle>
          <a:p>
            <a:pPr marL="0" lvl="0" indent="0">
              <a:lnSpc>
                <a:spcPct val="100000"/>
              </a:lnSpc>
              <a:spcAft>
                <a:spcPts val="2399"/>
              </a:spcAft>
              <a:buNone/>
            </a:pPr>
            <a:r>
              <a:rPr lang="en-US" sz="3199"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p:nvSpPr>
        <p:spPr bwMode="auto">
          <a:xfrm>
            <a:off x="11790307" y="360167"/>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386" y="548792"/>
            <a:ext cx="3832908" cy="4952492"/>
          </a:xfrm>
        </p:spPr>
        <p:txBody>
          <a:bodyPr/>
          <a:lstStyle/>
          <a:p>
            <a:r>
              <a:rPr lang="en-US" noProof="0"/>
              <a:t>CLICK TO EDIT MASTER TITLE STYLE</a:t>
            </a:r>
          </a:p>
        </p:txBody>
      </p:sp>
    </p:spTree>
    <p:extLst>
      <p:ext uri="{BB962C8B-B14F-4D97-AF65-F5344CB8AC3E}">
        <p14:creationId xmlns:p14="http://schemas.microsoft.com/office/powerpoint/2010/main" val="344462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0942" y="360167"/>
            <a:ext cx="407882"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1801" y="559678"/>
            <a:ext cx="3832908"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0251" y="569066"/>
            <a:ext cx="6246771"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1802" y="5930061"/>
            <a:ext cx="3813863"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AFE8FB1-0A7A-443E-AAF7-31D4FA1AA312}" type="datetimeFigureOut">
              <a:rPr lang="en-US" smtClean="0"/>
              <a:pPr/>
              <a:t>10/28/20</a:t>
            </a:fld>
            <a:endParaRPr lang="en-US" dirty="0"/>
          </a:p>
        </p:txBody>
      </p:sp>
      <p:sp>
        <p:nvSpPr>
          <p:cNvPr id="5" name="Footer Placeholder 4"/>
          <p:cNvSpPr>
            <a:spLocks noGrp="1"/>
          </p:cNvSpPr>
          <p:nvPr>
            <p:ph type="ftr" sz="quarter" idx="3"/>
          </p:nvPr>
        </p:nvSpPr>
        <p:spPr>
          <a:xfrm>
            <a:off x="761802" y="6314441"/>
            <a:ext cx="3813863"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0942" y="587180"/>
            <a:ext cx="407882"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5BA54BD-C84D-46CE-8B72-31BFB26ABA43}" type="slidenum">
              <a:rPr lang="en-US" smtClean="0"/>
              <a:pPr/>
              <a:t>‹#›</a:t>
            </a:fld>
            <a:endParaRPr lang="en-US" dirty="0"/>
          </a:p>
        </p:txBody>
      </p:sp>
      <p:cxnSp>
        <p:nvCxnSpPr>
          <p:cNvPr id="10" name="Straight Connector 9" title="Horizontal Rule Line"/>
          <p:cNvCxnSpPr/>
          <p:nvPr/>
        </p:nvCxnSpPr>
        <p:spPr>
          <a:xfrm>
            <a:off x="0" y="6199730"/>
            <a:ext cx="4494629"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2702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r" defTabSz="914126" rtl="0" eaLnBrk="1" latinLnBrk="0" hangingPunct="1">
        <a:lnSpc>
          <a:spcPct val="90000"/>
        </a:lnSpc>
        <a:spcBef>
          <a:spcPct val="0"/>
        </a:spcBef>
        <a:buNone/>
        <a:defRPr sz="4999" b="0" i="0" kern="1200" baseline="0">
          <a:solidFill>
            <a:schemeClr val="tx1">
              <a:lumMod val="85000"/>
              <a:lumOff val="15000"/>
            </a:schemeClr>
          </a:solidFill>
          <a:latin typeface="+mj-lt"/>
          <a:ea typeface="+mj-ea"/>
          <a:cs typeface="+mj-cs"/>
        </a:defRPr>
      </a:lvl1pPr>
    </p:titleStyle>
    <p:bodyStyle>
      <a:lvl1pPr marL="283379" indent="-283379" algn="l" defTabSz="914126" rtl="0" eaLnBrk="1" latinLnBrk="0" hangingPunct="1">
        <a:lnSpc>
          <a:spcPct val="112000"/>
        </a:lnSpc>
        <a:spcBef>
          <a:spcPts val="900"/>
        </a:spcBef>
        <a:buFont typeface="Arial" panose="020B0604020202020204" pitchFamily="34" charset="0"/>
        <a:buChar char="•"/>
        <a:defRPr sz="1999" kern="1200" baseline="0">
          <a:solidFill>
            <a:schemeClr val="tx1">
              <a:lumMod val="85000"/>
              <a:lumOff val="15000"/>
            </a:schemeClr>
          </a:solidFill>
          <a:latin typeface="+mn-lt"/>
          <a:ea typeface="+mn-ea"/>
          <a:cs typeface="+mn-cs"/>
        </a:defRPr>
      </a:lvl1pPr>
      <a:lvl2pPr marL="685594" indent="-283379" algn="l" defTabSz="914126" rtl="0" eaLnBrk="1" latinLnBrk="0" hangingPunct="1">
        <a:lnSpc>
          <a:spcPct val="112000"/>
        </a:lnSpc>
        <a:spcBef>
          <a:spcPts val="900"/>
        </a:spcBef>
        <a:buFont typeface="Corbel" panose="020B0503020204020204" pitchFamily="34" charset="0"/>
        <a:buChar char="–"/>
        <a:defRPr sz="1799" kern="1200" baseline="0">
          <a:solidFill>
            <a:schemeClr val="tx1">
              <a:lumMod val="85000"/>
              <a:lumOff val="15000"/>
            </a:schemeClr>
          </a:solidFill>
          <a:latin typeface="+mn-lt"/>
          <a:ea typeface="+mn-ea"/>
          <a:cs typeface="+mn-cs"/>
        </a:defRPr>
      </a:lvl2pPr>
      <a:lvl3pPr marL="1142657" indent="-283379" algn="l" defTabSz="914126"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599720" indent="-283379" algn="l" defTabSz="914126"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6783" indent="-283379" algn="l" defTabSz="914126"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3846" indent="-283379" algn="l" defTabSz="914126"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0908" indent="-283379" algn="l" defTabSz="914126"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7971" indent="-283379" algn="l" defTabSz="914126"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5034" indent="-283379" algn="l" defTabSz="914126"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a:t>DAA Assignment – Text Counting and Prediction Using NLP</a:t>
            </a:r>
          </a:p>
        </p:txBody>
      </p:sp>
      <p:sp>
        <p:nvSpPr>
          <p:cNvPr id="3" name="Subtitle 2"/>
          <p:cNvSpPr>
            <a:spLocks noGrp="1"/>
          </p:cNvSpPr>
          <p:nvPr>
            <p:ph type="subTitle" idx="1"/>
          </p:nvPr>
        </p:nvSpPr>
        <p:spPr/>
        <p:txBody>
          <a:bodyPr>
            <a:normAutofit fontScale="70000" lnSpcReduction="20000"/>
          </a:bodyPr>
          <a:lstStyle/>
          <a:p>
            <a:r>
              <a:rPr lang="en-US" dirty="0"/>
              <a:t>By:</a:t>
            </a:r>
          </a:p>
          <a:p>
            <a:r>
              <a:rPr lang="en-US" dirty="0"/>
              <a:t>	Tarun Tanmay			N049</a:t>
            </a:r>
          </a:p>
          <a:p>
            <a:r>
              <a:rPr lang="en-US" dirty="0"/>
              <a:t>	Jai Verma				N060</a:t>
            </a:r>
          </a:p>
        </p:txBody>
      </p:sp>
      <p:sp>
        <p:nvSpPr>
          <p:cNvPr id="5" name="TextBox 4">
            <a:extLst>
              <a:ext uri="{FF2B5EF4-FFF2-40B4-BE49-F238E27FC236}">
                <a16:creationId xmlns:a16="http://schemas.microsoft.com/office/drawing/2014/main" id="{623E9EC7-B700-4D61-910E-6A8D02577E64}"/>
              </a:ext>
            </a:extLst>
          </p:cNvPr>
          <p:cNvSpPr txBox="1"/>
          <p:nvPr/>
        </p:nvSpPr>
        <p:spPr>
          <a:xfrm>
            <a:off x="11885612" y="1371600"/>
            <a:ext cx="455613" cy="369332"/>
          </a:xfrm>
          <a:prstGeom prst="rect">
            <a:avLst/>
          </a:prstGeom>
          <a:noFill/>
        </p:spPr>
        <p:txBody>
          <a:bodyPr wrap="square" rtlCol="0">
            <a:spAutoFit/>
          </a:bodyPr>
          <a:lstStyle/>
          <a:p>
            <a:r>
              <a:rPr lang="en-US" dirty="0">
                <a:solidFill>
                  <a:schemeClr val="bg1"/>
                </a:solidFill>
              </a:rPr>
              <a:t>1</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1B52-0B48-40A3-8773-FC5F95318BE3}"/>
              </a:ext>
            </a:extLst>
          </p:cNvPr>
          <p:cNvSpPr>
            <a:spLocks noGrp="1"/>
          </p:cNvSpPr>
          <p:nvPr>
            <p:ph type="title"/>
          </p:nvPr>
        </p:nvSpPr>
        <p:spPr/>
        <p:txBody>
          <a:bodyPr/>
          <a:lstStyle/>
          <a:p>
            <a:r>
              <a:rPr lang="en-US" dirty="0"/>
              <a:t>Stemming</a:t>
            </a:r>
          </a:p>
        </p:txBody>
      </p:sp>
      <p:sp>
        <p:nvSpPr>
          <p:cNvPr id="3" name="Content Placeholder 2">
            <a:extLst>
              <a:ext uri="{FF2B5EF4-FFF2-40B4-BE49-F238E27FC236}">
                <a16:creationId xmlns:a16="http://schemas.microsoft.com/office/drawing/2014/main" id="{81E352D6-6AC7-4D76-B53E-354460AB3FEC}"/>
              </a:ext>
            </a:extLst>
          </p:cNvPr>
          <p:cNvSpPr>
            <a:spLocks noGrp="1"/>
          </p:cNvSpPr>
          <p:nvPr>
            <p:ph idx="1"/>
          </p:nvPr>
        </p:nvSpPr>
        <p:spPr>
          <a:xfrm>
            <a:off x="379412" y="1752600"/>
            <a:ext cx="4367697" cy="5655156"/>
          </a:xfrm>
        </p:spPr>
        <p:txBody>
          <a:bodyPr/>
          <a:lstStyle/>
          <a:p>
            <a:pPr marL="0" indent="0">
              <a:buNone/>
            </a:pPr>
            <a:r>
              <a:rPr lang="en-US" dirty="0"/>
              <a:t>Stemming is a process in NLP which can slice strings at their ends or beginnings to ensure that they get reduced to their base forms. This can help to get rid of different variations of the same word and can make the job of understanding contextual speech or text a lot easier for the machine.</a:t>
            </a:r>
          </a:p>
        </p:txBody>
      </p:sp>
      <p:pic>
        <p:nvPicPr>
          <p:cNvPr id="4" name="Picture 3">
            <a:extLst>
              <a:ext uri="{FF2B5EF4-FFF2-40B4-BE49-F238E27FC236}">
                <a16:creationId xmlns:a16="http://schemas.microsoft.com/office/drawing/2014/main" id="{11F99B84-83D8-42CB-8AFC-65899CA1236E}"/>
              </a:ext>
            </a:extLst>
          </p:cNvPr>
          <p:cNvPicPr>
            <a:picLocks noChangeAspect="1"/>
          </p:cNvPicPr>
          <p:nvPr/>
        </p:nvPicPr>
        <p:blipFill>
          <a:blip r:embed="rId2"/>
          <a:stretch>
            <a:fillRect/>
          </a:stretch>
        </p:blipFill>
        <p:spPr>
          <a:xfrm>
            <a:off x="5011914" y="457200"/>
            <a:ext cx="6563674" cy="2133600"/>
          </a:xfrm>
          <a:prstGeom prst="rect">
            <a:avLst/>
          </a:prstGeom>
        </p:spPr>
      </p:pic>
      <p:pic>
        <p:nvPicPr>
          <p:cNvPr id="8" name="Picture 7" descr="Text&#10;&#10;Description automatically generated">
            <a:extLst>
              <a:ext uri="{FF2B5EF4-FFF2-40B4-BE49-F238E27FC236}">
                <a16:creationId xmlns:a16="http://schemas.microsoft.com/office/drawing/2014/main" id="{AAE60A95-B93A-0448-A1C4-903A46DF342B}"/>
              </a:ext>
            </a:extLst>
          </p:cNvPr>
          <p:cNvPicPr>
            <a:picLocks noChangeAspect="1"/>
          </p:cNvPicPr>
          <p:nvPr/>
        </p:nvPicPr>
        <p:blipFill>
          <a:blip r:embed="rId3"/>
          <a:stretch>
            <a:fillRect/>
          </a:stretch>
        </p:blipFill>
        <p:spPr>
          <a:xfrm>
            <a:off x="8685432" y="2667000"/>
            <a:ext cx="2890156" cy="3519621"/>
          </a:xfrm>
          <a:prstGeom prst="rect">
            <a:avLst/>
          </a:prstGeom>
        </p:spPr>
      </p:pic>
      <p:sp>
        <p:nvSpPr>
          <p:cNvPr id="5" name="TextBox 4">
            <a:extLst>
              <a:ext uri="{FF2B5EF4-FFF2-40B4-BE49-F238E27FC236}">
                <a16:creationId xmlns:a16="http://schemas.microsoft.com/office/drawing/2014/main" id="{12F4C0F4-CA88-4382-A0D6-1C7E3B4D83DF}"/>
              </a:ext>
            </a:extLst>
          </p:cNvPr>
          <p:cNvSpPr txBox="1"/>
          <p:nvPr/>
        </p:nvSpPr>
        <p:spPr>
          <a:xfrm>
            <a:off x="11733212" y="569066"/>
            <a:ext cx="687190" cy="369332"/>
          </a:xfrm>
          <a:prstGeom prst="rect">
            <a:avLst/>
          </a:prstGeom>
          <a:noFill/>
        </p:spPr>
        <p:txBody>
          <a:bodyPr wrap="square" rtlCol="0">
            <a:spAutoFit/>
          </a:bodyPr>
          <a:lstStyle/>
          <a:p>
            <a:r>
              <a:rPr lang="en-US" dirty="0">
                <a:solidFill>
                  <a:schemeClr val="bg1"/>
                </a:solidFill>
              </a:rPr>
              <a:t>10</a:t>
            </a:r>
          </a:p>
        </p:txBody>
      </p:sp>
    </p:spTree>
    <p:extLst>
      <p:ext uri="{BB962C8B-B14F-4D97-AF65-F5344CB8AC3E}">
        <p14:creationId xmlns:p14="http://schemas.microsoft.com/office/powerpoint/2010/main" val="264267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1B52-0B48-40A3-8773-FC5F95318BE3}"/>
              </a:ext>
            </a:extLst>
          </p:cNvPr>
          <p:cNvSpPr>
            <a:spLocks noGrp="1"/>
          </p:cNvSpPr>
          <p:nvPr>
            <p:ph type="title"/>
          </p:nvPr>
        </p:nvSpPr>
        <p:spPr>
          <a:xfrm>
            <a:off x="761800" y="559678"/>
            <a:ext cx="4418211" cy="4952492"/>
          </a:xfrm>
        </p:spPr>
        <p:txBody>
          <a:bodyPr/>
          <a:lstStyle/>
          <a:p>
            <a:pPr algn="ctr"/>
            <a:r>
              <a:rPr lang="en-US" dirty="0"/>
              <a:t>Conditional Frequency Distribution</a:t>
            </a:r>
          </a:p>
        </p:txBody>
      </p:sp>
      <p:sp>
        <p:nvSpPr>
          <p:cNvPr id="3" name="Content Placeholder 2">
            <a:extLst>
              <a:ext uri="{FF2B5EF4-FFF2-40B4-BE49-F238E27FC236}">
                <a16:creationId xmlns:a16="http://schemas.microsoft.com/office/drawing/2014/main" id="{81E352D6-6AC7-4D76-B53E-354460AB3FEC}"/>
              </a:ext>
            </a:extLst>
          </p:cNvPr>
          <p:cNvSpPr>
            <a:spLocks noGrp="1"/>
          </p:cNvSpPr>
          <p:nvPr>
            <p:ph idx="1"/>
          </p:nvPr>
        </p:nvSpPr>
        <p:spPr>
          <a:xfrm>
            <a:off x="5939007" y="559678"/>
            <a:ext cx="5646426" cy="3783722"/>
          </a:xfrm>
        </p:spPr>
        <p:txBody>
          <a:bodyPr>
            <a:normAutofit fontScale="92500"/>
          </a:bodyPr>
          <a:lstStyle/>
          <a:p>
            <a:pPr marL="0" indent="0">
              <a:buNone/>
            </a:pPr>
            <a:r>
              <a:rPr lang="en-US" dirty="0"/>
              <a:t>The CFD is a function which can analyze and process the frequency of each item in a given list. This then gives a count of each occurrence of the item in that particular list.</a:t>
            </a:r>
          </a:p>
          <a:p>
            <a:pPr marL="0" indent="0">
              <a:buNone/>
            </a:pPr>
            <a:r>
              <a:rPr lang="en-US" dirty="0"/>
              <a:t>As a function of NLTK, it can be used for collecting frequency distributions of given words and then given in a proper representation.</a:t>
            </a:r>
          </a:p>
          <a:p>
            <a:pPr marL="0" indent="0">
              <a:buNone/>
            </a:pPr>
            <a:r>
              <a:rPr lang="en-US" dirty="0"/>
              <a:t>The conditional frequency distribution only increments the count when the given condition is met. It can record the number of times a sample event occurred when a simply experiment may be conducted repeatedly. </a:t>
            </a:r>
          </a:p>
        </p:txBody>
      </p:sp>
      <p:pic>
        <p:nvPicPr>
          <p:cNvPr id="5" name="Picture 4" descr="Text&#10;&#10;Description automatically generated">
            <a:extLst>
              <a:ext uri="{FF2B5EF4-FFF2-40B4-BE49-F238E27FC236}">
                <a16:creationId xmlns:a16="http://schemas.microsoft.com/office/drawing/2014/main" id="{1012EA53-9893-4160-8ABB-A064C9E707BF}"/>
              </a:ext>
            </a:extLst>
          </p:cNvPr>
          <p:cNvPicPr>
            <a:picLocks noChangeAspect="1"/>
          </p:cNvPicPr>
          <p:nvPr/>
        </p:nvPicPr>
        <p:blipFill>
          <a:blip r:embed="rId2"/>
          <a:stretch>
            <a:fillRect/>
          </a:stretch>
        </p:blipFill>
        <p:spPr>
          <a:xfrm>
            <a:off x="137530" y="2889562"/>
            <a:ext cx="5646426" cy="2907676"/>
          </a:xfrm>
          <a:prstGeom prst="rect">
            <a:avLst/>
          </a:prstGeom>
        </p:spPr>
      </p:pic>
      <p:sp>
        <p:nvSpPr>
          <p:cNvPr id="4" name="TextBox 3">
            <a:extLst>
              <a:ext uri="{FF2B5EF4-FFF2-40B4-BE49-F238E27FC236}">
                <a16:creationId xmlns:a16="http://schemas.microsoft.com/office/drawing/2014/main" id="{1114992E-FF02-43B1-97F9-4083B164BA93}"/>
              </a:ext>
            </a:extLst>
          </p:cNvPr>
          <p:cNvSpPr txBox="1"/>
          <p:nvPr/>
        </p:nvSpPr>
        <p:spPr>
          <a:xfrm>
            <a:off x="11733212" y="569066"/>
            <a:ext cx="687190" cy="369332"/>
          </a:xfrm>
          <a:prstGeom prst="rect">
            <a:avLst/>
          </a:prstGeom>
          <a:noFill/>
        </p:spPr>
        <p:txBody>
          <a:bodyPr wrap="square" rtlCol="0">
            <a:spAutoFit/>
          </a:bodyPr>
          <a:lstStyle/>
          <a:p>
            <a:r>
              <a:rPr lang="en-US" dirty="0">
                <a:solidFill>
                  <a:schemeClr val="bg1"/>
                </a:solidFill>
              </a:rPr>
              <a:t>11</a:t>
            </a:r>
          </a:p>
        </p:txBody>
      </p:sp>
    </p:spTree>
    <p:extLst>
      <p:ext uri="{BB962C8B-B14F-4D97-AF65-F5344CB8AC3E}">
        <p14:creationId xmlns:p14="http://schemas.microsoft.com/office/powerpoint/2010/main" val="20511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1B52-0B48-40A3-8773-FC5F95318BE3}"/>
              </a:ext>
            </a:extLst>
          </p:cNvPr>
          <p:cNvSpPr>
            <a:spLocks noGrp="1"/>
          </p:cNvSpPr>
          <p:nvPr>
            <p:ph type="title"/>
          </p:nvPr>
        </p:nvSpPr>
        <p:spPr/>
        <p:txBody>
          <a:bodyPr/>
          <a:lstStyle/>
          <a:p>
            <a:r>
              <a:rPr lang="en-US" dirty="0"/>
              <a:t>Conditional Frequency Distribution</a:t>
            </a:r>
          </a:p>
        </p:txBody>
      </p:sp>
      <p:sp>
        <p:nvSpPr>
          <p:cNvPr id="3" name="Content Placeholder 2">
            <a:extLst>
              <a:ext uri="{FF2B5EF4-FFF2-40B4-BE49-F238E27FC236}">
                <a16:creationId xmlns:a16="http://schemas.microsoft.com/office/drawing/2014/main" id="{81E352D6-6AC7-4D76-B53E-354460AB3FEC}"/>
              </a:ext>
            </a:extLst>
          </p:cNvPr>
          <p:cNvSpPr>
            <a:spLocks noGrp="1"/>
          </p:cNvSpPr>
          <p:nvPr>
            <p:ph idx="1"/>
          </p:nvPr>
        </p:nvSpPr>
        <p:spPr>
          <a:xfrm>
            <a:off x="6246815" y="569066"/>
            <a:ext cx="5180208" cy="5655156"/>
          </a:xfrm>
        </p:spPr>
        <p:txBody>
          <a:bodyPr/>
          <a:lstStyle/>
          <a:p>
            <a:pPr marL="0" indent="0">
              <a:buNone/>
            </a:pPr>
            <a:r>
              <a:rPr lang="en-US" dirty="0"/>
              <a:t>CFD is primarily used for prediction. This is the problem which involves determining a likely outcome for a given set of events. The decision made is usually based on the context of the data. NLTK is able to process the probability from the data and predict a word’s outcome in the given context.</a:t>
            </a:r>
          </a:p>
          <a:p>
            <a:pPr marL="0" indent="0">
              <a:buNone/>
            </a:pPr>
            <a:r>
              <a:rPr lang="en-US" dirty="0"/>
              <a:t>With CFD, we can find the most frequent outcome and then access the distribution for the given context with its indexing operator.</a:t>
            </a:r>
          </a:p>
        </p:txBody>
      </p:sp>
      <p:pic>
        <p:nvPicPr>
          <p:cNvPr id="9" name="Picture 8">
            <a:extLst>
              <a:ext uri="{FF2B5EF4-FFF2-40B4-BE49-F238E27FC236}">
                <a16:creationId xmlns:a16="http://schemas.microsoft.com/office/drawing/2014/main" id="{3B27A446-9588-419A-BC2E-D82D5D15830B}"/>
              </a:ext>
            </a:extLst>
          </p:cNvPr>
          <p:cNvPicPr>
            <a:picLocks noChangeAspect="1"/>
          </p:cNvPicPr>
          <p:nvPr/>
        </p:nvPicPr>
        <p:blipFill>
          <a:blip r:embed="rId2"/>
          <a:stretch>
            <a:fillRect/>
          </a:stretch>
        </p:blipFill>
        <p:spPr>
          <a:xfrm>
            <a:off x="379412" y="2954828"/>
            <a:ext cx="5562600" cy="2988771"/>
          </a:xfrm>
          <a:prstGeom prst="rect">
            <a:avLst/>
          </a:prstGeom>
        </p:spPr>
      </p:pic>
      <p:sp>
        <p:nvSpPr>
          <p:cNvPr id="4" name="TextBox 3">
            <a:extLst>
              <a:ext uri="{FF2B5EF4-FFF2-40B4-BE49-F238E27FC236}">
                <a16:creationId xmlns:a16="http://schemas.microsoft.com/office/drawing/2014/main" id="{94612CC0-122C-4E63-B21F-4AC2B6B33B81}"/>
              </a:ext>
            </a:extLst>
          </p:cNvPr>
          <p:cNvSpPr txBox="1"/>
          <p:nvPr/>
        </p:nvSpPr>
        <p:spPr>
          <a:xfrm>
            <a:off x="11733212" y="569066"/>
            <a:ext cx="687190" cy="369332"/>
          </a:xfrm>
          <a:prstGeom prst="rect">
            <a:avLst/>
          </a:prstGeom>
          <a:noFill/>
        </p:spPr>
        <p:txBody>
          <a:bodyPr wrap="square" rtlCol="0">
            <a:spAutoFit/>
          </a:bodyPr>
          <a:lstStyle/>
          <a:p>
            <a:r>
              <a:rPr lang="en-US" dirty="0">
                <a:solidFill>
                  <a:schemeClr val="bg1"/>
                </a:solidFill>
              </a:rPr>
              <a:t>12</a:t>
            </a:r>
          </a:p>
        </p:txBody>
      </p:sp>
    </p:spTree>
    <p:extLst>
      <p:ext uri="{BB962C8B-B14F-4D97-AF65-F5344CB8AC3E}">
        <p14:creationId xmlns:p14="http://schemas.microsoft.com/office/powerpoint/2010/main" val="9581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1B52-0B48-40A3-8773-FC5F95318BE3}"/>
              </a:ext>
            </a:extLst>
          </p:cNvPr>
          <p:cNvSpPr>
            <a:spLocks noGrp="1"/>
          </p:cNvSpPr>
          <p:nvPr>
            <p:ph type="title"/>
          </p:nvPr>
        </p:nvSpPr>
        <p:spPr/>
        <p:txBody>
          <a:bodyPr/>
          <a:lstStyle/>
          <a:p>
            <a:r>
              <a:rPr lang="en-US" dirty="0"/>
              <a:t>Tabulate Function in Python</a:t>
            </a:r>
          </a:p>
        </p:txBody>
      </p:sp>
      <p:sp>
        <p:nvSpPr>
          <p:cNvPr id="3" name="Content Placeholder 2">
            <a:extLst>
              <a:ext uri="{FF2B5EF4-FFF2-40B4-BE49-F238E27FC236}">
                <a16:creationId xmlns:a16="http://schemas.microsoft.com/office/drawing/2014/main" id="{81E352D6-6AC7-4D76-B53E-354460AB3FEC}"/>
              </a:ext>
            </a:extLst>
          </p:cNvPr>
          <p:cNvSpPr>
            <a:spLocks noGrp="1"/>
          </p:cNvSpPr>
          <p:nvPr>
            <p:ph idx="1"/>
          </p:nvPr>
        </p:nvSpPr>
        <p:spPr>
          <a:xfrm>
            <a:off x="227012" y="2684592"/>
            <a:ext cx="5715000" cy="5655156"/>
          </a:xfrm>
        </p:spPr>
        <p:txBody>
          <a:bodyPr/>
          <a:lstStyle/>
          <a:p>
            <a:pPr marL="0" indent="0">
              <a:buNone/>
            </a:pPr>
            <a:r>
              <a:rPr lang="en-US" dirty="0"/>
              <a:t>The primary use case of the tabulate library in Python is representing data in tabular format without any hassle. By simply calling this function, the data can be formatted as per its own structure, and this can allow tabular data to be used for lightweight markup.</a:t>
            </a:r>
          </a:p>
          <a:p>
            <a:pPr marL="0" indent="0">
              <a:buNone/>
            </a:pPr>
            <a:r>
              <a:rPr lang="en-US" dirty="0"/>
              <a:t>The data can then be transformed into a readable format including both text and numeric data, all represented in smart column-based alignment.</a:t>
            </a:r>
          </a:p>
        </p:txBody>
      </p:sp>
      <p:pic>
        <p:nvPicPr>
          <p:cNvPr id="8" name="Picture 7">
            <a:extLst>
              <a:ext uri="{FF2B5EF4-FFF2-40B4-BE49-F238E27FC236}">
                <a16:creationId xmlns:a16="http://schemas.microsoft.com/office/drawing/2014/main" id="{BF4892DD-460C-49EB-83FB-25E4E98AA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412" y="1447800"/>
            <a:ext cx="6134985" cy="914400"/>
          </a:xfrm>
          <a:prstGeom prst="rect">
            <a:avLst/>
          </a:prstGeom>
        </p:spPr>
      </p:pic>
      <p:pic>
        <p:nvPicPr>
          <p:cNvPr id="10" name="Picture 9">
            <a:extLst>
              <a:ext uri="{FF2B5EF4-FFF2-40B4-BE49-F238E27FC236}">
                <a16:creationId xmlns:a16="http://schemas.microsoft.com/office/drawing/2014/main" id="{3B82F0E4-02EA-4CE2-96D7-5672DDD6B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812" y="2684592"/>
            <a:ext cx="3962400" cy="3267096"/>
          </a:xfrm>
          <a:prstGeom prst="rect">
            <a:avLst/>
          </a:prstGeom>
        </p:spPr>
      </p:pic>
      <p:sp>
        <p:nvSpPr>
          <p:cNvPr id="4" name="TextBox 3">
            <a:extLst>
              <a:ext uri="{FF2B5EF4-FFF2-40B4-BE49-F238E27FC236}">
                <a16:creationId xmlns:a16="http://schemas.microsoft.com/office/drawing/2014/main" id="{66A78D57-E570-4FD0-A010-0873E792ACC3}"/>
              </a:ext>
            </a:extLst>
          </p:cNvPr>
          <p:cNvSpPr txBox="1"/>
          <p:nvPr/>
        </p:nvSpPr>
        <p:spPr>
          <a:xfrm>
            <a:off x="11733212" y="569066"/>
            <a:ext cx="687190" cy="369332"/>
          </a:xfrm>
          <a:prstGeom prst="rect">
            <a:avLst/>
          </a:prstGeom>
          <a:noFill/>
        </p:spPr>
        <p:txBody>
          <a:bodyPr wrap="square" rtlCol="0">
            <a:spAutoFit/>
          </a:bodyPr>
          <a:lstStyle/>
          <a:p>
            <a:r>
              <a:rPr lang="en-US" dirty="0">
                <a:solidFill>
                  <a:schemeClr val="bg1"/>
                </a:solidFill>
              </a:rPr>
              <a:t>13</a:t>
            </a:r>
          </a:p>
        </p:txBody>
      </p:sp>
    </p:spTree>
    <p:extLst>
      <p:ext uri="{BB962C8B-B14F-4D97-AF65-F5344CB8AC3E}">
        <p14:creationId xmlns:p14="http://schemas.microsoft.com/office/powerpoint/2010/main" val="103712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1B52-0B48-40A3-8773-FC5F95318BE3}"/>
              </a:ext>
            </a:extLst>
          </p:cNvPr>
          <p:cNvSpPr>
            <a:spLocks noGrp="1"/>
          </p:cNvSpPr>
          <p:nvPr>
            <p:ph type="title"/>
          </p:nvPr>
        </p:nvSpPr>
        <p:spPr/>
        <p:txBody>
          <a:bodyPr/>
          <a:lstStyle/>
          <a:p>
            <a:r>
              <a:rPr lang="en-US" dirty="0"/>
              <a:t>Algorithm Visualization</a:t>
            </a:r>
          </a:p>
        </p:txBody>
      </p:sp>
      <p:pic>
        <p:nvPicPr>
          <p:cNvPr id="5" name="Content Placeholder 4">
            <a:extLst>
              <a:ext uri="{FF2B5EF4-FFF2-40B4-BE49-F238E27FC236}">
                <a16:creationId xmlns:a16="http://schemas.microsoft.com/office/drawing/2014/main" id="{F1D98952-2213-467D-9F6E-78A8B9639D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2012" y="381000"/>
            <a:ext cx="4953000" cy="6096252"/>
          </a:xfrm>
        </p:spPr>
      </p:pic>
      <p:sp>
        <p:nvSpPr>
          <p:cNvPr id="3" name="TextBox 2">
            <a:extLst>
              <a:ext uri="{FF2B5EF4-FFF2-40B4-BE49-F238E27FC236}">
                <a16:creationId xmlns:a16="http://schemas.microsoft.com/office/drawing/2014/main" id="{7A1ECBF5-BE92-46B3-A68C-059F14EBBEC7}"/>
              </a:ext>
            </a:extLst>
          </p:cNvPr>
          <p:cNvSpPr txBox="1"/>
          <p:nvPr/>
        </p:nvSpPr>
        <p:spPr>
          <a:xfrm>
            <a:off x="11733212" y="569066"/>
            <a:ext cx="687190" cy="369332"/>
          </a:xfrm>
          <a:prstGeom prst="rect">
            <a:avLst/>
          </a:prstGeom>
          <a:noFill/>
        </p:spPr>
        <p:txBody>
          <a:bodyPr wrap="square" rtlCol="0">
            <a:spAutoFit/>
          </a:bodyPr>
          <a:lstStyle/>
          <a:p>
            <a:r>
              <a:rPr lang="en-US" dirty="0">
                <a:solidFill>
                  <a:schemeClr val="bg1"/>
                </a:solidFill>
              </a:rPr>
              <a:t>14</a:t>
            </a:r>
          </a:p>
        </p:txBody>
      </p:sp>
    </p:spTree>
    <p:extLst>
      <p:ext uri="{BB962C8B-B14F-4D97-AF65-F5344CB8AC3E}">
        <p14:creationId xmlns:p14="http://schemas.microsoft.com/office/powerpoint/2010/main" val="217965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1B52-0B48-40A3-8773-FC5F95318BE3}"/>
              </a:ext>
            </a:extLst>
          </p:cNvPr>
          <p:cNvSpPr>
            <a:spLocks noGrp="1"/>
          </p:cNvSpPr>
          <p:nvPr>
            <p:ph type="title"/>
          </p:nvPr>
        </p:nvSpPr>
        <p:spPr/>
        <p:txBody>
          <a:bodyPr/>
          <a:lstStyle/>
          <a:p>
            <a:r>
              <a:rPr lang="en-US" dirty="0"/>
              <a:t>Project Explanation</a:t>
            </a:r>
          </a:p>
        </p:txBody>
      </p:sp>
      <p:sp>
        <p:nvSpPr>
          <p:cNvPr id="5" name="TextBox 4">
            <a:extLst>
              <a:ext uri="{FF2B5EF4-FFF2-40B4-BE49-F238E27FC236}">
                <a16:creationId xmlns:a16="http://schemas.microsoft.com/office/drawing/2014/main" id="{74C31E5C-E52B-4F32-B4B2-2AB25320EB76}"/>
              </a:ext>
            </a:extLst>
          </p:cNvPr>
          <p:cNvSpPr txBox="1"/>
          <p:nvPr/>
        </p:nvSpPr>
        <p:spPr>
          <a:xfrm>
            <a:off x="11733212" y="569066"/>
            <a:ext cx="687190" cy="369332"/>
          </a:xfrm>
          <a:prstGeom prst="rect">
            <a:avLst/>
          </a:prstGeom>
          <a:noFill/>
        </p:spPr>
        <p:txBody>
          <a:bodyPr wrap="square" rtlCol="0">
            <a:spAutoFit/>
          </a:bodyPr>
          <a:lstStyle/>
          <a:p>
            <a:r>
              <a:rPr lang="en-US" dirty="0">
                <a:solidFill>
                  <a:schemeClr val="bg1"/>
                </a:solidFill>
              </a:rPr>
              <a:t>15</a:t>
            </a:r>
          </a:p>
        </p:txBody>
      </p:sp>
      <p:sp>
        <p:nvSpPr>
          <p:cNvPr id="4" name="TextBox 3">
            <a:extLst>
              <a:ext uri="{FF2B5EF4-FFF2-40B4-BE49-F238E27FC236}">
                <a16:creationId xmlns:a16="http://schemas.microsoft.com/office/drawing/2014/main" id="{7E534380-FF6A-0A43-A773-DA1ED49899A5}"/>
              </a:ext>
            </a:extLst>
          </p:cNvPr>
          <p:cNvSpPr txBox="1"/>
          <p:nvPr/>
        </p:nvSpPr>
        <p:spPr>
          <a:xfrm>
            <a:off x="912812" y="2828835"/>
            <a:ext cx="3581400" cy="1200329"/>
          </a:xfrm>
          <a:prstGeom prst="rect">
            <a:avLst/>
          </a:prstGeom>
          <a:noFill/>
        </p:spPr>
        <p:txBody>
          <a:bodyPr wrap="square" rtlCol="0">
            <a:spAutoFit/>
          </a:bodyPr>
          <a:lstStyle/>
          <a:p>
            <a:r>
              <a:rPr lang="en-US" dirty="0"/>
              <a:t>Now, We will explain Text Count and Prediction using NLP by live demonstration of the working project we have worked on. </a:t>
            </a:r>
          </a:p>
        </p:txBody>
      </p:sp>
    </p:spTree>
    <p:extLst>
      <p:ext uri="{BB962C8B-B14F-4D97-AF65-F5344CB8AC3E}">
        <p14:creationId xmlns:p14="http://schemas.microsoft.com/office/powerpoint/2010/main" val="2482529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1B52-0B48-40A3-8773-FC5F95318BE3}"/>
              </a:ext>
            </a:extLst>
          </p:cNvPr>
          <p:cNvSpPr>
            <a:spLocks noGrp="1"/>
          </p:cNvSpPr>
          <p:nvPr>
            <p:ph type="title"/>
          </p:nvPr>
        </p:nvSpPr>
        <p:spPr/>
        <p:txBody>
          <a:bodyPr/>
          <a:lstStyle/>
          <a:p>
            <a:r>
              <a:rPr lang="en-US" dirty="0"/>
              <a:t>Real-World Applications</a:t>
            </a:r>
          </a:p>
        </p:txBody>
      </p:sp>
      <p:sp>
        <p:nvSpPr>
          <p:cNvPr id="3" name="Content Placeholder 2">
            <a:extLst>
              <a:ext uri="{FF2B5EF4-FFF2-40B4-BE49-F238E27FC236}">
                <a16:creationId xmlns:a16="http://schemas.microsoft.com/office/drawing/2014/main" id="{81E352D6-6AC7-4D76-B53E-354460AB3FEC}"/>
              </a:ext>
            </a:extLst>
          </p:cNvPr>
          <p:cNvSpPr>
            <a:spLocks noGrp="1"/>
          </p:cNvSpPr>
          <p:nvPr>
            <p:ph idx="1"/>
          </p:nvPr>
        </p:nvSpPr>
        <p:spPr/>
        <p:txBody>
          <a:bodyPr/>
          <a:lstStyle/>
          <a:p>
            <a:pPr marL="0" indent="0">
              <a:buNone/>
            </a:pPr>
            <a:r>
              <a:rPr lang="en-US" dirty="0"/>
              <a:t>Our Project can have several real-world applications in the world of psychology and politics.</a:t>
            </a:r>
          </a:p>
          <a:p>
            <a:pPr marL="457200" indent="-457200">
              <a:buAutoNum type="arabicPeriod"/>
            </a:pPr>
            <a:r>
              <a:rPr lang="en-US" dirty="0"/>
              <a:t>The frequency of certain words in a person’s speech can be used to predict their behavior since those are likely to be the thoughts they think most about.</a:t>
            </a:r>
          </a:p>
          <a:p>
            <a:pPr marL="457200" indent="-457200">
              <a:buAutoNum type="arabicPeriod"/>
            </a:pPr>
            <a:r>
              <a:rPr lang="en-US" dirty="0"/>
              <a:t>If search engines release data in .txt format about searches per state, then this data can be used to predict who the likely winner of elections in that state would be. For e.g., if State A searches most for Candidate X, they are most likely to vote for Candidate X over Y.</a:t>
            </a:r>
          </a:p>
        </p:txBody>
      </p:sp>
      <p:sp>
        <p:nvSpPr>
          <p:cNvPr id="5" name="TextBox 4">
            <a:extLst>
              <a:ext uri="{FF2B5EF4-FFF2-40B4-BE49-F238E27FC236}">
                <a16:creationId xmlns:a16="http://schemas.microsoft.com/office/drawing/2014/main" id="{EE48C346-EF7A-44BF-8ACA-8A96214246B4}"/>
              </a:ext>
            </a:extLst>
          </p:cNvPr>
          <p:cNvSpPr txBox="1"/>
          <p:nvPr/>
        </p:nvSpPr>
        <p:spPr>
          <a:xfrm>
            <a:off x="11733212" y="569066"/>
            <a:ext cx="687190" cy="369332"/>
          </a:xfrm>
          <a:prstGeom prst="rect">
            <a:avLst/>
          </a:prstGeom>
          <a:noFill/>
        </p:spPr>
        <p:txBody>
          <a:bodyPr wrap="square" rtlCol="0">
            <a:spAutoFit/>
          </a:bodyPr>
          <a:lstStyle/>
          <a:p>
            <a:r>
              <a:rPr lang="en-US" dirty="0">
                <a:solidFill>
                  <a:schemeClr val="bg1"/>
                </a:solidFill>
              </a:rPr>
              <a:t>16</a:t>
            </a:r>
          </a:p>
        </p:txBody>
      </p:sp>
    </p:spTree>
    <p:extLst>
      <p:ext uri="{BB962C8B-B14F-4D97-AF65-F5344CB8AC3E}">
        <p14:creationId xmlns:p14="http://schemas.microsoft.com/office/powerpoint/2010/main" val="380519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BAA2-585C-4CCF-A80C-B033AFE0EC23}"/>
              </a:ext>
            </a:extLst>
          </p:cNvPr>
          <p:cNvSpPr>
            <a:spLocks noGrp="1"/>
          </p:cNvSpPr>
          <p:nvPr>
            <p:ph type="ctrTitle"/>
          </p:nvPr>
        </p:nvSpPr>
        <p:spPr/>
        <p:txBody>
          <a:bodyPr/>
          <a:lstStyle/>
          <a:p>
            <a:r>
              <a:rPr lang="en-US" dirty="0"/>
              <a:t>Thank You</a:t>
            </a:r>
          </a:p>
        </p:txBody>
      </p:sp>
      <p:sp>
        <p:nvSpPr>
          <p:cNvPr id="4" name="TextBox 3">
            <a:extLst>
              <a:ext uri="{FF2B5EF4-FFF2-40B4-BE49-F238E27FC236}">
                <a16:creationId xmlns:a16="http://schemas.microsoft.com/office/drawing/2014/main" id="{0F3E023E-DFC2-4698-BF82-14572DF02A8A}"/>
              </a:ext>
            </a:extLst>
          </p:cNvPr>
          <p:cNvSpPr txBox="1"/>
          <p:nvPr/>
        </p:nvSpPr>
        <p:spPr>
          <a:xfrm>
            <a:off x="11733212" y="1371600"/>
            <a:ext cx="687190" cy="369332"/>
          </a:xfrm>
          <a:prstGeom prst="rect">
            <a:avLst/>
          </a:prstGeom>
          <a:noFill/>
        </p:spPr>
        <p:txBody>
          <a:bodyPr wrap="square" rtlCol="0">
            <a:spAutoFit/>
          </a:bodyPr>
          <a:lstStyle/>
          <a:p>
            <a:r>
              <a:rPr lang="en-US" dirty="0">
                <a:solidFill>
                  <a:schemeClr val="bg1"/>
                </a:solidFill>
              </a:rPr>
              <a:t>17</a:t>
            </a:r>
          </a:p>
        </p:txBody>
      </p:sp>
    </p:spTree>
    <p:extLst>
      <p:ext uri="{BB962C8B-B14F-4D97-AF65-F5344CB8AC3E}">
        <p14:creationId xmlns:p14="http://schemas.microsoft.com/office/powerpoint/2010/main" val="269364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843E-0C18-49BD-932F-6873F621DC17}"/>
              </a:ext>
            </a:extLst>
          </p:cNvPr>
          <p:cNvSpPr>
            <a:spLocks noGrp="1"/>
          </p:cNvSpPr>
          <p:nvPr>
            <p:ph type="title"/>
          </p:nvPr>
        </p:nvSpPr>
        <p:spPr/>
        <p:txBody>
          <a:bodyPr/>
          <a:lstStyle/>
          <a:p>
            <a:r>
              <a:rPr lang="en-US" dirty="0"/>
              <a:t>A Brief Introduction to NLP</a:t>
            </a:r>
          </a:p>
        </p:txBody>
      </p:sp>
      <p:sp>
        <p:nvSpPr>
          <p:cNvPr id="3" name="Content Placeholder 2">
            <a:extLst>
              <a:ext uri="{FF2B5EF4-FFF2-40B4-BE49-F238E27FC236}">
                <a16:creationId xmlns:a16="http://schemas.microsoft.com/office/drawing/2014/main" id="{F873EA81-A636-4057-A90C-FF878C9B2685}"/>
              </a:ext>
            </a:extLst>
          </p:cNvPr>
          <p:cNvSpPr>
            <a:spLocks noGrp="1"/>
          </p:cNvSpPr>
          <p:nvPr>
            <p:ph idx="1"/>
          </p:nvPr>
        </p:nvSpPr>
        <p:spPr/>
        <p:txBody>
          <a:bodyPr>
            <a:normAutofit lnSpcReduction="10000"/>
          </a:bodyPr>
          <a:lstStyle/>
          <a:p>
            <a:pPr marL="0" indent="0">
              <a:buNone/>
            </a:pPr>
            <a:r>
              <a:rPr lang="en-US" dirty="0"/>
              <a:t>NLP or Natural Language Processing is a sub-field of computer science that involves the automated use of natural language by software. This isn’t a new field like most would expect it to be and has actually have been around for over 50 years.</a:t>
            </a:r>
          </a:p>
          <a:p>
            <a:pPr marL="0" indent="0">
              <a:buNone/>
            </a:pPr>
            <a:r>
              <a:rPr lang="en-US" dirty="0"/>
              <a:t>NLP was created as a hybrid of linguistics and computer science and was created out of a necessity for computers which would understand the ways in which humans communicated.</a:t>
            </a:r>
          </a:p>
          <a:p>
            <a:pPr marL="0" indent="0">
              <a:buNone/>
            </a:pPr>
            <a:r>
              <a:rPr lang="en-US" dirty="0"/>
              <a:t>When you type text into a computer, it is able to process it but it cannot understand what you have written. However, that is what NLP is here to accomplish.</a:t>
            </a:r>
          </a:p>
          <a:p>
            <a:pPr marL="0" indent="0">
              <a:buNone/>
            </a:pPr>
            <a:r>
              <a:rPr lang="en-US" dirty="0"/>
              <a:t>In fact, the Turing Test (a test to check whether an AI is truly intelligent) itself is based on the ability of a machine to communicate in natural language.</a:t>
            </a:r>
          </a:p>
        </p:txBody>
      </p:sp>
      <p:sp>
        <p:nvSpPr>
          <p:cNvPr id="5" name="TextBox 4">
            <a:extLst>
              <a:ext uri="{FF2B5EF4-FFF2-40B4-BE49-F238E27FC236}">
                <a16:creationId xmlns:a16="http://schemas.microsoft.com/office/drawing/2014/main" id="{74FC591B-DE54-4E34-BE09-670330B1D029}"/>
              </a:ext>
            </a:extLst>
          </p:cNvPr>
          <p:cNvSpPr txBox="1"/>
          <p:nvPr/>
        </p:nvSpPr>
        <p:spPr>
          <a:xfrm>
            <a:off x="11885612" y="569066"/>
            <a:ext cx="228600" cy="369332"/>
          </a:xfrm>
          <a:prstGeom prst="rect">
            <a:avLst/>
          </a:prstGeom>
          <a:noFill/>
        </p:spPr>
        <p:txBody>
          <a:bodyPr wrap="square" rtlCol="0">
            <a:spAutoFit/>
          </a:bodyPr>
          <a:lstStyle/>
          <a:p>
            <a:r>
              <a:rPr lang="en-US" dirty="0">
                <a:solidFill>
                  <a:schemeClr val="bg1"/>
                </a:solidFill>
              </a:rPr>
              <a:t>2</a:t>
            </a:r>
          </a:p>
        </p:txBody>
      </p:sp>
    </p:spTree>
    <p:extLst>
      <p:ext uri="{BB962C8B-B14F-4D97-AF65-F5344CB8AC3E}">
        <p14:creationId xmlns:p14="http://schemas.microsoft.com/office/powerpoint/2010/main" val="111507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5770-4B2D-4954-A5D9-302FAB277432}"/>
              </a:ext>
            </a:extLst>
          </p:cNvPr>
          <p:cNvSpPr>
            <a:spLocks noGrp="1"/>
          </p:cNvSpPr>
          <p:nvPr>
            <p:ph type="title"/>
          </p:nvPr>
        </p:nvSpPr>
        <p:spPr/>
        <p:txBody>
          <a:bodyPr/>
          <a:lstStyle/>
          <a:p>
            <a:r>
              <a:rPr lang="en-US" dirty="0"/>
              <a:t>Major Examples of NLP in Everyday Life</a:t>
            </a:r>
          </a:p>
        </p:txBody>
      </p:sp>
      <p:sp>
        <p:nvSpPr>
          <p:cNvPr id="3" name="Content Placeholder 2">
            <a:extLst>
              <a:ext uri="{FF2B5EF4-FFF2-40B4-BE49-F238E27FC236}">
                <a16:creationId xmlns:a16="http://schemas.microsoft.com/office/drawing/2014/main" id="{826A4D09-42F1-46DE-85FB-9A2B23E92911}"/>
              </a:ext>
            </a:extLst>
          </p:cNvPr>
          <p:cNvSpPr>
            <a:spLocks noGrp="1"/>
          </p:cNvSpPr>
          <p:nvPr>
            <p:ph idx="1"/>
          </p:nvPr>
        </p:nvSpPr>
        <p:spPr/>
        <p:txBody>
          <a:bodyPr>
            <a:normAutofit/>
          </a:bodyPr>
          <a:lstStyle/>
          <a:p>
            <a:pPr marL="0" indent="0">
              <a:buNone/>
            </a:pPr>
            <a:r>
              <a:rPr lang="en-US" dirty="0"/>
              <a:t>Since NLP is not new, it has been used in several aspects of everyday life. Here are some such examples of NLP being used in our daily lives:</a:t>
            </a:r>
          </a:p>
          <a:p>
            <a:r>
              <a:rPr lang="en-US" dirty="0"/>
              <a:t>Autocomplete and Autocorrect typing features utilize NLP to predict the word you are typing. Predictive Typing, which has recently been introduced in software such as Gmail allows the machine to predict your entire reply to a conversation.</a:t>
            </a:r>
          </a:p>
          <a:p>
            <a:r>
              <a:rPr lang="en-US" dirty="0"/>
              <a:t>All smart assistants such as the Google Assistant and Amazon Alexa utilize speech patterns to understand the context of what is being said.</a:t>
            </a:r>
          </a:p>
          <a:p>
            <a:r>
              <a:rPr lang="en-US" dirty="0"/>
              <a:t>While translating using apps such as Google Translate is still far from perfect, it has gotten a lot better at translating with correct grammar and context.</a:t>
            </a:r>
          </a:p>
        </p:txBody>
      </p:sp>
      <p:sp>
        <p:nvSpPr>
          <p:cNvPr id="5" name="TextBox 4">
            <a:extLst>
              <a:ext uri="{FF2B5EF4-FFF2-40B4-BE49-F238E27FC236}">
                <a16:creationId xmlns:a16="http://schemas.microsoft.com/office/drawing/2014/main" id="{64F8467A-A8AE-4DE2-91FA-00F30AA9E9E1}"/>
              </a:ext>
            </a:extLst>
          </p:cNvPr>
          <p:cNvSpPr txBox="1"/>
          <p:nvPr/>
        </p:nvSpPr>
        <p:spPr>
          <a:xfrm>
            <a:off x="11885612" y="569066"/>
            <a:ext cx="228600" cy="369332"/>
          </a:xfrm>
          <a:prstGeom prst="rect">
            <a:avLst/>
          </a:prstGeom>
          <a:noFill/>
        </p:spPr>
        <p:txBody>
          <a:bodyPr wrap="square" rtlCol="0">
            <a:spAutoFit/>
          </a:bodyPr>
          <a:lstStyle/>
          <a:p>
            <a:r>
              <a:rPr lang="en-US" dirty="0">
                <a:solidFill>
                  <a:schemeClr val="bg1"/>
                </a:solidFill>
              </a:rPr>
              <a:t>3</a:t>
            </a:r>
          </a:p>
        </p:txBody>
      </p:sp>
    </p:spTree>
    <p:extLst>
      <p:ext uri="{BB962C8B-B14F-4D97-AF65-F5344CB8AC3E}">
        <p14:creationId xmlns:p14="http://schemas.microsoft.com/office/powerpoint/2010/main" val="115150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204D0-DAE3-4CB8-8CDC-028306138CE5}"/>
              </a:ext>
            </a:extLst>
          </p:cNvPr>
          <p:cNvSpPr>
            <a:spLocks noGrp="1"/>
          </p:cNvSpPr>
          <p:nvPr>
            <p:ph type="title"/>
          </p:nvPr>
        </p:nvSpPr>
        <p:spPr/>
        <p:txBody>
          <a:bodyPr/>
          <a:lstStyle/>
          <a:p>
            <a:r>
              <a:rPr lang="en-US" dirty="0"/>
              <a:t>Why is NLP Good for Searches?</a:t>
            </a:r>
          </a:p>
        </p:txBody>
      </p:sp>
      <p:sp>
        <p:nvSpPr>
          <p:cNvPr id="3" name="Content Placeholder 2">
            <a:extLst>
              <a:ext uri="{FF2B5EF4-FFF2-40B4-BE49-F238E27FC236}">
                <a16:creationId xmlns:a16="http://schemas.microsoft.com/office/drawing/2014/main" id="{8879BB7F-E8D1-419B-8F4B-9E1B5403FA35}"/>
              </a:ext>
            </a:extLst>
          </p:cNvPr>
          <p:cNvSpPr>
            <a:spLocks noGrp="1"/>
          </p:cNvSpPr>
          <p:nvPr>
            <p:ph idx="1"/>
          </p:nvPr>
        </p:nvSpPr>
        <p:spPr/>
        <p:txBody>
          <a:bodyPr/>
          <a:lstStyle/>
          <a:p>
            <a:pPr marL="0" indent="0">
              <a:buNone/>
            </a:pPr>
            <a:r>
              <a:rPr lang="en-US" dirty="0"/>
              <a:t>NLP is an excellent tool to apply to your search algorithms. With its help, search engines such as Google are able to find results that don’t only match the keywords, but also other contextual factors.</a:t>
            </a:r>
          </a:p>
          <a:p>
            <a:pPr marL="0" indent="0">
              <a:buNone/>
            </a:pPr>
            <a:r>
              <a:rPr lang="en-US" dirty="0"/>
              <a:t>A good example of this is the Hummingbird Algorithm which was introduced by Google in its searches in 2013. It utilized natural language processing among 200 other factors to rank search results based on the context of each search.</a:t>
            </a:r>
          </a:p>
          <a:p>
            <a:pPr marL="0" indent="0">
              <a:buNone/>
            </a:pPr>
            <a:r>
              <a:rPr lang="en-US" dirty="0"/>
              <a:t>NLP can also help speed up searches by making it possible to get results quite fast as seen with our project.</a:t>
            </a:r>
          </a:p>
        </p:txBody>
      </p:sp>
      <p:sp>
        <p:nvSpPr>
          <p:cNvPr id="5" name="TextBox 4">
            <a:extLst>
              <a:ext uri="{FF2B5EF4-FFF2-40B4-BE49-F238E27FC236}">
                <a16:creationId xmlns:a16="http://schemas.microsoft.com/office/drawing/2014/main" id="{B19BB403-8C50-4670-9956-8F051782252A}"/>
              </a:ext>
            </a:extLst>
          </p:cNvPr>
          <p:cNvSpPr txBox="1"/>
          <p:nvPr/>
        </p:nvSpPr>
        <p:spPr>
          <a:xfrm>
            <a:off x="11885612" y="569066"/>
            <a:ext cx="228600" cy="369332"/>
          </a:xfrm>
          <a:prstGeom prst="rect">
            <a:avLst/>
          </a:prstGeom>
          <a:noFill/>
        </p:spPr>
        <p:txBody>
          <a:bodyPr wrap="square" rtlCol="0">
            <a:spAutoFit/>
          </a:bodyPr>
          <a:lstStyle/>
          <a:p>
            <a:r>
              <a:rPr lang="en-US" dirty="0">
                <a:solidFill>
                  <a:schemeClr val="bg1"/>
                </a:solidFill>
              </a:rPr>
              <a:t>4</a:t>
            </a:r>
          </a:p>
        </p:txBody>
      </p:sp>
    </p:spTree>
    <p:extLst>
      <p:ext uri="{BB962C8B-B14F-4D97-AF65-F5344CB8AC3E}">
        <p14:creationId xmlns:p14="http://schemas.microsoft.com/office/powerpoint/2010/main" val="224847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E7C3-0E3E-49BB-B681-9AB927CA2E61}"/>
              </a:ext>
            </a:extLst>
          </p:cNvPr>
          <p:cNvSpPr>
            <a:spLocks noGrp="1"/>
          </p:cNvSpPr>
          <p:nvPr>
            <p:ph type="title"/>
          </p:nvPr>
        </p:nvSpPr>
        <p:spPr/>
        <p:txBody>
          <a:bodyPr>
            <a:normAutofit/>
          </a:bodyPr>
          <a:lstStyle/>
          <a:p>
            <a:pPr algn="l"/>
            <a:r>
              <a:rPr lang="en-US" sz="3600" dirty="0"/>
              <a:t>NLTK – Natural Language Toolkit for Python</a:t>
            </a:r>
          </a:p>
        </p:txBody>
      </p:sp>
      <p:sp>
        <p:nvSpPr>
          <p:cNvPr id="3" name="Content Placeholder 2">
            <a:extLst>
              <a:ext uri="{FF2B5EF4-FFF2-40B4-BE49-F238E27FC236}">
                <a16:creationId xmlns:a16="http://schemas.microsoft.com/office/drawing/2014/main" id="{43454AE8-3982-4900-B3D6-D886FB78F21E}"/>
              </a:ext>
            </a:extLst>
          </p:cNvPr>
          <p:cNvSpPr>
            <a:spLocks noGrp="1"/>
          </p:cNvSpPr>
          <p:nvPr>
            <p:ph idx="1"/>
          </p:nvPr>
        </p:nvSpPr>
        <p:spPr>
          <a:xfrm>
            <a:off x="303212" y="2514600"/>
            <a:ext cx="5562600" cy="5655156"/>
          </a:xfrm>
        </p:spPr>
        <p:txBody>
          <a:bodyPr/>
          <a:lstStyle/>
          <a:p>
            <a:pPr marL="0" indent="0">
              <a:buNone/>
            </a:pPr>
            <a:r>
              <a:rPr lang="en-US" dirty="0"/>
              <a:t>NLTK or Natural Language Toolkit is an extremely popular platform for coding python programs to work with datasets of natural human language.</a:t>
            </a:r>
          </a:p>
          <a:p>
            <a:pPr marL="0" indent="0">
              <a:buNone/>
            </a:pPr>
            <a:r>
              <a:rPr lang="en-US" dirty="0"/>
              <a:t>It comes with an easy-to-understand guide, which makes it quite suitable for use by beginners in the world of NLP. Moreover, it is open source which allows its use in commercial projects as well as educational ones such as the one we are making.</a:t>
            </a:r>
          </a:p>
        </p:txBody>
      </p:sp>
      <p:pic>
        <p:nvPicPr>
          <p:cNvPr id="6" name="Picture 5">
            <a:extLst>
              <a:ext uri="{FF2B5EF4-FFF2-40B4-BE49-F238E27FC236}">
                <a16:creationId xmlns:a16="http://schemas.microsoft.com/office/drawing/2014/main" id="{F3056591-DD8D-4EDF-B82F-68A68466A9E9}"/>
              </a:ext>
            </a:extLst>
          </p:cNvPr>
          <p:cNvPicPr>
            <a:picLocks noChangeAspect="1"/>
          </p:cNvPicPr>
          <p:nvPr/>
        </p:nvPicPr>
        <p:blipFill>
          <a:blip r:embed="rId2"/>
          <a:stretch>
            <a:fillRect/>
          </a:stretch>
        </p:blipFill>
        <p:spPr>
          <a:xfrm>
            <a:off x="5984729" y="1600200"/>
            <a:ext cx="6015183" cy="3429000"/>
          </a:xfrm>
          <a:prstGeom prst="rect">
            <a:avLst/>
          </a:prstGeom>
        </p:spPr>
      </p:pic>
      <p:sp>
        <p:nvSpPr>
          <p:cNvPr id="4" name="TextBox 3">
            <a:extLst>
              <a:ext uri="{FF2B5EF4-FFF2-40B4-BE49-F238E27FC236}">
                <a16:creationId xmlns:a16="http://schemas.microsoft.com/office/drawing/2014/main" id="{C1E8511E-AE27-4981-8175-912665B6F789}"/>
              </a:ext>
            </a:extLst>
          </p:cNvPr>
          <p:cNvSpPr txBox="1"/>
          <p:nvPr/>
        </p:nvSpPr>
        <p:spPr>
          <a:xfrm>
            <a:off x="11885612" y="569066"/>
            <a:ext cx="228600" cy="369332"/>
          </a:xfrm>
          <a:prstGeom prst="rect">
            <a:avLst/>
          </a:prstGeom>
          <a:noFill/>
        </p:spPr>
        <p:txBody>
          <a:bodyPr wrap="square" rtlCol="0">
            <a:spAutoFit/>
          </a:bodyPr>
          <a:lstStyle/>
          <a:p>
            <a:r>
              <a:rPr lang="en-US" dirty="0">
                <a:solidFill>
                  <a:schemeClr val="bg1"/>
                </a:solidFill>
              </a:rPr>
              <a:t>5</a:t>
            </a:r>
          </a:p>
        </p:txBody>
      </p:sp>
    </p:spTree>
    <p:extLst>
      <p:ext uri="{BB962C8B-B14F-4D97-AF65-F5344CB8AC3E}">
        <p14:creationId xmlns:p14="http://schemas.microsoft.com/office/powerpoint/2010/main" val="1348677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6317-8B6E-4ECB-B6B3-63C5ABE72E53}"/>
              </a:ext>
            </a:extLst>
          </p:cNvPr>
          <p:cNvSpPr>
            <a:spLocks noGrp="1"/>
          </p:cNvSpPr>
          <p:nvPr>
            <p:ph type="title"/>
          </p:nvPr>
        </p:nvSpPr>
        <p:spPr/>
        <p:txBody>
          <a:bodyPr/>
          <a:lstStyle/>
          <a:p>
            <a:r>
              <a:rPr lang="en-US" dirty="0"/>
              <a:t>What is the Need for NLTK</a:t>
            </a:r>
          </a:p>
        </p:txBody>
      </p:sp>
      <p:sp>
        <p:nvSpPr>
          <p:cNvPr id="3" name="Content Placeholder 2">
            <a:extLst>
              <a:ext uri="{FF2B5EF4-FFF2-40B4-BE49-F238E27FC236}">
                <a16:creationId xmlns:a16="http://schemas.microsoft.com/office/drawing/2014/main" id="{6CE1A7D4-E941-4C9D-8A4D-D194440F7F45}"/>
              </a:ext>
            </a:extLst>
          </p:cNvPr>
          <p:cNvSpPr>
            <a:spLocks noGrp="1"/>
          </p:cNvSpPr>
          <p:nvPr>
            <p:ph idx="1"/>
          </p:nvPr>
        </p:nvSpPr>
        <p:spPr/>
        <p:txBody>
          <a:bodyPr/>
          <a:lstStyle/>
          <a:p>
            <a:pPr marL="0" indent="0">
              <a:buNone/>
            </a:pPr>
            <a:r>
              <a:rPr lang="en-US" dirty="0"/>
              <a:t>NLTK comes with several inbuilt tools and functions which make it quite easy to implement NLP in a python program.</a:t>
            </a:r>
          </a:p>
          <a:p>
            <a:pPr marL="0" indent="0">
              <a:buNone/>
            </a:pPr>
            <a:r>
              <a:rPr lang="en-US" dirty="0"/>
              <a:t>It also includes over 50 corpora and language resources and text processing libraries.</a:t>
            </a:r>
          </a:p>
          <a:p>
            <a:pPr marL="0" indent="0">
              <a:buNone/>
            </a:pPr>
            <a:r>
              <a:rPr lang="en-US" dirty="0"/>
              <a:t>This can allow beginners in NLP to get a hands-on experience with the technology and start learning more about it. It has therefore allowed us to make this project despite never officially learning NLP before.</a:t>
            </a:r>
          </a:p>
        </p:txBody>
      </p:sp>
      <p:sp>
        <p:nvSpPr>
          <p:cNvPr id="5" name="TextBox 4">
            <a:extLst>
              <a:ext uri="{FF2B5EF4-FFF2-40B4-BE49-F238E27FC236}">
                <a16:creationId xmlns:a16="http://schemas.microsoft.com/office/drawing/2014/main" id="{98A3E34E-A9E0-4765-8BD1-86C15752B697}"/>
              </a:ext>
            </a:extLst>
          </p:cNvPr>
          <p:cNvSpPr txBox="1"/>
          <p:nvPr/>
        </p:nvSpPr>
        <p:spPr>
          <a:xfrm>
            <a:off x="11885612" y="569066"/>
            <a:ext cx="228600" cy="369332"/>
          </a:xfrm>
          <a:prstGeom prst="rect">
            <a:avLst/>
          </a:prstGeom>
          <a:noFill/>
        </p:spPr>
        <p:txBody>
          <a:bodyPr wrap="square" rtlCol="0">
            <a:spAutoFit/>
          </a:bodyPr>
          <a:lstStyle/>
          <a:p>
            <a:r>
              <a:rPr lang="en-US" dirty="0">
                <a:solidFill>
                  <a:schemeClr val="bg1"/>
                </a:solidFill>
              </a:rPr>
              <a:t>6</a:t>
            </a:r>
          </a:p>
        </p:txBody>
      </p:sp>
    </p:spTree>
    <p:extLst>
      <p:ext uri="{BB962C8B-B14F-4D97-AF65-F5344CB8AC3E}">
        <p14:creationId xmlns:p14="http://schemas.microsoft.com/office/powerpoint/2010/main" val="70280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FF06-4B6D-4B62-B759-5DADDC333C5C}"/>
              </a:ext>
            </a:extLst>
          </p:cNvPr>
          <p:cNvSpPr>
            <a:spLocks noGrp="1"/>
          </p:cNvSpPr>
          <p:nvPr>
            <p:ph type="title"/>
          </p:nvPr>
        </p:nvSpPr>
        <p:spPr/>
        <p:txBody>
          <a:bodyPr/>
          <a:lstStyle/>
          <a:p>
            <a:r>
              <a:rPr lang="en-US" dirty="0"/>
              <a:t>CORPUS</a:t>
            </a:r>
          </a:p>
        </p:txBody>
      </p:sp>
      <p:sp>
        <p:nvSpPr>
          <p:cNvPr id="5" name="Content Placeholder 4">
            <a:extLst>
              <a:ext uri="{FF2B5EF4-FFF2-40B4-BE49-F238E27FC236}">
                <a16:creationId xmlns:a16="http://schemas.microsoft.com/office/drawing/2014/main" id="{B4A343DD-96AE-4DE4-91D6-A43F219A9BC9}"/>
              </a:ext>
            </a:extLst>
          </p:cNvPr>
          <p:cNvSpPr>
            <a:spLocks noGrp="1"/>
          </p:cNvSpPr>
          <p:nvPr>
            <p:ph idx="1"/>
          </p:nvPr>
        </p:nvSpPr>
        <p:spPr/>
        <p:txBody>
          <a:bodyPr/>
          <a:lstStyle/>
          <a:p>
            <a:pPr marL="0" indent="0">
              <a:buNone/>
            </a:pPr>
            <a:r>
              <a:rPr lang="en-US" dirty="0"/>
              <a:t>A corpus is a collection of various text documents which could be original texts or transcribed speeches. This is used as a linguistic tool which allows linguists to verify their thesis about language.</a:t>
            </a:r>
          </a:p>
          <a:p>
            <a:pPr marL="0" indent="0">
              <a:buNone/>
            </a:pPr>
            <a:r>
              <a:rPr lang="en-US" dirty="0"/>
              <a:t>This is used in NLP for various purposes and can refer to a large structured dataset of machine-readable tests which can allow it to learn more about natural communication. It can be used for training of advanced NLP algorithms such as Neural Networks.</a:t>
            </a:r>
          </a:p>
          <a:p>
            <a:pPr marL="0" indent="0">
              <a:buNone/>
            </a:pPr>
            <a:r>
              <a:rPr lang="en-US" dirty="0"/>
              <a:t>In our project, we have utilized the corpus called Inaugural which contains transcriptions of the speeches of all the US presidents from 1789 to 2009. The total word count exceeds 3 million words.</a:t>
            </a:r>
          </a:p>
        </p:txBody>
      </p:sp>
      <p:sp>
        <p:nvSpPr>
          <p:cNvPr id="3" name="TextBox 2">
            <a:extLst>
              <a:ext uri="{FF2B5EF4-FFF2-40B4-BE49-F238E27FC236}">
                <a16:creationId xmlns:a16="http://schemas.microsoft.com/office/drawing/2014/main" id="{AAB3CF53-7C50-4595-A5C5-1CFF1427B732}"/>
              </a:ext>
            </a:extLst>
          </p:cNvPr>
          <p:cNvSpPr txBox="1"/>
          <p:nvPr/>
        </p:nvSpPr>
        <p:spPr>
          <a:xfrm>
            <a:off x="11885612" y="569066"/>
            <a:ext cx="228600" cy="369332"/>
          </a:xfrm>
          <a:prstGeom prst="rect">
            <a:avLst/>
          </a:prstGeom>
          <a:noFill/>
        </p:spPr>
        <p:txBody>
          <a:bodyPr wrap="square" rtlCol="0">
            <a:spAutoFit/>
          </a:bodyPr>
          <a:lstStyle/>
          <a:p>
            <a:r>
              <a:rPr lang="en-US" dirty="0">
                <a:solidFill>
                  <a:schemeClr val="bg1"/>
                </a:solidFill>
              </a:rPr>
              <a:t>7</a:t>
            </a:r>
          </a:p>
        </p:txBody>
      </p:sp>
    </p:spTree>
    <p:extLst>
      <p:ext uri="{BB962C8B-B14F-4D97-AF65-F5344CB8AC3E}">
        <p14:creationId xmlns:p14="http://schemas.microsoft.com/office/powerpoint/2010/main" val="225795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1B52-0B48-40A3-8773-FC5F95318BE3}"/>
              </a:ext>
            </a:extLst>
          </p:cNvPr>
          <p:cNvSpPr>
            <a:spLocks noGrp="1"/>
          </p:cNvSpPr>
          <p:nvPr>
            <p:ph type="title"/>
          </p:nvPr>
        </p:nvSpPr>
        <p:spPr/>
        <p:txBody>
          <a:bodyPr/>
          <a:lstStyle/>
          <a:p>
            <a:r>
              <a:rPr lang="en-US" dirty="0"/>
              <a:t>Tokenization</a:t>
            </a:r>
          </a:p>
        </p:txBody>
      </p:sp>
      <p:sp>
        <p:nvSpPr>
          <p:cNvPr id="3" name="Content Placeholder 2">
            <a:extLst>
              <a:ext uri="{FF2B5EF4-FFF2-40B4-BE49-F238E27FC236}">
                <a16:creationId xmlns:a16="http://schemas.microsoft.com/office/drawing/2014/main" id="{81E352D6-6AC7-4D76-B53E-354460AB3FEC}"/>
              </a:ext>
            </a:extLst>
          </p:cNvPr>
          <p:cNvSpPr>
            <a:spLocks noGrp="1"/>
          </p:cNvSpPr>
          <p:nvPr>
            <p:ph idx="1"/>
          </p:nvPr>
        </p:nvSpPr>
        <p:spPr>
          <a:xfrm>
            <a:off x="327509" y="1676400"/>
            <a:ext cx="4267200" cy="5655156"/>
          </a:xfrm>
        </p:spPr>
        <p:txBody>
          <a:bodyPr/>
          <a:lstStyle/>
          <a:p>
            <a:pPr marL="0" indent="0">
              <a:buNone/>
            </a:pPr>
            <a:r>
              <a:rPr lang="en-US" dirty="0"/>
              <a:t>Tokenization is the process which includes the process of segmenting a string of text into individual sentences and words. These segments are then called tokens which are created after removing various unneeded features of the text such as punctuation. This can work in other languages than English as well, however it gets more complicated with languages that don’t use spaces after each word.</a:t>
            </a:r>
          </a:p>
        </p:txBody>
      </p:sp>
      <p:pic>
        <p:nvPicPr>
          <p:cNvPr id="4" name="Picture 3">
            <a:extLst>
              <a:ext uri="{FF2B5EF4-FFF2-40B4-BE49-F238E27FC236}">
                <a16:creationId xmlns:a16="http://schemas.microsoft.com/office/drawing/2014/main" id="{A266FEED-ED9F-4FCD-9D95-324360F3FE30}"/>
              </a:ext>
            </a:extLst>
          </p:cNvPr>
          <p:cNvPicPr>
            <a:picLocks noChangeAspect="1"/>
          </p:cNvPicPr>
          <p:nvPr/>
        </p:nvPicPr>
        <p:blipFill>
          <a:blip r:embed="rId2"/>
          <a:stretch>
            <a:fillRect/>
          </a:stretch>
        </p:blipFill>
        <p:spPr>
          <a:xfrm>
            <a:off x="5296794" y="930515"/>
            <a:ext cx="5569260" cy="2755923"/>
          </a:xfrm>
          <a:prstGeom prst="rect">
            <a:avLst/>
          </a:prstGeom>
        </p:spPr>
      </p:pic>
      <p:pic>
        <p:nvPicPr>
          <p:cNvPr id="5" name="Picture 4">
            <a:extLst>
              <a:ext uri="{FF2B5EF4-FFF2-40B4-BE49-F238E27FC236}">
                <a16:creationId xmlns:a16="http://schemas.microsoft.com/office/drawing/2014/main" id="{CFAE225D-C43A-46BB-92BD-08A265096151}"/>
              </a:ext>
            </a:extLst>
          </p:cNvPr>
          <p:cNvPicPr>
            <a:picLocks noChangeAspect="1"/>
          </p:cNvPicPr>
          <p:nvPr/>
        </p:nvPicPr>
        <p:blipFill>
          <a:blip r:embed="rId3"/>
          <a:stretch>
            <a:fillRect/>
          </a:stretch>
        </p:blipFill>
        <p:spPr>
          <a:xfrm>
            <a:off x="5297835" y="3713009"/>
            <a:ext cx="5569259" cy="2286000"/>
          </a:xfrm>
          <a:prstGeom prst="rect">
            <a:avLst/>
          </a:prstGeom>
        </p:spPr>
      </p:pic>
      <p:sp>
        <p:nvSpPr>
          <p:cNvPr id="7" name="TextBox 6">
            <a:extLst>
              <a:ext uri="{FF2B5EF4-FFF2-40B4-BE49-F238E27FC236}">
                <a16:creationId xmlns:a16="http://schemas.microsoft.com/office/drawing/2014/main" id="{EFA27AFA-8BA5-4F28-AA1B-6D5B668794C7}"/>
              </a:ext>
            </a:extLst>
          </p:cNvPr>
          <p:cNvSpPr txBox="1"/>
          <p:nvPr/>
        </p:nvSpPr>
        <p:spPr>
          <a:xfrm>
            <a:off x="11885612" y="569066"/>
            <a:ext cx="228600" cy="369332"/>
          </a:xfrm>
          <a:prstGeom prst="rect">
            <a:avLst/>
          </a:prstGeom>
          <a:noFill/>
        </p:spPr>
        <p:txBody>
          <a:bodyPr wrap="square" rtlCol="0">
            <a:spAutoFit/>
          </a:bodyPr>
          <a:lstStyle/>
          <a:p>
            <a:r>
              <a:rPr lang="en-US" dirty="0">
                <a:solidFill>
                  <a:schemeClr val="bg1"/>
                </a:solidFill>
              </a:rPr>
              <a:t>8</a:t>
            </a:r>
          </a:p>
        </p:txBody>
      </p:sp>
    </p:spTree>
    <p:extLst>
      <p:ext uri="{BB962C8B-B14F-4D97-AF65-F5344CB8AC3E}">
        <p14:creationId xmlns:p14="http://schemas.microsoft.com/office/powerpoint/2010/main" val="77390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1B52-0B48-40A3-8773-FC5F95318BE3}"/>
              </a:ext>
            </a:extLst>
          </p:cNvPr>
          <p:cNvSpPr>
            <a:spLocks noGrp="1"/>
          </p:cNvSpPr>
          <p:nvPr>
            <p:ph type="title"/>
          </p:nvPr>
        </p:nvSpPr>
        <p:spPr/>
        <p:txBody>
          <a:bodyPr/>
          <a:lstStyle/>
          <a:p>
            <a:r>
              <a:rPr lang="en-US" dirty="0"/>
              <a:t>Stop Words</a:t>
            </a:r>
          </a:p>
        </p:txBody>
      </p:sp>
      <p:sp>
        <p:nvSpPr>
          <p:cNvPr id="3" name="Content Placeholder 2">
            <a:extLst>
              <a:ext uri="{FF2B5EF4-FFF2-40B4-BE49-F238E27FC236}">
                <a16:creationId xmlns:a16="http://schemas.microsoft.com/office/drawing/2014/main" id="{81E352D6-6AC7-4D76-B53E-354460AB3FEC}"/>
              </a:ext>
            </a:extLst>
          </p:cNvPr>
          <p:cNvSpPr>
            <a:spLocks noGrp="1"/>
          </p:cNvSpPr>
          <p:nvPr>
            <p:ph idx="1"/>
          </p:nvPr>
        </p:nvSpPr>
        <p:spPr>
          <a:xfrm>
            <a:off x="303212" y="1524000"/>
            <a:ext cx="5486400" cy="5655156"/>
          </a:xfrm>
        </p:spPr>
        <p:txBody>
          <a:bodyPr/>
          <a:lstStyle/>
          <a:p>
            <a:pPr marL="0" indent="0">
              <a:buNone/>
            </a:pPr>
            <a:r>
              <a:rPr lang="en-US" dirty="0"/>
              <a:t>This is another pre-processing step in the process to clean up the data for processing by the NLP model. Stop words are special filters that need to be removed from the analysis. These are essentially words without any real meaning to the information that you need from the text and can sometimes create conflict with the data.</a:t>
            </a:r>
          </a:p>
          <a:p>
            <a:pPr marL="0" indent="0">
              <a:buNone/>
            </a:pPr>
            <a:r>
              <a:rPr lang="en-US" dirty="0"/>
              <a:t>Essentially it can get rid of words such as prepositions, articles, and pronouns. This filtered data can then be processed a lot easier since it does not have all those words.</a:t>
            </a:r>
          </a:p>
        </p:txBody>
      </p:sp>
      <p:pic>
        <p:nvPicPr>
          <p:cNvPr id="6" name="Picture 5">
            <a:extLst>
              <a:ext uri="{FF2B5EF4-FFF2-40B4-BE49-F238E27FC236}">
                <a16:creationId xmlns:a16="http://schemas.microsoft.com/office/drawing/2014/main" id="{68A49922-54EC-4AF3-A914-E77866796179}"/>
              </a:ext>
            </a:extLst>
          </p:cNvPr>
          <p:cNvPicPr>
            <a:picLocks noChangeAspect="1"/>
          </p:cNvPicPr>
          <p:nvPr/>
        </p:nvPicPr>
        <p:blipFill>
          <a:blip r:embed="rId2"/>
          <a:stretch>
            <a:fillRect/>
          </a:stretch>
        </p:blipFill>
        <p:spPr>
          <a:xfrm>
            <a:off x="5789612" y="1125939"/>
            <a:ext cx="6152192" cy="2379611"/>
          </a:xfrm>
          <a:prstGeom prst="rect">
            <a:avLst/>
          </a:prstGeom>
        </p:spPr>
      </p:pic>
      <p:pic>
        <p:nvPicPr>
          <p:cNvPr id="7" name="Picture 6">
            <a:extLst>
              <a:ext uri="{FF2B5EF4-FFF2-40B4-BE49-F238E27FC236}">
                <a16:creationId xmlns:a16="http://schemas.microsoft.com/office/drawing/2014/main" id="{EDA63989-9C96-47BF-88A3-958EEAA4BEBD}"/>
              </a:ext>
            </a:extLst>
          </p:cNvPr>
          <p:cNvPicPr>
            <a:picLocks noChangeAspect="1"/>
          </p:cNvPicPr>
          <p:nvPr/>
        </p:nvPicPr>
        <p:blipFill>
          <a:blip r:embed="rId3"/>
          <a:stretch>
            <a:fillRect/>
          </a:stretch>
        </p:blipFill>
        <p:spPr>
          <a:xfrm>
            <a:off x="5789612" y="3759726"/>
            <a:ext cx="6152192" cy="1972335"/>
          </a:xfrm>
          <a:prstGeom prst="rect">
            <a:avLst/>
          </a:prstGeom>
        </p:spPr>
      </p:pic>
      <p:sp>
        <p:nvSpPr>
          <p:cNvPr id="5" name="TextBox 4">
            <a:extLst>
              <a:ext uri="{FF2B5EF4-FFF2-40B4-BE49-F238E27FC236}">
                <a16:creationId xmlns:a16="http://schemas.microsoft.com/office/drawing/2014/main" id="{A24A8D5D-4F02-49A2-9A9D-D4DE0D3A3B0A}"/>
              </a:ext>
            </a:extLst>
          </p:cNvPr>
          <p:cNvSpPr txBox="1"/>
          <p:nvPr/>
        </p:nvSpPr>
        <p:spPr>
          <a:xfrm>
            <a:off x="11885612" y="569066"/>
            <a:ext cx="228600" cy="369332"/>
          </a:xfrm>
          <a:prstGeom prst="rect">
            <a:avLst/>
          </a:prstGeom>
          <a:noFill/>
        </p:spPr>
        <p:txBody>
          <a:bodyPr wrap="square" rtlCol="0">
            <a:spAutoFit/>
          </a:bodyPr>
          <a:lstStyle/>
          <a:p>
            <a:r>
              <a:rPr lang="en-US" dirty="0">
                <a:solidFill>
                  <a:schemeClr val="bg1"/>
                </a:solidFill>
              </a:rPr>
              <a:t>9</a:t>
            </a:r>
          </a:p>
        </p:txBody>
      </p:sp>
    </p:spTree>
    <p:extLst>
      <p:ext uri="{BB962C8B-B14F-4D97-AF65-F5344CB8AC3E}">
        <p14:creationId xmlns:p14="http://schemas.microsoft.com/office/powerpoint/2010/main" val="394397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Safety procedures_RVA_v4" id="{94FF351A-4B06-4881-8D26-DC6D64B3CFD2}" vid="{E8C023A2-25EA-47E0-92DC-6E1BD008E94F}"/>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WS_Assignment2_N049_N060</Template>
  <TotalTime>313</TotalTime>
  <Words>1321</Words>
  <Application>Microsoft Macintosh PowerPoint</Application>
  <PresentationFormat>Custom</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Corbel</vt:lpstr>
      <vt:lpstr>Franklin Gothic Demi</vt:lpstr>
      <vt:lpstr>Franklin Gothic Medium</vt:lpstr>
      <vt:lpstr>Headlines</vt:lpstr>
      <vt:lpstr>DAA Assignment – Text Counting and Prediction Using NLP</vt:lpstr>
      <vt:lpstr>A Brief Introduction to NLP</vt:lpstr>
      <vt:lpstr>Major Examples of NLP in Everyday Life</vt:lpstr>
      <vt:lpstr>Why is NLP Good for Searches?</vt:lpstr>
      <vt:lpstr>NLTK – Natural Language Toolkit for Python</vt:lpstr>
      <vt:lpstr>What is the Need for NLTK</vt:lpstr>
      <vt:lpstr>CORPUS</vt:lpstr>
      <vt:lpstr>Tokenization</vt:lpstr>
      <vt:lpstr>Stop Words</vt:lpstr>
      <vt:lpstr>Stemming</vt:lpstr>
      <vt:lpstr>Conditional Frequency Distribution</vt:lpstr>
      <vt:lpstr>Conditional Frequency Distribution</vt:lpstr>
      <vt:lpstr>Tabulate Function in Python</vt:lpstr>
      <vt:lpstr>Algorithm Visualization</vt:lpstr>
      <vt:lpstr>Project Explanation</vt:lpstr>
      <vt:lpstr>Real-World 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 Assignment – Text Counting and Prediction Using NLP</dc:title>
  <dc:creator>Stephen Sparks</dc:creator>
  <cp:lastModifiedBy>TARUN TANMAY - 70471018055</cp:lastModifiedBy>
  <cp:revision>15</cp:revision>
  <dcterms:created xsi:type="dcterms:W3CDTF">2020-10-22T17:09:34Z</dcterms:created>
  <dcterms:modified xsi:type="dcterms:W3CDTF">2020-10-28T10:09:21Z</dcterms:modified>
</cp:coreProperties>
</file>