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0" r:id="rId3"/>
    <p:sldId id="264" r:id="rId4"/>
    <p:sldId id="257" r:id="rId5"/>
    <p:sldId id="258" r:id="rId6"/>
    <p:sldId id="259" r:id="rId7"/>
    <p:sldId id="260" r:id="rId8"/>
    <p:sldId id="266" r:id="rId9"/>
    <p:sldId id="261" r:id="rId10"/>
    <p:sldId id="267" r:id="rId11"/>
    <p:sldId id="268" r:id="rId12"/>
    <p:sldId id="262" r:id="rId13"/>
    <p:sldId id="271" r:id="rId14"/>
    <p:sldId id="269" r:id="rId15"/>
    <p:sldId id="272" r:id="rId16"/>
    <p:sldId id="263" r:id="rId1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718"/>
  </p:normalViewPr>
  <p:slideViewPr>
    <p:cSldViewPr snapToGrid="0" snapToObjects="1">
      <p:cViewPr varScale="1">
        <p:scale>
          <a:sx n="115" d="100"/>
          <a:sy n="115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CE45D-A1FC-9642-A7E6-4349E82592CB}" type="datetimeFigureOut">
              <a:rPr lang="en-DE" smtClean="0"/>
              <a:t>28.07.21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AFE0A-A05F-1B49-A2D8-6DBC1AB3D5B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8998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3DE22-E393-6B4D-9AA1-F01264618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78F5D-6AA9-B34C-ACE8-A22B0BE2D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EACC1-03D1-724C-ADA8-D51028C9B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BA8B-684C-7F46-98BF-80198CB43D0B}" type="datetime1">
              <a:rPr lang="de-DE" smtClean="0"/>
              <a:t>28.07.21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F611E-342C-7943-981D-84B0FFA6E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86BC2-ACC2-DE46-B338-C82CAA99D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FDF7-EA2E-784E-8D7D-AE6EB4DE11D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789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6DAD-5A59-6D4F-BC8E-A4C36CB1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53926-D4CF-564F-9DFA-D25EE6DBE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B8700-1384-8E46-AC2D-771CAA50F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92F0-ABF2-224D-9AD5-E8550420C5DE}" type="datetime1">
              <a:rPr lang="de-DE" smtClean="0"/>
              <a:t>28.07.21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B0C2-5C46-774F-B693-D56781D1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C4FDF-C667-A64E-AD53-B048685A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FDF7-EA2E-784E-8D7D-AE6EB4DE11D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261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FD27F0-5C7A-674D-AACD-65173C657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67E62-B105-A648-A698-4C2388A73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1584A-D2F4-C247-A00D-DD6D215C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3705-D70C-724D-9723-12834EA61F4A}" type="datetime1">
              <a:rPr lang="de-DE" smtClean="0"/>
              <a:t>28.07.21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CA771-8CA3-AC4F-B361-73C1244B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29C64-3A09-EF40-A53C-6581A08B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FDF7-EA2E-784E-8D7D-AE6EB4DE11D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4855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E652-0F8B-5B42-9DD7-CF5147DA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93E0E-6A34-5A4B-964E-50842AD35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1D033-5618-0F4B-B851-09156F7E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CEC7-C923-AD4A-84F4-4BAD2DB61678}" type="datetime1">
              <a:rPr lang="de-DE" smtClean="0"/>
              <a:t>28.07.21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01438-3C18-D740-A833-38BE2095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BA9EA-3B79-B540-8392-3A958C7D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FDF7-EA2E-784E-8D7D-AE6EB4DE11D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062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1E18E-09AC-5F4B-9041-500DE70B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5CD8B-6D0A-684E-A43E-4E38ECCDB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4ED9-1E5E-0742-B75D-EF31E88D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A1F6-EB7A-B24A-A954-1CE43FA9EBF0}" type="datetime1">
              <a:rPr lang="de-DE" smtClean="0"/>
              <a:t>28.07.21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8BA76-ACD4-2A40-9082-2476A8B1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B55E6-0E2A-074F-B0A4-4A8E0502B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FDF7-EA2E-784E-8D7D-AE6EB4DE11D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7139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D678-CE69-0B4C-9AE4-D9F97E7DE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E5B98-E70B-DF4A-A06F-6232EB72C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9F525-C39B-9444-AE1B-B62158408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4A69D-A8FE-9F43-B3FB-E852B30F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63DF-45C6-D54E-B5B2-688F508075F0}" type="datetime1">
              <a:rPr lang="de-DE" smtClean="0"/>
              <a:t>28.07.21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F1D93-84B4-7749-B4F5-584F97FAB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AB7E2-BC31-B644-8AB4-304ED82A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FDF7-EA2E-784E-8D7D-AE6EB4DE11D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045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CE72-3B89-C142-BB9B-D6A0899D0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C5EBF-4FA3-A449-8370-CAD82CAEC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BD66C-A2D6-DB45-9C26-AE32F44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C1E53-9385-264B-8394-21AA2CCCF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8C260-D82F-F04A-9EB0-0597876D5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441737-BF52-F54D-A4A3-8452F5F1F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5516-954F-C44F-83DA-4BBBDAB36A2F}" type="datetime1">
              <a:rPr lang="de-DE" smtClean="0"/>
              <a:t>28.07.21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2C57E-C3BC-A843-8F97-865AB52F9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8100D-F55A-8D42-B0E0-A2923A46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FDF7-EA2E-784E-8D7D-AE6EB4DE11D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9690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C0FC6-119D-B64C-95F7-A28FF5A0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33C50-0974-2E42-87E3-D73BB77A4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AC78-575E-A142-9954-5461C288090D}" type="datetime1">
              <a:rPr lang="de-DE" smtClean="0"/>
              <a:t>28.07.21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87271-7442-C547-B159-8AB5039A1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A5064-6BA0-3245-B33F-49566684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FDF7-EA2E-784E-8D7D-AE6EB4DE11D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8536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A6CC88-F923-7740-BCFE-081CFF02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49E1-9284-284B-A2FA-3F86B769F945}" type="datetime1">
              <a:rPr lang="de-DE" smtClean="0"/>
              <a:t>28.07.21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A5086D-D7E7-2A48-B9CC-9851BDAD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6B308-9F92-2642-B97E-79EEAED5E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FDF7-EA2E-784E-8D7D-AE6EB4DE11D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870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689C-74B1-DD4E-B77A-8A8C227D1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7AA39-BF70-3641-80EF-3483C5982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D0811-6FD3-F747-8B6C-D4BF46369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3CE0F-4CAE-1049-8A5C-ADF7B70B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B54D-AD09-BD41-91AE-FFA380FEADD8}" type="datetime1">
              <a:rPr lang="de-DE" smtClean="0"/>
              <a:t>28.07.21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45504-E7CE-6540-9ABC-CDCAD6A74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D61A5-CE4D-E542-91B2-2FE604AA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FDF7-EA2E-784E-8D7D-AE6EB4DE11D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495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EE2E7-F816-454C-8B97-6A23F6D8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A76222-D2B8-984F-AA54-3DA659A0E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432E6-D57A-E14C-B7F2-73BB82053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8C637-4472-FF47-B8C3-D996E8871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B372-8C54-4A4C-8F04-7EE9E5EB66E3}" type="datetime1">
              <a:rPr lang="de-DE" smtClean="0"/>
              <a:t>28.07.21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70C90-E0F9-5E4B-97FF-BB204073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D9D3B-4705-F048-A955-CE25D4AD8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FDF7-EA2E-784E-8D7D-AE6EB4DE11D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8158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DED175-1B3E-5646-B1FA-5EEF4CD08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02C95-6148-6446-BDC9-790A0AFCB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CD1A4-B55C-DC4A-BE2B-1EFEBB7E7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1ED6E-80B4-4549-AE36-B9EAD3E9DA44}" type="datetime1">
              <a:rPr lang="de-DE" smtClean="0"/>
              <a:t>28.07.21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57398-81A6-FF48-8446-ED7349EF1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BAB68-5095-224C-9F70-BF7081669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BFDF7-EA2E-784E-8D7D-AE6EB4DE11D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097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0F794-02AE-8247-9D1B-402BA8D2F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9557" y="3654711"/>
            <a:ext cx="3812886" cy="2317464"/>
          </a:xfrm>
          <a:noFill/>
        </p:spPr>
        <p:txBody>
          <a:bodyPr>
            <a:normAutofit fontScale="40000" lnSpcReduction="20000"/>
          </a:bodyPr>
          <a:lstStyle/>
          <a:p>
            <a:pPr>
              <a:lnSpc>
                <a:spcPct val="170000"/>
              </a:lnSpc>
            </a:pPr>
            <a:r>
              <a:rPr lang="en-DE" sz="4600" dirty="0">
                <a:solidFill>
                  <a:srgbClr val="080808"/>
                </a:solidFill>
              </a:rPr>
              <a:t>An Analysis of productivity Apps in Google’s Play Store</a:t>
            </a:r>
          </a:p>
          <a:p>
            <a:endParaRPr lang="en-DE" sz="700" dirty="0">
              <a:solidFill>
                <a:srgbClr val="080808"/>
              </a:solidFill>
            </a:endParaRPr>
          </a:p>
          <a:p>
            <a:endParaRPr lang="en-DE" sz="700" dirty="0">
              <a:solidFill>
                <a:srgbClr val="080808"/>
              </a:solidFill>
            </a:endParaRPr>
          </a:p>
          <a:p>
            <a:endParaRPr lang="en-DE" sz="700" dirty="0">
              <a:solidFill>
                <a:srgbClr val="080808"/>
              </a:solidFill>
            </a:endParaRPr>
          </a:p>
          <a:p>
            <a:r>
              <a:rPr lang="en-DE" sz="3100" dirty="0">
                <a:solidFill>
                  <a:srgbClr val="080808"/>
                </a:solidFill>
              </a:rPr>
              <a:t>Applied Project </a:t>
            </a:r>
          </a:p>
          <a:p>
            <a:r>
              <a:rPr lang="en-DE" sz="3100" dirty="0">
                <a:solidFill>
                  <a:srgbClr val="080808"/>
                </a:solidFill>
              </a:rPr>
              <a:t>Minor Digital Science</a:t>
            </a:r>
          </a:p>
          <a:p>
            <a:r>
              <a:rPr lang="en-DE" sz="3100" dirty="0">
                <a:solidFill>
                  <a:srgbClr val="080808"/>
                </a:solidFill>
              </a:rPr>
              <a:t>Tim Jonathan Rupp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1631F-624F-8840-B1B5-B429FC4C6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1656729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DE" sz="3600" dirty="0">
                <a:solidFill>
                  <a:srgbClr val="080808"/>
                </a:solidFill>
              </a:rPr>
              <a:t>Is Update-frequency </a:t>
            </a:r>
            <a:r>
              <a:rPr lang="en-DE" sz="3600">
                <a:solidFill>
                  <a:srgbClr val="080808"/>
                </a:solidFill>
              </a:rPr>
              <a:t>and </a:t>
            </a:r>
            <a:br>
              <a:rPr lang="en-DE" sz="3600">
                <a:solidFill>
                  <a:srgbClr val="080808"/>
                </a:solidFill>
              </a:rPr>
            </a:br>
            <a:r>
              <a:rPr lang="en-DE" sz="3600">
                <a:solidFill>
                  <a:srgbClr val="080808"/>
                </a:solidFill>
              </a:rPr>
              <a:t>-content </a:t>
            </a:r>
            <a:r>
              <a:rPr lang="en-DE" sz="3600" dirty="0">
                <a:solidFill>
                  <a:srgbClr val="080808"/>
                </a:solidFill>
              </a:rPr>
              <a:t>connected to App success?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3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61C38-C8D7-8243-B4C6-B402202BE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DE" sz="3600" dirty="0"/>
              <a:t>Results – Statistical Analysis (Reviews)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B42F4-2C3A-144F-AE92-3A4EE3A7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FDF7-EA2E-784E-8D7D-AE6EB4DE11DF}" type="slidenum">
              <a:rPr lang="en-DE" smtClean="0"/>
              <a:t>10</a:t>
            </a:fld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B79710-376F-B94F-8B67-ACE20C9B7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69" y="1457471"/>
            <a:ext cx="5693993" cy="5112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E28E2F-8376-9D42-B557-372F41D7DE80}"/>
              </a:ext>
            </a:extLst>
          </p:cNvPr>
          <p:cNvSpPr txBox="1"/>
          <p:nvPr/>
        </p:nvSpPr>
        <p:spPr>
          <a:xfrm>
            <a:off x="6960029" y="2215310"/>
            <a:ext cx="114999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Topic 1</a:t>
            </a:r>
            <a:endParaRPr lang="en-GB" dirty="0"/>
          </a:p>
          <a:p>
            <a:r>
              <a:rPr lang="en-GB" dirty="0"/>
              <a:t>1: task  </a:t>
            </a:r>
          </a:p>
          <a:p>
            <a:r>
              <a:rPr lang="en-GB" dirty="0"/>
              <a:t>2: list  </a:t>
            </a:r>
          </a:p>
          <a:p>
            <a:r>
              <a:rPr lang="en-GB" dirty="0"/>
              <a:t>3: time </a:t>
            </a:r>
          </a:p>
          <a:p>
            <a:r>
              <a:rPr lang="en-GB" dirty="0"/>
              <a:t>4: need </a:t>
            </a:r>
          </a:p>
          <a:p>
            <a:r>
              <a:rPr lang="en-GB" dirty="0"/>
              <a:t>5: feature </a:t>
            </a:r>
          </a:p>
          <a:p>
            <a:r>
              <a:rPr lang="en-GB" dirty="0"/>
              <a:t>6: use </a:t>
            </a:r>
          </a:p>
          <a:p>
            <a:r>
              <a:rPr lang="en-GB" dirty="0"/>
              <a:t>7: would</a:t>
            </a:r>
          </a:p>
          <a:p>
            <a:r>
              <a:rPr lang="en-GB" dirty="0"/>
              <a:t>8: get </a:t>
            </a:r>
          </a:p>
          <a:p>
            <a:r>
              <a:rPr lang="en-GB" dirty="0"/>
              <a:t>9: try </a:t>
            </a:r>
          </a:p>
          <a:p>
            <a:r>
              <a:rPr lang="en-GB" dirty="0"/>
              <a:t>10: add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32F53F-B1D5-2C46-949E-E2D37E7804CA}"/>
              </a:ext>
            </a:extLst>
          </p:cNvPr>
          <p:cNvSpPr txBox="1"/>
          <p:nvPr/>
        </p:nvSpPr>
        <p:spPr>
          <a:xfrm>
            <a:off x="8610600" y="2215311"/>
            <a:ext cx="13072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Topic 4</a:t>
            </a:r>
            <a:endParaRPr lang="en-GB" dirty="0"/>
          </a:p>
          <a:p>
            <a:r>
              <a:rPr lang="en-GB" dirty="0"/>
              <a:t>1: good </a:t>
            </a:r>
          </a:p>
          <a:p>
            <a:r>
              <a:rPr lang="en-GB" dirty="0"/>
              <a:t>2: nice </a:t>
            </a:r>
          </a:p>
          <a:p>
            <a:r>
              <a:rPr lang="en-GB" dirty="0"/>
              <a:t>3: excellent </a:t>
            </a:r>
          </a:p>
          <a:p>
            <a:r>
              <a:rPr lang="en-GB" dirty="0"/>
              <a:t>4: complete</a:t>
            </a:r>
          </a:p>
          <a:p>
            <a:r>
              <a:rPr lang="en-GB" dirty="0"/>
              <a:t>5: worth</a:t>
            </a:r>
          </a:p>
          <a:p>
            <a:r>
              <a:rPr lang="en-GB" dirty="0"/>
              <a:t>6: due</a:t>
            </a:r>
          </a:p>
          <a:p>
            <a:r>
              <a:rPr lang="en-GB" dirty="0"/>
              <a:t>7: quite</a:t>
            </a:r>
          </a:p>
          <a:p>
            <a:r>
              <a:rPr lang="en-GB" dirty="0"/>
              <a:t>8: bit</a:t>
            </a:r>
          </a:p>
          <a:p>
            <a:r>
              <a:rPr lang="en-GB" dirty="0"/>
              <a:t>9: fine </a:t>
            </a:r>
          </a:p>
          <a:p>
            <a:r>
              <a:rPr lang="en-GB" dirty="0"/>
              <a:t>10: write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18178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61C38-C8D7-8243-B4C6-B402202BE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DE" sz="3600" dirty="0"/>
              <a:t>Results – Statistical Analysis (Patchnotes)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E45462-76E7-9444-BCC8-47B451E9D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90" y="1220537"/>
            <a:ext cx="5653127" cy="4050844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AD886A8-BAE9-2747-968C-03886C98A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641" y="2787862"/>
            <a:ext cx="6339010" cy="3152853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4136D-2248-2E44-9913-FE38576B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FDF7-EA2E-784E-8D7D-AE6EB4DE11DF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7911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C3CB62-785C-8748-9071-C48FB2B2B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DE" sz="3600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B8637-0B83-A240-9583-76E96DCE7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DE" sz="2400" dirty="0"/>
              <a:t>Only number of installs had a significant correlation with update frequency </a:t>
            </a:r>
          </a:p>
          <a:p>
            <a:pPr lvl="1"/>
            <a:r>
              <a:rPr lang="en-DE" sz="2200" dirty="0"/>
              <a:t>Do successful apps have ressources to update more frequently?</a:t>
            </a:r>
          </a:p>
          <a:p>
            <a:pPr lvl="1"/>
            <a:r>
              <a:rPr lang="en-DE" sz="2200" dirty="0"/>
              <a:t>Does higher quality of app lead to more installs?</a:t>
            </a:r>
          </a:p>
          <a:p>
            <a:r>
              <a:rPr lang="en-DE" sz="2400" dirty="0"/>
              <a:t>Average rating/sentiment on app level “hides” underlying distribution and variance of reviews/ratings</a:t>
            </a:r>
          </a:p>
          <a:p>
            <a:r>
              <a:rPr lang="en-DE" sz="2400" dirty="0"/>
              <a:t>Should app reviews be trusted in general?</a:t>
            </a:r>
          </a:p>
          <a:p>
            <a:pPr marL="0" indent="0">
              <a:buNone/>
            </a:pPr>
            <a:r>
              <a:rPr lang="en-DE" sz="2400" dirty="0"/>
              <a:t>	</a:t>
            </a:r>
            <a:r>
              <a:rPr lang="en-DE" sz="2400" dirty="0">
                <a:sym typeface="Wingdings" pitchFamily="2" charset="2"/>
              </a:rPr>
              <a:t> Easy to buy good reviews or ”bombard” competitors with bad reviews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E9DA8-91AA-834F-9CA1-0FBDAF71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FDF7-EA2E-784E-8D7D-AE6EB4DE11DF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2962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87415-CFD5-5848-8F3D-FD3D59395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DE" sz="3600"/>
              <a:t>Discussion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E6C97-AADB-424B-A0B1-2E3F6DE7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22BFDF7-EA2E-784E-8D7D-AE6EB4DE11DF}" type="slidenum">
              <a:rPr lang="en-DE" smtClean="0"/>
              <a:pPr>
                <a:spcAft>
                  <a:spcPts val="600"/>
                </a:spcAft>
              </a:pPr>
              <a:t>13</a:t>
            </a:fld>
            <a:endParaRPr lang="en-D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C562DCF-ECDC-D947-8DE0-AB59DFC67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782763"/>
            <a:ext cx="10906125" cy="4394200"/>
          </a:xfrm>
        </p:spPr>
        <p:txBody>
          <a:bodyPr/>
          <a:lstStyle/>
          <a:p>
            <a:r>
              <a:rPr lang="en-DE" sz="2400" dirty="0"/>
              <a:t>Review contents: </a:t>
            </a:r>
          </a:p>
          <a:p>
            <a:pPr lvl="1"/>
            <a:r>
              <a:rPr lang="en-DE" sz="1800" dirty="0"/>
              <a:t>Positive Correlation of certain Topic and rating/sentiment</a:t>
            </a:r>
          </a:p>
          <a:p>
            <a:pPr marL="0" indent="0">
              <a:buNone/>
            </a:pPr>
            <a:r>
              <a:rPr lang="en-DE" sz="1800" dirty="0"/>
              <a:t>	</a:t>
            </a:r>
            <a:r>
              <a:rPr lang="en-DE" sz="1800" dirty="0">
                <a:sym typeface="Wingdings" pitchFamily="2" charset="2"/>
              </a:rPr>
              <a:t> Not very informative (“good good good”, “very good”, “nice app”)</a:t>
            </a:r>
          </a:p>
          <a:p>
            <a:pPr lvl="1"/>
            <a:r>
              <a:rPr lang="en-DE" sz="1800" dirty="0">
                <a:sym typeface="Wingdings" pitchFamily="2" charset="2"/>
              </a:rPr>
              <a:t>Negative Correlation of certain Topic and rating/sentiment</a:t>
            </a:r>
          </a:p>
          <a:p>
            <a:pPr marL="457200" lvl="1" indent="0">
              <a:buNone/>
            </a:pPr>
            <a:r>
              <a:rPr lang="en-DE" sz="1800" dirty="0">
                <a:sym typeface="Wingdings" pitchFamily="2" charset="2"/>
              </a:rPr>
              <a:t>	 More informative; missing features, too high costs, unexpected billings</a:t>
            </a:r>
            <a:endParaRPr lang="en-DE" sz="1800" dirty="0"/>
          </a:p>
          <a:p>
            <a:r>
              <a:rPr lang="en-DE" sz="2400" dirty="0"/>
              <a:t>Patch note contents:</a:t>
            </a:r>
          </a:p>
          <a:p>
            <a:pPr lvl="1"/>
            <a:r>
              <a:rPr lang="en-DE" sz="1800" dirty="0"/>
              <a:t>Contents not very “research friendly” </a:t>
            </a:r>
          </a:p>
          <a:p>
            <a:pPr marL="457200" lvl="1" indent="0">
              <a:buNone/>
            </a:pPr>
            <a:r>
              <a:rPr lang="en-DE" sz="1800" dirty="0"/>
              <a:t>	</a:t>
            </a:r>
            <a:r>
              <a:rPr lang="en-DE" sz="1800" dirty="0">
                <a:sym typeface="Wingdings" pitchFamily="2" charset="2"/>
              </a:rPr>
              <a:t> repetitive and not specific </a:t>
            </a:r>
          </a:p>
          <a:p>
            <a:r>
              <a:rPr lang="en-DE" sz="2400" dirty="0"/>
              <a:t>Corpus with reviews and patch notes could be used for further research</a:t>
            </a:r>
            <a:endParaRPr lang="en-DE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9748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A2E56-65E5-DD48-A60E-A2E5D105B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DE" sz="3600" dirty="0"/>
              <a:t>Discussion – Large Sample Size and statistical Analysis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EF18A6F8-E40F-964A-8452-83F7B4BA2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9142" y="1332953"/>
            <a:ext cx="6064152" cy="4638544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C37AE-E60F-B34E-A115-E65367CC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22BFDF7-EA2E-784E-8D7D-AE6EB4DE11DF}" type="slidenum">
              <a:rPr lang="en-DE" smtClean="0"/>
              <a:pPr>
                <a:spcAft>
                  <a:spcPts val="600"/>
                </a:spcAft>
              </a:pPr>
              <a:t>14</a:t>
            </a:fld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64397-FF9C-7C4E-9A3B-A4D5860204DC}"/>
              </a:ext>
            </a:extLst>
          </p:cNvPr>
          <p:cNvSpPr txBox="1"/>
          <p:nvPr/>
        </p:nvSpPr>
        <p:spPr>
          <a:xfrm>
            <a:off x="7553526" y="5945521"/>
            <a:ext cx="1259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Lantz, 2012</a:t>
            </a:r>
          </a:p>
        </p:txBody>
      </p:sp>
    </p:spTree>
    <p:extLst>
      <p:ext uri="{BB962C8B-B14F-4D97-AF65-F5344CB8AC3E}">
        <p14:creationId xmlns:p14="http://schemas.microsoft.com/office/powerpoint/2010/main" val="2693871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AC352-F4EB-294F-B689-D6A8CA5A9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DE" sz="3600" dirty="0"/>
              <a:t>Discussion – Large Sample Size and 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4F60B-757A-524A-A185-A9F454EC3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DE" sz="2400" dirty="0"/>
              <a:t>Approach 1: Regression and corresponding effect Size R2</a:t>
            </a:r>
          </a:p>
          <a:p>
            <a:pPr lvl="1"/>
            <a:r>
              <a:rPr lang="en-DE" sz="1800" dirty="0"/>
              <a:t>Score ~ Topic 1 explains 9.7% of variance</a:t>
            </a:r>
          </a:p>
          <a:p>
            <a:pPr lvl="1"/>
            <a:r>
              <a:rPr lang="en-DE" sz="1800" dirty="0"/>
              <a:t>Sentiment ~ Topic 1 explains 13.4% of variance</a:t>
            </a:r>
          </a:p>
          <a:p>
            <a:pPr lvl="1"/>
            <a:r>
              <a:rPr lang="en-DE" sz="1800" dirty="0"/>
              <a:t>Score ~ Topic 4 explains 3.5% of variance</a:t>
            </a:r>
          </a:p>
          <a:p>
            <a:pPr lvl="1"/>
            <a:r>
              <a:rPr lang="en-DE" sz="1800" dirty="0"/>
              <a:t>Sentiment ~ Topic 4 explains 17.3% of variance</a:t>
            </a:r>
          </a:p>
          <a:p>
            <a:pPr lvl="1"/>
            <a:endParaRPr lang="en-DE" sz="1800" dirty="0"/>
          </a:p>
          <a:p>
            <a:r>
              <a:rPr lang="en-DE" sz="2400" dirty="0"/>
              <a:t>Approach 2: Creating 10,000 random subsets of N = 100 and compute Pearson’s r</a:t>
            </a:r>
          </a:p>
          <a:p>
            <a:pPr lvl="1"/>
            <a:r>
              <a:rPr lang="en-DE" sz="1800" dirty="0"/>
              <a:t>Score x Topic 1: mean r = -.31, times p &lt; .05: 8408</a:t>
            </a:r>
          </a:p>
          <a:p>
            <a:pPr lvl="1"/>
            <a:r>
              <a:rPr lang="en-DE" sz="1800" dirty="0"/>
              <a:t>Sentiment x Topic 1: mean r = -.37, times p &lt; .05: 9674</a:t>
            </a:r>
          </a:p>
          <a:p>
            <a:pPr lvl="1"/>
            <a:r>
              <a:rPr lang="en-DE" sz="1800" dirty="0"/>
              <a:t>Score x Topic 4: mean r = .18, times p &lt; .05: 4784</a:t>
            </a:r>
          </a:p>
          <a:p>
            <a:pPr lvl="1"/>
            <a:r>
              <a:rPr lang="en-DE" sz="1800" dirty="0"/>
              <a:t>Sentiment x Topic 4: mean r = .41, times p &lt; .05: 9901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4544B-2CEB-6540-9DA2-38FD5F2B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22BFDF7-EA2E-784E-8D7D-AE6EB4DE11DF}" type="slidenum">
              <a:rPr lang="en-DE" smtClean="0"/>
              <a:pPr>
                <a:spcAft>
                  <a:spcPts val="600"/>
                </a:spcAft>
              </a:pPr>
              <a:t>15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6651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1BE3F-6C0F-F844-BBFA-C5FD60AD3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DE" sz="3600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205E2-7377-9F4E-B0DC-C4A9F2EC4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Lantz, B. (2012). The large sample size fallacy. </a:t>
            </a:r>
            <a:r>
              <a:rPr lang="en-GB" i="1" dirty="0"/>
              <a:t>Scandinavian Journal of Caring</a:t>
            </a:r>
          </a:p>
          <a:p>
            <a:pPr marL="0" indent="0">
              <a:buNone/>
            </a:pPr>
            <a:r>
              <a:rPr lang="en-GB" i="1" dirty="0"/>
              <a:t>	 Sciences</a:t>
            </a:r>
            <a:r>
              <a:rPr lang="en-GB" dirty="0"/>
              <a:t>, </a:t>
            </a:r>
            <a:r>
              <a:rPr lang="en-GB" i="1" dirty="0"/>
              <a:t>27</a:t>
            </a:r>
            <a:r>
              <a:rPr lang="en-GB" dirty="0"/>
              <a:t>(2), 487–492. https://doi.org/10.1111/j.1471-</a:t>
            </a:r>
          </a:p>
          <a:p>
            <a:pPr marL="0" indent="0">
              <a:buNone/>
            </a:pPr>
            <a:r>
              <a:rPr lang="en-GB" dirty="0"/>
              <a:t>	6712.2012.01052.x</a:t>
            </a:r>
          </a:p>
          <a:p>
            <a:pPr marL="0" indent="0">
              <a:buNone/>
            </a:pPr>
            <a:r>
              <a:rPr lang="en-GB" dirty="0"/>
              <a:t>Statista. (2021a, 7. </a:t>
            </a:r>
            <a:r>
              <a:rPr lang="en-GB" dirty="0" err="1"/>
              <a:t>Juli</a:t>
            </a:r>
            <a:r>
              <a:rPr lang="en-GB" dirty="0"/>
              <a:t>). </a:t>
            </a:r>
            <a:r>
              <a:rPr lang="en-GB" i="1" dirty="0"/>
              <a:t>Smartphone subscriptions worldwide 2016–2026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	 https://www.statista.com/statistics/330695/number-of-smartphone</a:t>
            </a:r>
          </a:p>
          <a:p>
            <a:pPr marL="0" indent="0">
              <a:buNone/>
            </a:pPr>
            <a:r>
              <a:rPr lang="en-GB" dirty="0"/>
              <a:t>	-users-worldwide/</a:t>
            </a:r>
          </a:p>
          <a:p>
            <a:pPr marL="0" indent="0">
              <a:buNone/>
            </a:pPr>
            <a:r>
              <a:rPr lang="en-GB" dirty="0"/>
              <a:t>Statista. (2021b, </a:t>
            </a:r>
            <a:r>
              <a:rPr lang="en-GB" dirty="0" err="1"/>
              <a:t>Juli</a:t>
            </a:r>
            <a:r>
              <a:rPr lang="en-GB" dirty="0"/>
              <a:t> 13). </a:t>
            </a:r>
            <a:r>
              <a:rPr lang="en-GB" i="1" dirty="0"/>
              <a:t>Google Play: number of available apps 2009–2021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	https://www.statista.com/statistics/266210/number-of-available-applications-</a:t>
            </a:r>
          </a:p>
          <a:p>
            <a:pPr marL="0" indent="0">
              <a:buNone/>
            </a:pPr>
            <a:r>
              <a:rPr lang="en-GB" dirty="0"/>
              <a:t>	in-the-google-play-store/</a:t>
            </a:r>
          </a:p>
          <a:p>
            <a:pPr marL="0" indent="0">
              <a:buNone/>
            </a:pPr>
            <a:r>
              <a:rPr lang="en-GB" dirty="0" err="1"/>
              <a:t>ThinkwithGoogle</a:t>
            </a:r>
            <a:r>
              <a:rPr lang="en-GB" dirty="0"/>
              <a:t>. (2020, 3. September). </a:t>
            </a:r>
            <a:r>
              <a:rPr lang="en-GB" i="1" dirty="0"/>
              <a:t>Smartphone Users 22</a:t>
            </a:r>
            <a:r>
              <a:rPr lang="en-GB" dirty="0"/>
              <a:t>. Think with Google.</a:t>
            </a:r>
          </a:p>
          <a:p>
            <a:pPr marL="0" indent="0">
              <a:buNone/>
            </a:pPr>
            <a:r>
              <a:rPr lang="en-GB" dirty="0"/>
              <a:t>	https://www.thinkwithgoogle.com/marketing-strategies/app-and-mobile/average</a:t>
            </a:r>
          </a:p>
          <a:p>
            <a:pPr marL="0" indent="0">
              <a:buNone/>
            </a:pPr>
            <a:r>
              <a:rPr lang="en-GB" dirty="0"/>
              <a:t>	-number-of-apps-on-smartphones/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1D150-4E11-A94C-A831-F68565DF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FDF7-EA2E-784E-8D7D-AE6EB4DE11DF}" type="slidenum">
              <a:rPr lang="en-DE" smtClean="0"/>
              <a:t>16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658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964EB-18C5-8D41-98EA-24E9DBEA1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DE" sz="360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B0AF7F-49BE-924E-A92F-98371082A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DE" sz="2400" dirty="0"/>
              <a:t>6 Billion active cell phones in 2021 (Statista, 2021)</a:t>
            </a:r>
          </a:p>
          <a:p>
            <a:r>
              <a:rPr lang="en-DE" sz="2400" dirty="0"/>
              <a:t>Average user had 35 apps installed in 2016 (ThinkwithGoogle, 2016) </a:t>
            </a:r>
            <a:r>
              <a:rPr lang="en-DE" sz="2400" dirty="0">
                <a:sym typeface="Wingdings" pitchFamily="2" charset="2"/>
              </a:rPr>
              <a:t> today probably significantly more</a:t>
            </a:r>
          </a:p>
          <a:p>
            <a:r>
              <a:rPr lang="en-DE" sz="2400" dirty="0">
                <a:sym typeface="Wingdings" pitchFamily="2" charset="2"/>
              </a:rPr>
              <a:t>Google Play offers ~ 2.9 Million apps in July 2021 (Statista, 2021)</a:t>
            </a:r>
          </a:p>
          <a:p>
            <a:r>
              <a:rPr lang="en-DE" sz="2400" dirty="0">
                <a:sym typeface="Wingdings" pitchFamily="2" charset="2"/>
              </a:rPr>
              <a:t>Users can rate apps on a star-scale from 1-5 and optionally write a review </a:t>
            </a:r>
          </a:p>
          <a:p>
            <a:r>
              <a:rPr lang="en-DE" sz="2400" dirty="0">
                <a:sym typeface="Wingdings" pitchFamily="2" charset="2"/>
              </a:rPr>
              <a:t>App </a:t>
            </a:r>
            <a:r>
              <a:rPr lang="en-DE" sz="2400">
                <a:sym typeface="Wingdings" pitchFamily="2" charset="2"/>
              </a:rPr>
              <a:t>developers can </a:t>
            </a:r>
            <a:r>
              <a:rPr lang="en-DE" sz="2400" dirty="0">
                <a:sym typeface="Wingdings" pitchFamily="2" charset="2"/>
              </a:rPr>
              <a:t>learn how to improve their apps</a:t>
            </a:r>
          </a:p>
          <a:p>
            <a:r>
              <a:rPr lang="en-GB" sz="2400" dirty="0"/>
              <a:t>Users can find out which apps are good and meet their needs</a:t>
            </a:r>
            <a:endParaRPr lang="en-DE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020E1-DCB8-F744-B00E-F47CCDF2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22BFDF7-EA2E-784E-8D7D-AE6EB4DE11DF}" type="slidenum">
              <a:rPr lang="en-DE" smtClean="0"/>
              <a:pPr>
                <a:spcAft>
                  <a:spcPts val="600"/>
                </a:spcAft>
              </a:pPr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166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5DBC1-DC1B-624A-9A5B-63C813F56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DE" sz="360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2D247-9AB5-0149-AFBB-229AF8190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E" sz="2400" dirty="0"/>
              <a:t>Is Update-frequency connected to App success? </a:t>
            </a:r>
          </a:p>
          <a:p>
            <a:pPr marL="0" indent="0">
              <a:buNone/>
            </a:pPr>
            <a:r>
              <a:rPr lang="en-DE" sz="2400" dirty="0"/>
              <a:t>	</a:t>
            </a:r>
            <a:r>
              <a:rPr lang="en-DE" sz="2000" dirty="0"/>
              <a:t>(Rating, Sentiment of reviews, Number of Installs)</a:t>
            </a:r>
          </a:p>
          <a:p>
            <a:pPr marL="0" indent="0">
              <a:buNone/>
            </a:pPr>
            <a:endParaRPr lang="en-DE" sz="2400" dirty="0"/>
          </a:p>
          <a:p>
            <a:pPr marL="0" indent="0">
              <a:buNone/>
            </a:pPr>
            <a:r>
              <a:rPr lang="en-DE" sz="2400" dirty="0"/>
              <a:t>Are contents of reviews and contents of patch notes connected to app success?</a:t>
            </a:r>
          </a:p>
          <a:p>
            <a:pPr marL="0" indent="0">
              <a:buNone/>
            </a:pPr>
            <a:r>
              <a:rPr lang="en-DE" sz="2000" dirty="0"/>
              <a:t>	(Rating, Sentiment of reviews, Number of Installs)</a:t>
            </a:r>
          </a:p>
          <a:p>
            <a:pPr marL="0" indent="0">
              <a:buNone/>
            </a:pPr>
            <a:endParaRPr lang="en-DE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4CD34-80CE-1B47-85DB-21546163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FDF7-EA2E-784E-8D7D-AE6EB4DE11DF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734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930BCFB-7BBF-4444-82CB-F116D67DB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069" y="1321553"/>
            <a:ext cx="9354619" cy="48851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2DBD7-36B5-6A4A-BF54-17D0DD668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DE" sz="3600" dirty="0"/>
              <a:t>Methods - Data Description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ED7D08-3CD8-B943-9978-F6D64D6410C0}"/>
              </a:ext>
            </a:extLst>
          </p:cNvPr>
          <p:cNvSpPr txBox="1"/>
          <p:nvPr/>
        </p:nvSpPr>
        <p:spPr>
          <a:xfrm>
            <a:off x="3672306" y="5349678"/>
            <a:ext cx="2598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Apps: N = 40</a:t>
            </a:r>
          </a:p>
          <a:p>
            <a:r>
              <a:rPr lang="en-DE" dirty="0"/>
              <a:t>Reviews: N = 3,185,528</a:t>
            </a:r>
          </a:p>
          <a:p>
            <a:r>
              <a:rPr lang="en-DE" dirty="0"/>
              <a:t>Patch notes: N = 4595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AB66F5-4641-0A46-B97A-41D13604C754}"/>
              </a:ext>
            </a:extLst>
          </p:cNvPr>
          <p:cNvSpPr txBox="1"/>
          <p:nvPr/>
        </p:nvSpPr>
        <p:spPr>
          <a:xfrm>
            <a:off x="1341409" y="5488177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Date range: </a:t>
            </a:r>
          </a:p>
          <a:p>
            <a:r>
              <a:rPr lang="en-DE" dirty="0"/>
              <a:t>May ‘16 – May’ 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0EB6A-CEA2-FD4C-BC15-C29C2D2A7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FDF7-EA2E-784E-8D7D-AE6EB4DE11DF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3905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089498D-A62F-D94F-A971-D789434EC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526" y="690838"/>
            <a:ext cx="9543873" cy="5887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50790A-CA9E-FD49-A1EF-4E9BF413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5328708" cy="1135737"/>
          </a:xfrm>
        </p:spPr>
        <p:txBody>
          <a:bodyPr>
            <a:normAutofit/>
          </a:bodyPr>
          <a:lstStyle/>
          <a:p>
            <a:r>
              <a:rPr lang="en-DE" sz="3600" dirty="0"/>
              <a:t>Methods - Data collection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70914-9104-A949-81E6-57698081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FDF7-EA2E-784E-8D7D-AE6EB4DE11DF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7593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7418A-BA8D-3545-89B0-A616B3DF2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DE" sz="3600" dirty="0"/>
              <a:t>Methods - Data Analysis (update frequency)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C680D-0A05-7548-BEA4-C5F73C160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DE" sz="2000" dirty="0"/>
              <a:t>(Spearman) Correlation of update frequency on app level (N = 37) with:</a:t>
            </a:r>
          </a:p>
          <a:p>
            <a:pPr lvl="1"/>
            <a:r>
              <a:rPr lang="en-DE" sz="1600" dirty="0"/>
              <a:t>Mean rating store</a:t>
            </a:r>
          </a:p>
          <a:p>
            <a:pPr lvl="1"/>
            <a:r>
              <a:rPr lang="en-DE" sz="1600" dirty="0"/>
              <a:t>Mean rating reviews</a:t>
            </a:r>
          </a:p>
          <a:p>
            <a:pPr lvl="1"/>
            <a:r>
              <a:rPr lang="en-DE" sz="1600" dirty="0"/>
              <a:t>Number of Downloads</a:t>
            </a:r>
          </a:p>
          <a:p>
            <a:pPr lvl="1"/>
            <a:r>
              <a:rPr lang="en-DE" sz="1600" dirty="0"/>
              <a:t>Mean Sentiment</a:t>
            </a:r>
          </a:p>
          <a:p>
            <a:r>
              <a:rPr lang="en-DE" sz="2000" dirty="0"/>
              <a:t>Siegel non-parametric regression for significant results</a:t>
            </a:r>
          </a:p>
          <a:p>
            <a:pPr>
              <a:buFont typeface="Wingdings" pitchFamily="2" charset="2"/>
              <a:buChar char="à"/>
            </a:pPr>
            <a:r>
              <a:rPr lang="en-DE" sz="2000" dirty="0">
                <a:sym typeface="Wingdings" pitchFamily="2" charset="2"/>
              </a:rPr>
              <a:t>Non-distributed approach</a:t>
            </a:r>
          </a:p>
          <a:p>
            <a:pPr>
              <a:buFont typeface="Wingdings" pitchFamily="2" charset="2"/>
              <a:buChar char="à"/>
            </a:pPr>
            <a:r>
              <a:rPr lang="en-DE" sz="2000" dirty="0">
                <a:sym typeface="Wingdings" pitchFamily="2" charset="2"/>
              </a:rPr>
              <a:t>Median of all lines through each point</a:t>
            </a:r>
          </a:p>
          <a:p>
            <a:pPr marL="0" indent="0">
              <a:buNone/>
            </a:pPr>
            <a:r>
              <a:rPr lang="en-DE" sz="2000" dirty="0">
                <a:sym typeface="Wingdings" pitchFamily="2" charset="2"/>
              </a:rPr>
              <a:t>     is calculated</a:t>
            </a:r>
          </a:p>
          <a:p>
            <a:pPr marL="0" indent="0">
              <a:buNone/>
            </a:pPr>
            <a:r>
              <a:rPr lang="en-DE" sz="2000" dirty="0">
                <a:sym typeface="Wingdings" pitchFamily="2" charset="2"/>
              </a:rPr>
              <a:t>Median of all Median lines is used as the</a:t>
            </a:r>
          </a:p>
          <a:p>
            <a:pPr marL="0" indent="0">
              <a:buNone/>
            </a:pPr>
            <a:r>
              <a:rPr lang="en-DE" sz="2000" dirty="0">
                <a:sym typeface="Wingdings" pitchFamily="2" charset="2"/>
              </a:rPr>
              <a:t>     regression line</a:t>
            </a:r>
            <a:endParaRPr lang="en-DE" sz="1600" dirty="0"/>
          </a:p>
          <a:p>
            <a:endParaRPr lang="en-DE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E79370-D2B6-4D48-93E8-2AADBA113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12042"/>
            <a:ext cx="5083140" cy="293100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77B3D-07DA-A341-821D-734F87C2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FDF7-EA2E-784E-8D7D-AE6EB4DE11DF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7807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29E16-B4C4-324B-9A35-6A0F86C2D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DE" sz="3600" dirty="0"/>
              <a:t>Results – Statistical Analysis (update frequency)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E68BE-0418-8349-BE9F-57277F9E6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467" y="889602"/>
            <a:ext cx="6491951" cy="5819843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64679635-727E-FE42-9644-6D90F22DD139}"/>
              </a:ext>
            </a:extLst>
          </p:cNvPr>
          <p:cNvSpPr/>
          <p:nvPr/>
        </p:nvSpPr>
        <p:spPr>
          <a:xfrm>
            <a:off x="2014779" y="4516256"/>
            <a:ext cx="340687" cy="170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8087A682-2BEB-FA43-A402-9E2E7230D0A7}"/>
              </a:ext>
            </a:extLst>
          </p:cNvPr>
          <p:cNvSpPr/>
          <p:nvPr/>
        </p:nvSpPr>
        <p:spPr>
          <a:xfrm rot="18872839">
            <a:off x="4432101" y="5956543"/>
            <a:ext cx="340687" cy="170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73D9227D-9E92-6E43-91E1-11FA9C1B972C}"/>
              </a:ext>
            </a:extLst>
          </p:cNvPr>
          <p:cNvSpPr/>
          <p:nvPr/>
        </p:nvSpPr>
        <p:spPr>
          <a:xfrm rot="18872839">
            <a:off x="4792588" y="6064353"/>
            <a:ext cx="340687" cy="170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310468A7-05E9-434A-9A1F-FAAD05DF5841}"/>
              </a:ext>
            </a:extLst>
          </p:cNvPr>
          <p:cNvSpPr/>
          <p:nvPr/>
        </p:nvSpPr>
        <p:spPr>
          <a:xfrm rot="18872839">
            <a:off x="4821323" y="6229613"/>
            <a:ext cx="340687" cy="170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F1A247DB-F2A3-104C-A309-5A039DA57E11}"/>
              </a:ext>
            </a:extLst>
          </p:cNvPr>
          <p:cNvSpPr/>
          <p:nvPr/>
        </p:nvSpPr>
        <p:spPr>
          <a:xfrm rot="18872839">
            <a:off x="5333320" y="5967018"/>
            <a:ext cx="340687" cy="170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E134-1C9E-EE4F-B38E-8EDFCC35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FDF7-EA2E-784E-8D7D-AE6EB4DE11DF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847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61C38-C8D7-8243-B4C6-B402202BE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DE" sz="3600" dirty="0"/>
              <a:t>Results – Statistical Analysis (update frequency)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7D9506-B98D-0E4F-96E9-A0D8EDF63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304" y="1136931"/>
            <a:ext cx="7549827" cy="42180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184A7C-B4A7-5942-9C0D-275CE8B139E2}"/>
              </a:ext>
            </a:extLst>
          </p:cNvPr>
          <p:cNvSpPr txBox="1"/>
          <p:nvPr/>
        </p:nvSpPr>
        <p:spPr>
          <a:xfrm>
            <a:off x="1317366" y="5325166"/>
            <a:ext cx="4463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Intercept = 7529153, slope</a:t>
            </a:r>
            <a:r>
              <a:rPr lang="en-GB" dirty="0"/>
              <a:t> = -116229, </a:t>
            </a:r>
            <a:r>
              <a:rPr lang="en-GB" i="1" dirty="0"/>
              <a:t>p</a:t>
            </a:r>
            <a:r>
              <a:rPr lang="en-GB" dirty="0"/>
              <a:t> &lt;.001</a:t>
            </a:r>
          </a:p>
          <a:p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C3AE6-C780-B64F-B091-EFE66AD38F03}"/>
              </a:ext>
            </a:extLst>
          </p:cNvPr>
          <p:cNvSpPr txBox="1"/>
          <p:nvPr/>
        </p:nvSpPr>
        <p:spPr>
          <a:xfrm>
            <a:off x="6084522" y="5304975"/>
            <a:ext cx="4287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Intercept = 7.0991, slope</a:t>
            </a:r>
            <a:r>
              <a:rPr lang="en-GB" dirty="0"/>
              <a:t> = --0.1032, </a:t>
            </a:r>
            <a:r>
              <a:rPr lang="en-GB" i="1" dirty="0"/>
              <a:t>p</a:t>
            </a:r>
            <a:r>
              <a:rPr lang="en-GB" dirty="0"/>
              <a:t> &lt;.001</a:t>
            </a:r>
          </a:p>
          <a:p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FA418F-6FC6-7B4F-9FC6-B0BB8988D2DE}"/>
              </a:ext>
            </a:extLst>
          </p:cNvPr>
          <p:cNvSpPr txBox="1"/>
          <p:nvPr/>
        </p:nvSpPr>
        <p:spPr>
          <a:xfrm>
            <a:off x="643467" y="3055165"/>
            <a:ext cx="133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Total installs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631AFE-09A7-BD47-8E2E-53AC20F1B3E5}"/>
              </a:ext>
            </a:extLst>
          </p:cNvPr>
          <p:cNvSpPr txBox="1"/>
          <p:nvPr/>
        </p:nvSpPr>
        <p:spPr>
          <a:xfrm>
            <a:off x="9170729" y="3055165"/>
            <a:ext cx="158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Rank of installs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19B0B-76AD-2146-B7AE-B901855D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FDF7-EA2E-784E-8D7D-AE6EB4DE11DF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6362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61C38-C8D7-8243-B4C6-B402202BE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DE" sz="3600" dirty="0"/>
              <a:t>Methods – Data Analysis (Reviews &amp; Patch notes)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67E71-0DE2-9946-A9A8-1B7F9BE00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DE" sz="2000" dirty="0"/>
              <a:t>Topic Modeling (Latent Dirichlet Allocation)</a:t>
            </a:r>
          </a:p>
          <a:p>
            <a:pPr lvl="1"/>
            <a:r>
              <a:rPr lang="en-DE" sz="1800" dirty="0"/>
              <a:t>Creation of Dictionary (ID for each unique word or token)</a:t>
            </a:r>
          </a:p>
          <a:p>
            <a:pPr lvl="1"/>
            <a:r>
              <a:rPr lang="en-DE" sz="1800" dirty="0"/>
              <a:t>Creation of Bag of words (Count for each token in each document)</a:t>
            </a:r>
          </a:p>
          <a:p>
            <a:pPr lvl="1"/>
            <a:r>
              <a:rPr lang="en-DE" sz="1800" dirty="0"/>
              <a:t>Computation of TF-IDF (Term frequency – inverse document frequency)</a:t>
            </a:r>
          </a:p>
          <a:p>
            <a:pPr lvl="1"/>
            <a:r>
              <a:rPr lang="en-DE" sz="1800" dirty="0"/>
              <a:t>Number of topic has to be manually selected (depending on coherence and visual inspection of topics)</a:t>
            </a:r>
          </a:p>
          <a:p>
            <a:pPr marL="457200" lvl="1" indent="0">
              <a:buNone/>
            </a:pPr>
            <a:r>
              <a:rPr lang="en-DE" sz="1800" dirty="0">
                <a:sym typeface="Wingdings" pitchFamily="2" charset="2"/>
              </a:rPr>
              <a:t> Output: </a:t>
            </a:r>
            <a:r>
              <a:rPr lang="en-GB" sz="1800" dirty="0">
                <a:sym typeface="Wingdings" pitchFamily="2" charset="2"/>
              </a:rPr>
              <a:t>Loadings of the individual reviews on the different topics (Representativeness)</a:t>
            </a:r>
            <a:endParaRPr lang="en-DE" sz="1800" dirty="0"/>
          </a:p>
          <a:p>
            <a:endParaRPr lang="en-DE" sz="2000" dirty="0"/>
          </a:p>
          <a:p>
            <a:r>
              <a:rPr lang="en-DE" sz="2000" dirty="0"/>
              <a:t>(Pearson) Correlation of Review topics with sentiment and score (review level)</a:t>
            </a:r>
          </a:p>
          <a:p>
            <a:r>
              <a:rPr lang="en-DE" sz="2000" dirty="0"/>
              <a:t>(Pearson) Correlation of Reviews topics with sentiment and score (app level)</a:t>
            </a:r>
          </a:p>
          <a:p>
            <a:r>
              <a:rPr lang="en-DE" sz="2000" dirty="0"/>
              <a:t>(Pearson) Correlation of Patch note topics with sentiment and score (app level)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B9A3E-4CA7-074A-92DF-0B4D368F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FDF7-EA2E-784E-8D7D-AE6EB4DE11DF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13652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3616</TotalTime>
  <Words>978</Words>
  <Application>Microsoft Macintosh PowerPoint</Application>
  <PresentationFormat>Widescreen</PresentationFormat>
  <Paragraphs>140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Is Update-frequency and  -content connected to App success?</vt:lpstr>
      <vt:lpstr>Introduction</vt:lpstr>
      <vt:lpstr>Research Question</vt:lpstr>
      <vt:lpstr>Methods - Data Description</vt:lpstr>
      <vt:lpstr>Methods - Data collection</vt:lpstr>
      <vt:lpstr>Methods - Data Analysis (update frequency)</vt:lpstr>
      <vt:lpstr>Results – Statistical Analysis (update frequency)</vt:lpstr>
      <vt:lpstr>Results – Statistical Analysis (update frequency)</vt:lpstr>
      <vt:lpstr>Methods – Data Analysis (Reviews &amp; Patch notes)</vt:lpstr>
      <vt:lpstr>Results – Statistical Analysis (Reviews)</vt:lpstr>
      <vt:lpstr>Results – Statistical Analysis (Patchnotes)</vt:lpstr>
      <vt:lpstr>Discussion</vt:lpstr>
      <vt:lpstr>Discussion</vt:lpstr>
      <vt:lpstr>Discussion – Large Sample Size and statistical Analysis</vt:lpstr>
      <vt:lpstr>Discussion – Large Sample Size and statistical Analysis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Jonathan Rupp</dc:creator>
  <cp:lastModifiedBy>Tim Jonathan Rupp</cp:lastModifiedBy>
  <cp:revision>29</cp:revision>
  <dcterms:created xsi:type="dcterms:W3CDTF">2021-07-24T09:21:52Z</dcterms:created>
  <dcterms:modified xsi:type="dcterms:W3CDTF">2021-07-28T14:34:05Z</dcterms:modified>
</cp:coreProperties>
</file>