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0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A603B-F2C2-4007-ACFF-CD2326DDF9BA}" v="499" dt="2025-06-03T14:21:44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8" autoAdjust="0"/>
    <p:restoredTop sz="94620"/>
  </p:normalViewPr>
  <p:slideViewPr>
    <p:cSldViewPr snapToGrid="0">
      <p:cViewPr varScale="1">
        <p:scale>
          <a:sx n="214" d="100"/>
          <a:sy n="214" d="100"/>
        </p:scale>
        <p:origin x="4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E7652-F47B-405E-B965-3EECEF2DCC7C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39802-68D0-4A75-8DF2-FFDFA7549D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647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60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6B48-3FA6-DA7F-C5C0-027D50DE6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508C4-EDFE-E4EA-3367-89C7A4B65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C01BD-79ED-D223-CBF9-2B4629E5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F08A-C2E2-B8B6-FA64-A09D1A95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EC56-18A3-599B-36B9-E8E2C97E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6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A7F1-CE75-B2EE-2009-477C7E9B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957C2-2153-CC85-3698-4DB4DA996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CDFDC-AA4C-BA41-8478-C84B317C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451F7-D870-4D42-D5DB-1FF5F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D1513-25C1-E4B4-967C-1D4D4425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21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2BF56-6C64-1E7F-16F2-2E6DAC83E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13365-3C99-65CA-FB56-DBC4AF692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03F8-253D-5BCB-7455-B2270B47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3F32F-B264-8CF4-0DE2-592D184BA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0A6C-A277-2D5B-AD6B-E388A51A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78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CF262-80B5-17B4-D85F-1BD2BCF7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0574-AF72-4900-C1AB-4C4451B30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1BBE-B292-4B43-4FB4-BA69EEEF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DC159-433E-0E68-5557-4F016901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6FCA-4928-A4ED-F60E-6154D1CB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82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CB214-4AD6-511A-D5E1-A105613D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1CA39-2144-00AE-1700-383DB42C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4CE2B-AD58-71DC-3CF6-9E1C432E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506E8-4C04-76D5-3A75-2BEBD188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E9BE0-259C-4B50-2420-B7D85A6D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69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9867B-4BD4-0424-5240-8328FD79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F65D-F9F6-8245-341A-7DC521DAB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B877-27F3-5BBE-7F7E-AD5FF266A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60C7-FA7B-EAE1-248F-D79F7BA2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F0B77-2A4C-1C36-6669-76D2EDC6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C4C94-BA03-329E-7C47-BEC59197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4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3220-A7DF-8B8D-5E81-95333B20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289C3-9D67-06A6-4CF5-376ABB649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E5448-1D62-DA51-12B7-9C1895828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CE9B8-37BC-32DD-1884-B9C96F4E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2EC97-9455-D296-8EE4-430345C51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DEF38-B7B0-FED8-6446-663B5C6DD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A2856-360C-E8E3-FD67-3D9315955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83A148-A711-ED88-2B49-72234CD3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65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9B64-DF5C-2C34-CA28-C5576535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1681-5AE0-6494-ACA0-F326EC97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17705-952F-3CC1-48D3-6EDA1F4B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83572-538E-786B-1657-D19346ED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7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A340E0-5A7E-B85D-C91E-14AEC24D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FDA67-54F4-1B89-DE6F-0EF8BA45C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2162B-4DB2-3BBC-6FC0-1D942699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2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7A14-6AA4-2533-1806-263C926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748F8-1DBF-EB06-72FB-4639CF0E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66D2-4B2A-F1F3-CA89-56403AD37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5AB1-D8C7-FED9-13CF-E82F66E6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1E1AD-675B-5406-A46F-A2F846CA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4AD22-B38A-FF07-0401-C148DCF5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7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5B97-D1F0-588A-E902-F9A279FB3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219C4-5D12-4BC1-91FF-59FD81FCD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883AC-174F-1211-DFAA-7FFBF251E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DA94B-AF29-645E-BCB2-32EE0FD9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B29E-A1BD-8B78-44E7-4AF3884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00FD6-7134-CD2F-D6EB-FE3CC42D5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3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6306-73F3-5CD6-CABF-50F7E189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5339-E119-C7AE-1161-39BB7F804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180D4-B86C-4F4D-82D3-D2535931F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6DFB9-870F-4E6E-AFF4-3C581F8CDCE7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EFE3-1ADC-29C4-CE97-8D3D7A6A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E675-BE2E-2CFB-36AB-1E053D067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55C16B-AF63-45CF-A467-9794216B7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82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1.jpe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8.svg"/><Relationship Id="rId24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15" Type="http://schemas.openxmlformats.org/officeDocument/2006/relationships/image" Target="../media/image12.jpeg"/><Relationship Id="rId23" Type="http://schemas.openxmlformats.org/officeDocument/2006/relationships/image" Target="../media/image19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9986B-1546-2326-FC92-FB4226F1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34462E-D728-9224-2257-BD6E04169449}"/>
              </a:ext>
            </a:extLst>
          </p:cNvPr>
          <p:cNvGrpSpPr/>
          <p:nvPr/>
        </p:nvGrpSpPr>
        <p:grpSpPr>
          <a:xfrm>
            <a:off x="441572" y="904039"/>
            <a:ext cx="11402213" cy="5212892"/>
            <a:chOff x="441572" y="904039"/>
            <a:chExt cx="11402213" cy="5212892"/>
          </a:xfrm>
        </p:grpSpPr>
        <p:sp>
          <p:nvSpPr>
            <p:cNvPr id="50" name="Text Box 15">
              <a:extLst>
                <a:ext uri="{FF2B5EF4-FFF2-40B4-BE49-F238E27FC236}">
                  <a16:creationId xmlns:a16="http://schemas.microsoft.com/office/drawing/2014/main" id="{CC5824EE-D436-466B-6753-84FCF3465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5276" y="5653943"/>
              <a:ext cx="208979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GB" sz="1000" i="1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Adv. Mater. </a:t>
              </a:r>
              <a:r>
                <a:rPr lang="en-GB" sz="1000" b="1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36</a:t>
              </a:r>
              <a:r>
                <a:rPr lang="en-GB" sz="1000" dirty="0">
                  <a:solidFill>
                    <a:srgbClr val="22222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2300525 (2024)</a:t>
              </a:r>
              <a:endParaRPr lang="en-US" alt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D229BED-0C60-0F51-5CF5-7E0AD6ECBE9E}"/>
                </a:ext>
              </a:extLst>
            </p:cNvPr>
            <p:cNvSpPr txBox="1"/>
            <p:nvPr/>
          </p:nvSpPr>
          <p:spPr>
            <a:xfrm>
              <a:off x="699024" y="2662203"/>
              <a:ext cx="262230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defRPr sz="1000" b="0" i="1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ctr"/>
              <a:r>
                <a:rPr lang="en-GB" dirty="0"/>
                <a:t>Nature </a:t>
              </a:r>
              <a:r>
                <a:rPr lang="en-GB" b="1" i="0" dirty="0"/>
                <a:t>609</a:t>
              </a:r>
              <a:r>
                <a:rPr lang="en-GB" i="0" dirty="0"/>
                <a:t>, 58–64 (2022) 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CF069FD-D7CF-B67B-C24B-C1F0E72766F4}"/>
                </a:ext>
              </a:extLst>
            </p:cNvPr>
            <p:cNvSpPr/>
            <p:nvPr/>
          </p:nvSpPr>
          <p:spPr>
            <a:xfrm>
              <a:off x="480174" y="1449163"/>
              <a:ext cx="3060000" cy="1459261"/>
            </a:xfrm>
            <a:prstGeom prst="roundRect">
              <a:avLst>
                <a:gd name="adj" fmla="val 9657"/>
              </a:avLst>
            </a:prstGeom>
            <a:noFill/>
            <a:ln w="19050">
              <a:solidFill>
                <a:srgbClr val="FF9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C5FB0BA-0398-E78F-EFE4-CB5991D2B4A9}"/>
                </a:ext>
              </a:extLst>
            </p:cNvPr>
            <p:cNvSpPr/>
            <p:nvPr/>
          </p:nvSpPr>
          <p:spPr>
            <a:xfrm>
              <a:off x="480174" y="3111077"/>
              <a:ext cx="3060000" cy="1381914"/>
            </a:xfrm>
            <a:prstGeom prst="roundRect">
              <a:avLst>
                <a:gd name="adj" fmla="val 9990"/>
              </a:avLst>
            </a:prstGeom>
            <a:noFill/>
            <a:ln w="19050">
              <a:solidFill>
                <a:srgbClr val="FF9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51558373-C5A7-15AE-FA7F-EC6CF93B8D5F}"/>
                </a:ext>
              </a:extLst>
            </p:cNvPr>
            <p:cNvSpPr/>
            <p:nvPr/>
          </p:nvSpPr>
          <p:spPr>
            <a:xfrm>
              <a:off x="480174" y="4704576"/>
              <a:ext cx="3060000" cy="1199761"/>
            </a:xfrm>
            <a:prstGeom prst="roundRect">
              <a:avLst>
                <a:gd name="adj" fmla="val 9657"/>
              </a:avLst>
            </a:prstGeom>
            <a:noFill/>
            <a:ln w="19050">
              <a:solidFill>
                <a:srgbClr val="FF9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9A864E-56A9-43EA-150B-F6302D07E1F5}"/>
                </a:ext>
              </a:extLst>
            </p:cNvPr>
            <p:cNvSpPr txBox="1"/>
            <p:nvPr/>
          </p:nvSpPr>
          <p:spPr>
            <a:xfrm>
              <a:off x="714174" y="4547696"/>
              <a:ext cx="2592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200" b="1">
                  <a:solidFill>
                    <a:srgbClr val="FF993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sz="1400" dirty="0"/>
                <a:t>Covalent organic framework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1CE6D0-5B19-3F53-E902-EC9008644907}"/>
                </a:ext>
              </a:extLst>
            </p:cNvPr>
            <p:cNvSpPr txBox="1"/>
            <p:nvPr/>
          </p:nvSpPr>
          <p:spPr>
            <a:xfrm>
              <a:off x="1038174" y="2943516"/>
              <a:ext cx="1944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200" b="1">
                  <a:solidFill>
                    <a:srgbClr val="FF993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sz="1400" dirty="0"/>
                <a:t>Porous organic cage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1823FE-F191-BA1F-90A9-FA2AFBDC6884}"/>
                </a:ext>
              </a:extLst>
            </p:cNvPr>
            <p:cNvSpPr txBox="1"/>
            <p:nvPr/>
          </p:nvSpPr>
          <p:spPr>
            <a:xfrm>
              <a:off x="1434174" y="1272637"/>
              <a:ext cx="1152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200" b="1">
                  <a:solidFill>
                    <a:srgbClr val="FF9933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GB" sz="1400" dirty="0"/>
                <a:t>Macrocycle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B29C7F-57AA-5267-192A-AC8925F0C49C}"/>
                </a:ext>
              </a:extLst>
            </p:cNvPr>
            <p:cNvSpPr txBox="1"/>
            <p:nvPr/>
          </p:nvSpPr>
          <p:spPr>
            <a:xfrm>
              <a:off x="701595" y="4246770"/>
              <a:ext cx="261715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sv-SE" sz="1000" i="1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Nat. Mater.</a:t>
              </a:r>
              <a:r>
                <a:rPr lang="sv-SE" sz="100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r>
                <a:rPr lang="sv-SE" sz="1000" b="1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r>
                <a:rPr lang="sv-SE" sz="10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, 463–470 (2022)</a:t>
              </a:r>
              <a:endParaRPr lang="en-GB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81B6436-7819-573E-D7C0-489ED49668FF}"/>
                </a:ext>
              </a:extLst>
            </p:cNvPr>
            <p:cNvSpPr txBox="1"/>
            <p:nvPr/>
          </p:nvSpPr>
          <p:spPr>
            <a:xfrm>
              <a:off x="441572" y="904039"/>
              <a:ext cx="31372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fontAlgn="auto">
                <a:lnSpc>
                  <a:spcPct val="100000"/>
                </a:lnSpc>
                <a:spcBef>
                  <a:spcPts val="0"/>
                </a:spcBef>
                <a:buClrTx/>
                <a:buSzTx/>
                <a:tabLst/>
                <a:defRPr/>
              </a:pPr>
              <a:r>
                <a:rPr lang="en-GB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Cavity Design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6D9F023-0D59-D8E1-B554-156F86E34059}"/>
                </a:ext>
              </a:extLst>
            </p:cNvPr>
            <p:cNvSpPr txBox="1"/>
            <p:nvPr/>
          </p:nvSpPr>
          <p:spPr>
            <a:xfrm>
              <a:off x="4191782" y="904039"/>
              <a:ext cx="26867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tabLst/>
                <a:defRPr/>
              </a:pPr>
              <a:r>
                <a:rPr lang="en-GB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Membrane Fabrication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4BF8C0E-DC5D-FF41-F28D-B9B9A4F303A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97855" y="1542008"/>
              <a:ext cx="1874562" cy="895214"/>
              <a:chOff x="274276" y="5130530"/>
              <a:chExt cx="1560782" cy="996445"/>
            </a:xfrm>
          </p:grpSpPr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959CEC35-B439-A090-7636-7450CB03C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276" y="5333442"/>
                <a:ext cx="1560782" cy="514328"/>
              </a:xfrm>
              <a:prstGeom prst="rect">
                <a:avLst/>
              </a:prstGeom>
            </p:spPr>
          </p:pic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01DBDCA6-0607-4B53-25AC-F627BFC6A292}"/>
                  </a:ext>
                </a:extLst>
              </p:cNvPr>
              <p:cNvSpPr/>
              <p:nvPr/>
            </p:nvSpPr>
            <p:spPr>
              <a:xfrm>
                <a:off x="294422" y="5159910"/>
                <a:ext cx="1529567" cy="509661"/>
              </a:xfrm>
              <a:prstGeom prst="rect">
                <a:avLst/>
              </a:prstGeom>
              <a:solidFill>
                <a:srgbClr val="443329">
                  <a:alpha val="2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B84712B-0FB9-7738-C3EB-1F2F79EAF6E0}"/>
                  </a:ext>
                </a:extLst>
              </p:cNvPr>
              <p:cNvSpPr/>
              <p:nvPr/>
            </p:nvSpPr>
            <p:spPr>
              <a:xfrm>
                <a:off x="294422" y="5683802"/>
                <a:ext cx="1529567" cy="420743"/>
              </a:xfrm>
              <a:prstGeom prst="rect">
                <a:avLst/>
              </a:prstGeom>
              <a:solidFill>
                <a:srgbClr val="5BAEE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AF8C768-50F2-9DD0-58A2-487A27FFF7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4422" y="5835782"/>
                <a:ext cx="1529567" cy="29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Aqueous phase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8BA0DFB-90D2-2D68-59C3-C315241BE3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0687" y="5130530"/>
                <a:ext cx="1399196" cy="291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44332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Organic phase</a:t>
                </a:r>
                <a:endParaRPr lang="en-US" sz="1100" dirty="0">
                  <a:solidFill>
                    <a:srgbClr val="44332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23" name="Object 122">
              <a:extLst>
                <a:ext uri="{FF2B5EF4-FFF2-40B4-BE49-F238E27FC236}">
                  <a16:creationId xmlns:a16="http://schemas.microsoft.com/office/drawing/2014/main" id="{AECF83D0-8DF1-72C4-E8BA-A8DF4626EB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9909260"/>
                </p:ext>
              </p:extLst>
            </p:nvPr>
          </p:nvGraphicFramePr>
          <p:xfrm>
            <a:off x="4400427" y="3399935"/>
            <a:ext cx="2269418" cy="756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870840" imgH="290520" progId="">
                    <p:embed/>
                  </p:oleObj>
                </mc:Choice>
                <mc:Fallback>
                  <p:oleObj r:id="rId4" imgW="870840" imgH="290520" progId="">
                    <p:embed/>
                    <p:pic>
                      <p:nvPicPr>
                        <p:cNvPr id="123" name="Object 122">
                          <a:extLst>
                            <a:ext uri="{FF2B5EF4-FFF2-40B4-BE49-F238E27FC236}">
                              <a16:creationId xmlns:a16="http://schemas.microsoft.com/office/drawing/2014/main" id="{AECF83D0-8DF1-72C4-E8BA-A8DF4626EB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00427" y="3399935"/>
                          <a:ext cx="2269418" cy="7564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2" name="Group 5121">
              <a:extLst>
                <a:ext uri="{FF2B5EF4-FFF2-40B4-BE49-F238E27FC236}">
                  <a16:creationId xmlns:a16="http://schemas.microsoft.com/office/drawing/2014/main" id="{7DD48E37-E3A1-C18A-EFD9-EEC5C30EDAC7}"/>
                </a:ext>
              </a:extLst>
            </p:cNvPr>
            <p:cNvGrpSpPr/>
            <p:nvPr/>
          </p:nvGrpSpPr>
          <p:grpSpPr>
            <a:xfrm>
              <a:off x="4488334" y="2782097"/>
              <a:ext cx="2093604" cy="559797"/>
              <a:chOff x="6455648" y="3720500"/>
              <a:chExt cx="2093604" cy="559797"/>
            </a:xfrm>
          </p:grpSpPr>
          <p:pic>
            <p:nvPicPr>
              <p:cNvPr id="121" name="Picture 120" descr="A picture containing blurry&#10;&#10;Description automatically generated">
                <a:extLst>
                  <a:ext uri="{FF2B5EF4-FFF2-40B4-BE49-F238E27FC236}">
                    <a16:creationId xmlns:a16="http://schemas.microsoft.com/office/drawing/2014/main" id="{0F7765A6-07CF-C740-3C9F-6A6A79073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55648" y="3720500"/>
                <a:ext cx="2093604" cy="559797"/>
              </a:xfrm>
              <a:prstGeom prst="rect">
                <a:avLst/>
              </a:prstGeom>
            </p:spPr>
          </p:pic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1DFE019-3C8B-420F-8FD4-3AA499F155A8}"/>
                  </a:ext>
                </a:extLst>
              </p:cNvPr>
              <p:cNvCxnSpPr/>
              <p:nvPr/>
            </p:nvCxnSpPr>
            <p:spPr>
              <a:xfrm>
                <a:off x="6574167" y="4029047"/>
                <a:ext cx="1404000" cy="0"/>
              </a:xfrm>
              <a:prstGeom prst="line">
                <a:avLst/>
              </a:prstGeom>
              <a:ln w="28575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B19056E-0695-642C-8552-A438FD02E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7248" y="4231561"/>
                <a:ext cx="356400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C09E9A5-5D42-4094-F5B4-C31FDC19F7A5}"/>
                  </a:ext>
                </a:extLst>
              </p:cNvPr>
              <p:cNvSpPr txBox="1"/>
              <p:nvPr/>
            </p:nvSpPr>
            <p:spPr>
              <a:xfrm>
                <a:off x="6475870" y="3774989"/>
                <a:ext cx="29848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5F6CD8A4-3782-CBBF-6354-3ACAE519B09C}"/>
                  </a:ext>
                </a:extLst>
              </p:cNvPr>
              <p:cNvSpPr txBox="1"/>
              <p:nvPr/>
            </p:nvSpPr>
            <p:spPr>
              <a:xfrm>
                <a:off x="7259311" y="3774989"/>
                <a:ext cx="68961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Nanofilm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82CF656-2950-503D-C3E9-3850DA6264DA}"/>
                  </a:ext>
                </a:extLst>
              </p:cNvPr>
              <p:cNvSpPr txBox="1"/>
              <p:nvPr/>
            </p:nvSpPr>
            <p:spPr>
              <a:xfrm>
                <a:off x="6944107" y="4006553"/>
                <a:ext cx="78098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Profile line</a:t>
                </a:r>
              </a:p>
            </p:txBody>
          </p:sp>
          <p:sp>
            <p:nvSpPr>
              <p:cNvPr id="5121" name="TextBox 5120">
                <a:extLst>
                  <a:ext uri="{FF2B5EF4-FFF2-40B4-BE49-F238E27FC236}">
                    <a16:creationId xmlns:a16="http://schemas.microsoft.com/office/drawing/2014/main" id="{69573BA4-6193-042B-43F2-3D50FDDCAA47}"/>
                  </a:ext>
                </a:extLst>
              </p:cNvPr>
              <p:cNvSpPr txBox="1"/>
              <p:nvPr/>
            </p:nvSpPr>
            <p:spPr>
              <a:xfrm>
                <a:off x="7776106" y="4066643"/>
                <a:ext cx="48442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200 nm</a:t>
                </a:r>
              </a:p>
            </p:txBody>
          </p:sp>
        </p:grpSp>
        <p:pic>
          <p:nvPicPr>
            <p:cNvPr id="5479" name="Picture 2" descr="Biofuel gas station icon - alternative Royalty Free Vector">
              <a:extLst>
                <a:ext uri="{FF2B5EF4-FFF2-40B4-BE49-F238E27FC236}">
                  <a16:creationId xmlns:a16="http://schemas.microsoft.com/office/drawing/2014/main" id="{0FF025F2-AE8E-D478-05F7-70F77B69F8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343" b="19315"/>
            <a:stretch/>
          </p:blipFill>
          <p:spPr bwMode="auto">
            <a:xfrm>
              <a:off x="7510639" y="2733000"/>
              <a:ext cx="840881" cy="611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80" name="TextBox 5479">
              <a:extLst>
                <a:ext uri="{FF2B5EF4-FFF2-40B4-BE49-F238E27FC236}">
                  <a16:creationId xmlns:a16="http://schemas.microsoft.com/office/drawing/2014/main" id="{69A01A30-41C3-AA14-9CAC-B46AD00BBA65}"/>
                </a:ext>
              </a:extLst>
            </p:cNvPr>
            <p:cNvSpPr txBox="1"/>
            <p:nvPr/>
          </p:nvSpPr>
          <p:spPr>
            <a:xfrm>
              <a:off x="8291630" y="3313179"/>
              <a:ext cx="13497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Pharmaceutical</a:t>
              </a:r>
            </a:p>
          </p:txBody>
        </p:sp>
        <p:pic>
          <p:nvPicPr>
            <p:cNvPr id="5481" name="Picture 12" descr="Pills - Free medical icons">
              <a:extLst>
                <a:ext uri="{FF2B5EF4-FFF2-40B4-BE49-F238E27FC236}">
                  <a16:creationId xmlns:a16="http://schemas.microsoft.com/office/drawing/2014/main" id="{684941C1-ABFA-FC58-2974-2CF97AFD0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8781" y="2745742"/>
              <a:ext cx="595465" cy="627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482" name="Group 5481">
              <a:extLst>
                <a:ext uri="{FF2B5EF4-FFF2-40B4-BE49-F238E27FC236}">
                  <a16:creationId xmlns:a16="http://schemas.microsoft.com/office/drawing/2014/main" id="{F1CA1CE2-3347-C4C6-AC2A-3F93E79A97C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20429" y="2690149"/>
              <a:ext cx="685966" cy="723429"/>
              <a:chOff x="3688636" y="1679471"/>
              <a:chExt cx="1067339" cy="1067339"/>
            </a:xfrm>
          </p:grpSpPr>
          <p:pic>
            <p:nvPicPr>
              <p:cNvPr id="5483" name="Picture 20" descr="color icon for catalyst 31605256 Vector Art at Vecteezy">
                <a:extLst>
                  <a:ext uri="{FF2B5EF4-FFF2-40B4-BE49-F238E27FC236}">
                    <a16:creationId xmlns:a16="http://schemas.microsoft.com/office/drawing/2014/main" id="{2EA5511A-C666-94AB-5827-435E37986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4878" y="1946236"/>
                <a:ext cx="379042" cy="4953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84" name="Graphic 5483" descr="Recycle outline">
                <a:extLst>
                  <a:ext uri="{FF2B5EF4-FFF2-40B4-BE49-F238E27FC236}">
                    <a16:creationId xmlns:a16="http://schemas.microsoft.com/office/drawing/2014/main" id="{5719DC93-7F5F-E9AB-DD63-D23A2DD33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88636" y="1679471"/>
                <a:ext cx="1067339" cy="1067339"/>
              </a:xfrm>
              <a:prstGeom prst="rect">
                <a:avLst/>
              </a:prstGeom>
            </p:spPr>
          </p:pic>
        </p:grpSp>
        <p:sp>
          <p:nvSpPr>
            <p:cNvPr id="5485" name="TextBox 5484">
              <a:extLst>
                <a:ext uri="{FF2B5EF4-FFF2-40B4-BE49-F238E27FC236}">
                  <a16:creationId xmlns:a16="http://schemas.microsoft.com/office/drawing/2014/main" id="{E151CD45-EC20-4F47-0D41-4C6F841F43CC}"/>
                </a:ext>
              </a:extLst>
            </p:cNvPr>
            <p:cNvSpPr txBox="1"/>
            <p:nvPr/>
          </p:nvSpPr>
          <p:spPr>
            <a:xfrm>
              <a:off x="9668331" y="3313179"/>
              <a:ext cx="7901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Catalyst</a:t>
              </a:r>
            </a:p>
          </p:txBody>
        </p:sp>
        <p:sp>
          <p:nvSpPr>
            <p:cNvPr id="5528" name="TextBox 5527">
              <a:extLst>
                <a:ext uri="{FF2B5EF4-FFF2-40B4-BE49-F238E27FC236}">
                  <a16:creationId xmlns:a16="http://schemas.microsoft.com/office/drawing/2014/main" id="{6896BDBB-B752-0AA3-F1CE-2F7562B8DC94}"/>
                </a:ext>
              </a:extLst>
            </p:cNvPr>
            <p:cNvSpPr txBox="1"/>
            <p:nvPr/>
          </p:nvSpPr>
          <p:spPr>
            <a:xfrm>
              <a:off x="9910379" y="1827788"/>
              <a:ext cx="9294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Macrocycle</a:t>
              </a:r>
            </a:p>
          </p:txBody>
        </p:sp>
        <p:sp>
          <p:nvSpPr>
            <p:cNvPr id="5529" name="TextBox 5528">
              <a:extLst>
                <a:ext uri="{FF2B5EF4-FFF2-40B4-BE49-F238E27FC236}">
                  <a16:creationId xmlns:a16="http://schemas.microsoft.com/office/drawing/2014/main" id="{3C3C27D4-5FEF-7C9E-E496-D1BCE30349C2}"/>
                </a:ext>
              </a:extLst>
            </p:cNvPr>
            <p:cNvSpPr txBox="1"/>
            <p:nvPr/>
          </p:nvSpPr>
          <p:spPr>
            <a:xfrm>
              <a:off x="10758274" y="1827788"/>
              <a:ext cx="4972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Cage</a:t>
              </a:r>
            </a:p>
          </p:txBody>
        </p:sp>
        <p:sp>
          <p:nvSpPr>
            <p:cNvPr id="5534" name="TextBox 5533">
              <a:extLst>
                <a:ext uri="{FF2B5EF4-FFF2-40B4-BE49-F238E27FC236}">
                  <a16:creationId xmlns:a16="http://schemas.microsoft.com/office/drawing/2014/main" id="{3D9B2B52-E737-E910-CEEB-90CB8BA133C1}"/>
                </a:ext>
              </a:extLst>
            </p:cNvPr>
            <p:cNvSpPr txBox="1"/>
            <p:nvPr/>
          </p:nvSpPr>
          <p:spPr>
            <a:xfrm>
              <a:off x="11367372" y="1827788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COF</a:t>
              </a:r>
            </a:p>
          </p:txBody>
        </p:sp>
        <p:sp>
          <p:nvSpPr>
            <p:cNvPr id="5554" name="TextBox 5553">
              <a:extLst>
                <a:ext uri="{FF2B5EF4-FFF2-40B4-BE49-F238E27FC236}">
                  <a16:creationId xmlns:a16="http://schemas.microsoft.com/office/drawing/2014/main" id="{D4049E2E-A360-1FB0-EDFF-355717271025}"/>
                </a:ext>
              </a:extLst>
            </p:cNvPr>
            <p:cNvSpPr txBox="1"/>
            <p:nvPr/>
          </p:nvSpPr>
          <p:spPr>
            <a:xfrm>
              <a:off x="7563958" y="3313179"/>
              <a:ext cx="7342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Biofuel</a:t>
              </a:r>
            </a:p>
          </p:txBody>
        </p:sp>
        <p:pic>
          <p:nvPicPr>
            <p:cNvPr id="5555" name="Picture 2" descr="Home | IST International Surface Technologies">
              <a:extLst>
                <a:ext uri="{FF2B5EF4-FFF2-40B4-BE49-F238E27FC236}">
                  <a16:creationId xmlns:a16="http://schemas.microsoft.com/office/drawing/2014/main" id="{4E38076E-04C2-2698-0509-E0FAA238E0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8699" y="3758559"/>
              <a:ext cx="929427" cy="651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56" name="TextBox 5555">
              <a:extLst>
                <a:ext uri="{FF2B5EF4-FFF2-40B4-BE49-F238E27FC236}">
                  <a16:creationId xmlns:a16="http://schemas.microsoft.com/office/drawing/2014/main" id="{025EE7C0-9855-C3B8-7516-3810E55E7010}"/>
                </a:ext>
              </a:extLst>
            </p:cNvPr>
            <p:cNvSpPr txBox="1"/>
            <p:nvPr/>
          </p:nvSpPr>
          <p:spPr>
            <a:xfrm>
              <a:off x="9405448" y="4361525"/>
              <a:ext cx="13159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Solvent recycle</a:t>
              </a:r>
            </a:p>
          </p:txBody>
        </p:sp>
        <p:pic>
          <p:nvPicPr>
            <p:cNvPr id="5557" name="Picture 4" descr="UK Redox Flow Battery Network (@ukrfbn) / X">
              <a:extLst>
                <a:ext uri="{FF2B5EF4-FFF2-40B4-BE49-F238E27FC236}">
                  <a16:creationId xmlns:a16="http://schemas.microsoft.com/office/drawing/2014/main" id="{E6361F0A-D55D-E210-49D5-6023EB7BE6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336" b="17181"/>
            <a:stretch/>
          </p:blipFill>
          <p:spPr bwMode="auto">
            <a:xfrm>
              <a:off x="8501103" y="3758559"/>
              <a:ext cx="930821" cy="590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58" name="TextBox 5557">
              <a:extLst>
                <a:ext uri="{FF2B5EF4-FFF2-40B4-BE49-F238E27FC236}">
                  <a16:creationId xmlns:a16="http://schemas.microsoft.com/office/drawing/2014/main" id="{567AAED7-D048-65A9-41B0-13E07274B7A9}"/>
                </a:ext>
              </a:extLst>
            </p:cNvPr>
            <p:cNvSpPr txBox="1"/>
            <p:nvPr/>
          </p:nvSpPr>
          <p:spPr>
            <a:xfrm>
              <a:off x="8586132" y="4361525"/>
              <a:ext cx="760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Battery</a:t>
              </a:r>
            </a:p>
          </p:txBody>
        </p:sp>
        <p:pic>
          <p:nvPicPr>
            <p:cNvPr id="5559" name="Picture 6" descr="Hydrogen Production RGB Color Icon Stock Vector - Illustration of icon,  color: 222266683">
              <a:extLst>
                <a:ext uri="{FF2B5EF4-FFF2-40B4-BE49-F238E27FC236}">
                  <a16:creationId xmlns:a16="http://schemas.microsoft.com/office/drawing/2014/main" id="{493773C5-09BC-1951-02DF-60C6E7989F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52" b="16063"/>
            <a:stretch/>
          </p:blipFill>
          <p:spPr bwMode="auto">
            <a:xfrm>
              <a:off x="7467087" y="3758559"/>
              <a:ext cx="927984" cy="671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60" name="TextBox 5559">
              <a:extLst>
                <a:ext uri="{FF2B5EF4-FFF2-40B4-BE49-F238E27FC236}">
                  <a16:creationId xmlns:a16="http://schemas.microsoft.com/office/drawing/2014/main" id="{3E43DDEB-0179-DC3B-99A6-CEE9A908E200}"/>
                </a:ext>
              </a:extLst>
            </p:cNvPr>
            <p:cNvSpPr txBox="1"/>
            <p:nvPr/>
          </p:nvSpPr>
          <p:spPr>
            <a:xfrm>
              <a:off x="7400657" y="4361525"/>
              <a:ext cx="10608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Electrolysis</a:t>
              </a:r>
            </a:p>
          </p:txBody>
        </p:sp>
        <p:pic>
          <p:nvPicPr>
            <p:cNvPr id="5561" name="Picture 8" descr="Periodic table element lithium icon Royalty Free Vector">
              <a:extLst>
                <a:ext uri="{FF2B5EF4-FFF2-40B4-BE49-F238E27FC236}">
                  <a16:creationId xmlns:a16="http://schemas.microsoft.com/office/drawing/2014/main" id="{C1BBA460-6542-49B8-7201-9367731F99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32"/>
            <a:stretch/>
          </p:blipFill>
          <p:spPr bwMode="auto">
            <a:xfrm>
              <a:off x="9781949" y="4838715"/>
              <a:ext cx="562926" cy="55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62" name="TextBox 5561">
              <a:extLst>
                <a:ext uri="{FF2B5EF4-FFF2-40B4-BE49-F238E27FC236}">
                  <a16:creationId xmlns:a16="http://schemas.microsoft.com/office/drawing/2014/main" id="{04B734B7-C4B2-F28B-7CE7-B187E3AF9BDF}"/>
                </a:ext>
              </a:extLst>
            </p:cNvPr>
            <p:cNvSpPr txBox="1"/>
            <p:nvPr/>
          </p:nvSpPr>
          <p:spPr>
            <a:xfrm>
              <a:off x="9440541" y="5417703"/>
              <a:ext cx="1245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Lithium enrichment</a:t>
              </a:r>
            </a:p>
          </p:txBody>
        </p:sp>
        <p:pic>
          <p:nvPicPr>
            <p:cNvPr id="5563" name="Picture 2" descr="The main uses and characteristics of polyethylene terephthalate (PET) -  Sintac Recycling">
              <a:extLst>
                <a:ext uri="{FF2B5EF4-FFF2-40B4-BE49-F238E27FC236}">
                  <a16:creationId xmlns:a16="http://schemas.microsoft.com/office/drawing/2014/main" id="{5A3E9DE7-C552-1EA6-AF56-69F8BC9C12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67" t="6635" r="29891" b="7437"/>
            <a:stretch/>
          </p:blipFill>
          <p:spPr bwMode="auto">
            <a:xfrm>
              <a:off x="7619543" y="4844584"/>
              <a:ext cx="576000" cy="594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64" name="TextBox 5563">
              <a:extLst>
                <a:ext uri="{FF2B5EF4-FFF2-40B4-BE49-F238E27FC236}">
                  <a16:creationId xmlns:a16="http://schemas.microsoft.com/office/drawing/2014/main" id="{FA661A64-EBA2-9A5F-0088-83C570D225EA}"/>
                </a:ext>
              </a:extLst>
            </p:cNvPr>
            <p:cNvSpPr txBox="1"/>
            <p:nvPr/>
          </p:nvSpPr>
          <p:spPr>
            <a:xfrm>
              <a:off x="7400657" y="5417703"/>
              <a:ext cx="10608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Xylene production</a:t>
              </a:r>
            </a:p>
          </p:txBody>
        </p:sp>
        <p:sp>
          <p:nvSpPr>
            <p:cNvPr id="5566" name="TextBox 5565">
              <a:extLst>
                <a:ext uri="{FF2B5EF4-FFF2-40B4-BE49-F238E27FC236}">
                  <a16:creationId xmlns:a16="http://schemas.microsoft.com/office/drawing/2014/main" id="{90F907AC-7F8B-EFCC-7186-859A83F97821}"/>
                </a:ext>
              </a:extLst>
            </p:cNvPr>
            <p:cNvSpPr txBox="1"/>
            <p:nvPr/>
          </p:nvSpPr>
          <p:spPr>
            <a:xfrm>
              <a:off x="8343642" y="5417703"/>
              <a:ext cx="1245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Crude oil fractionation</a:t>
              </a:r>
            </a:p>
          </p:txBody>
        </p:sp>
        <p:grpSp>
          <p:nvGrpSpPr>
            <p:cNvPr id="5686" name="Group 5685">
              <a:extLst>
                <a:ext uri="{FF2B5EF4-FFF2-40B4-BE49-F238E27FC236}">
                  <a16:creationId xmlns:a16="http://schemas.microsoft.com/office/drawing/2014/main" id="{02EAAA22-FCEF-37A6-C48E-4ED1E2AE62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66915" y="1448006"/>
              <a:ext cx="2398206" cy="968644"/>
              <a:chOff x="1997866" y="7088157"/>
              <a:chExt cx="3155233" cy="1274410"/>
            </a:xfrm>
          </p:grpSpPr>
          <p:sp>
            <p:nvSpPr>
              <p:cNvPr id="5697" name="Flowchart: Connector 5696">
                <a:extLst>
                  <a:ext uri="{FF2B5EF4-FFF2-40B4-BE49-F238E27FC236}">
                    <a16:creationId xmlns:a16="http://schemas.microsoft.com/office/drawing/2014/main" id="{2ED3B3CB-7565-4172-1E17-141FDFEF3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7271" y="8041201"/>
                <a:ext cx="90001" cy="90001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699" name="Flowchart: Connector 5698">
                <a:extLst>
                  <a:ext uri="{FF2B5EF4-FFF2-40B4-BE49-F238E27FC236}">
                    <a16:creationId xmlns:a16="http://schemas.microsoft.com/office/drawing/2014/main" id="{D6E8CC19-6E03-1977-02AD-1E00127E4E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8914" y="8125351"/>
                <a:ext cx="90001" cy="90001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2" name="Flowchart: Connector 5701">
                <a:extLst>
                  <a:ext uri="{FF2B5EF4-FFF2-40B4-BE49-F238E27FC236}">
                    <a16:creationId xmlns:a16="http://schemas.microsoft.com/office/drawing/2014/main" id="{DEFDA8A8-83B3-C49D-5488-94AC2C473F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3363" y="8040224"/>
                <a:ext cx="90001" cy="90001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12" name="Arrow: Down 5711">
                <a:extLst>
                  <a:ext uri="{FF2B5EF4-FFF2-40B4-BE49-F238E27FC236}">
                    <a16:creationId xmlns:a16="http://schemas.microsoft.com/office/drawing/2014/main" id="{83770252-5BAE-6296-AEAB-BE04C090D563}"/>
                  </a:ext>
                </a:extLst>
              </p:cNvPr>
              <p:cNvSpPr/>
              <p:nvPr/>
            </p:nvSpPr>
            <p:spPr>
              <a:xfrm>
                <a:off x="2151324" y="7846874"/>
                <a:ext cx="2856177" cy="515693"/>
              </a:xfrm>
              <a:prstGeom prst="downArrow">
                <a:avLst>
                  <a:gd name="adj1" fmla="val 57509"/>
                  <a:gd name="adj2" fmla="val 52482"/>
                </a:avLst>
              </a:prstGeom>
              <a:solidFill>
                <a:srgbClr val="196B24">
                  <a:lumMod val="60000"/>
                  <a:lumOff val="40000"/>
                  <a:alpha val="2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687" name="Group 5686">
                <a:extLst>
                  <a:ext uri="{FF2B5EF4-FFF2-40B4-BE49-F238E27FC236}">
                    <a16:creationId xmlns:a16="http://schemas.microsoft.com/office/drawing/2014/main" id="{F78AF577-DA1D-C91E-2D0B-B8B5B440E8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997866" y="7278999"/>
                <a:ext cx="3155233" cy="571616"/>
                <a:chOff x="861127" y="2675234"/>
                <a:chExt cx="3155233" cy="1015948"/>
              </a:xfrm>
            </p:grpSpPr>
            <p:sp>
              <p:nvSpPr>
                <p:cNvPr id="5713" name="Trapezoid 5712">
                  <a:extLst>
                    <a:ext uri="{FF2B5EF4-FFF2-40B4-BE49-F238E27FC236}">
                      <a16:creationId xmlns:a16="http://schemas.microsoft.com/office/drawing/2014/main" id="{7DC35ED8-6C8E-B23A-7411-BBEADEC4E1A6}"/>
                    </a:ext>
                  </a:extLst>
                </p:cNvPr>
                <p:cNvSpPr/>
                <p:nvPr/>
              </p:nvSpPr>
              <p:spPr>
                <a:xfrm>
                  <a:off x="861127" y="2675234"/>
                  <a:ext cx="3155233" cy="643969"/>
                </a:xfrm>
                <a:prstGeom prst="trapezoid">
                  <a:avLst>
                    <a:gd name="adj" fmla="val 128153"/>
                  </a:avLst>
                </a:prstGeom>
                <a:solidFill>
                  <a:srgbClr val="E96F2B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14" name="Oval 5713">
                  <a:extLst>
                    <a:ext uri="{FF2B5EF4-FFF2-40B4-BE49-F238E27FC236}">
                      <a16:creationId xmlns:a16="http://schemas.microsoft.com/office/drawing/2014/main" id="{4814BBB9-47BB-78B0-3A95-5576EB5713F7}"/>
                    </a:ext>
                  </a:extLst>
                </p:cNvPr>
                <p:cNvSpPr/>
                <p:nvPr/>
              </p:nvSpPr>
              <p:spPr>
                <a:xfrm>
                  <a:off x="1128726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/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15" name="Oval 5714">
                  <a:extLst>
                    <a:ext uri="{FF2B5EF4-FFF2-40B4-BE49-F238E27FC236}">
                      <a16:creationId xmlns:a16="http://schemas.microsoft.com/office/drawing/2014/main" id="{3E8FA3E9-B5D4-B586-EE9D-2A76EE802DC2}"/>
                    </a:ext>
                  </a:extLst>
                </p:cNvPr>
                <p:cNvSpPr/>
                <p:nvPr/>
              </p:nvSpPr>
              <p:spPr>
                <a:xfrm>
                  <a:off x="1680427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16" name="Oval 5715">
                  <a:extLst>
                    <a:ext uri="{FF2B5EF4-FFF2-40B4-BE49-F238E27FC236}">
                      <a16:creationId xmlns:a16="http://schemas.microsoft.com/office/drawing/2014/main" id="{DEFD6825-D0CE-3CB8-BB08-102A4BF104C7}"/>
                    </a:ext>
                  </a:extLst>
                </p:cNvPr>
                <p:cNvSpPr/>
                <p:nvPr/>
              </p:nvSpPr>
              <p:spPr>
                <a:xfrm>
                  <a:off x="2232127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17" name="Oval 5716">
                  <a:extLst>
                    <a:ext uri="{FF2B5EF4-FFF2-40B4-BE49-F238E27FC236}">
                      <a16:creationId xmlns:a16="http://schemas.microsoft.com/office/drawing/2014/main" id="{5D22EF84-1D57-AC6F-C1CF-AFBB3707C2C8}"/>
                    </a:ext>
                  </a:extLst>
                </p:cNvPr>
                <p:cNvSpPr/>
                <p:nvPr/>
              </p:nvSpPr>
              <p:spPr>
                <a:xfrm>
                  <a:off x="2783828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18" name="Oval 5717">
                  <a:extLst>
                    <a:ext uri="{FF2B5EF4-FFF2-40B4-BE49-F238E27FC236}">
                      <a16:creationId xmlns:a16="http://schemas.microsoft.com/office/drawing/2014/main" id="{49DC2471-089B-6867-C06D-749F184EB9A6}"/>
                    </a:ext>
                  </a:extLst>
                </p:cNvPr>
                <p:cNvSpPr/>
                <p:nvPr/>
              </p:nvSpPr>
              <p:spPr>
                <a:xfrm>
                  <a:off x="3335528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19" name="Oval 5718">
                  <a:extLst>
                    <a:ext uri="{FF2B5EF4-FFF2-40B4-BE49-F238E27FC236}">
                      <a16:creationId xmlns:a16="http://schemas.microsoft.com/office/drawing/2014/main" id="{3A30A333-DA17-D5BF-359C-AC0BFBFF0BAA}"/>
                    </a:ext>
                  </a:extLst>
                </p:cNvPr>
                <p:cNvSpPr/>
                <p:nvPr/>
              </p:nvSpPr>
              <p:spPr>
                <a:xfrm>
                  <a:off x="1313259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0" name="Oval 5719">
                  <a:extLst>
                    <a:ext uri="{FF2B5EF4-FFF2-40B4-BE49-F238E27FC236}">
                      <a16:creationId xmlns:a16="http://schemas.microsoft.com/office/drawing/2014/main" id="{96BDAC53-1C35-9366-188F-FA96136394BA}"/>
                    </a:ext>
                  </a:extLst>
                </p:cNvPr>
                <p:cNvSpPr/>
                <p:nvPr/>
              </p:nvSpPr>
              <p:spPr>
                <a:xfrm>
                  <a:off x="1467923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1" name="Oval 5720">
                  <a:extLst>
                    <a:ext uri="{FF2B5EF4-FFF2-40B4-BE49-F238E27FC236}">
                      <a16:creationId xmlns:a16="http://schemas.microsoft.com/office/drawing/2014/main" id="{C895C23E-58B0-A511-4239-009C51F7BFA6}"/>
                    </a:ext>
                  </a:extLst>
                </p:cNvPr>
                <p:cNvSpPr/>
                <p:nvPr/>
              </p:nvSpPr>
              <p:spPr>
                <a:xfrm>
                  <a:off x="1782133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2" name="Oval 5721">
                  <a:extLst>
                    <a:ext uri="{FF2B5EF4-FFF2-40B4-BE49-F238E27FC236}">
                      <a16:creationId xmlns:a16="http://schemas.microsoft.com/office/drawing/2014/main" id="{C4A32AAD-D2E8-4DBC-E039-3C43CECE18CF}"/>
                    </a:ext>
                  </a:extLst>
                </p:cNvPr>
                <p:cNvSpPr/>
                <p:nvPr/>
              </p:nvSpPr>
              <p:spPr>
                <a:xfrm>
                  <a:off x="1873309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3" name="Oval 5722">
                  <a:extLst>
                    <a:ext uri="{FF2B5EF4-FFF2-40B4-BE49-F238E27FC236}">
                      <a16:creationId xmlns:a16="http://schemas.microsoft.com/office/drawing/2014/main" id="{89949C77-BB8B-E740-9777-D73908A8C852}"/>
                    </a:ext>
                  </a:extLst>
                </p:cNvPr>
                <p:cNvSpPr/>
                <p:nvPr/>
              </p:nvSpPr>
              <p:spPr>
                <a:xfrm>
                  <a:off x="2251007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4" name="Oval 5723">
                  <a:extLst>
                    <a:ext uri="{FF2B5EF4-FFF2-40B4-BE49-F238E27FC236}">
                      <a16:creationId xmlns:a16="http://schemas.microsoft.com/office/drawing/2014/main" id="{A083DE24-6058-F441-66D7-554F0331226C}"/>
                    </a:ext>
                  </a:extLst>
                </p:cNvPr>
                <p:cNvSpPr/>
                <p:nvPr/>
              </p:nvSpPr>
              <p:spPr>
                <a:xfrm>
                  <a:off x="2278696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5" name="Oval 5724">
                  <a:extLst>
                    <a:ext uri="{FF2B5EF4-FFF2-40B4-BE49-F238E27FC236}">
                      <a16:creationId xmlns:a16="http://schemas.microsoft.com/office/drawing/2014/main" id="{F3F661C8-F259-4E7F-F415-23AFE0775BB0}"/>
                    </a:ext>
                  </a:extLst>
                </p:cNvPr>
                <p:cNvSpPr/>
                <p:nvPr/>
              </p:nvSpPr>
              <p:spPr>
                <a:xfrm>
                  <a:off x="2719881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6" name="Oval 5725">
                  <a:extLst>
                    <a:ext uri="{FF2B5EF4-FFF2-40B4-BE49-F238E27FC236}">
                      <a16:creationId xmlns:a16="http://schemas.microsoft.com/office/drawing/2014/main" id="{FDF58633-5134-28F9-3334-FB0F9F7F1857}"/>
                    </a:ext>
                  </a:extLst>
                </p:cNvPr>
                <p:cNvSpPr/>
                <p:nvPr/>
              </p:nvSpPr>
              <p:spPr>
                <a:xfrm>
                  <a:off x="3188755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7" name="Oval 5726">
                  <a:extLst>
                    <a:ext uri="{FF2B5EF4-FFF2-40B4-BE49-F238E27FC236}">
                      <a16:creationId xmlns:a16="http://schemas.microsoft.com/office/drawing/2014/main" id="{3A9A021F-0248-B188-C9CF-449A6E771AE1}"/>
                    </a:ext>
                  </a:extLst>
                </p:cNvPr>
                <p:cNvSpPr/>
                <p:nvPr/>
              </p:nvSpPr>
              <p:spPr>
                <a:xfrm>
                  <a:off x="2684082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8" name="Oval 5727">
                  <a:extLst>
                    <a:ext uri="{FF2B5EF4-FFF2-40B4-BE49-F238E27FC236}">
                      <a16:creationId xmlns:a16="http://schemas.microsoft.com/office/drawing/2014/main" id="{44EF2F6E-6FC8-8B6B-F2B5-372FC0463C9A}"/>
                    </a:ext>
                  </a:extLst>
                </p:cNvPr>
                <p:cNvSpPr/>
                <p:nvPr/>
              </p:nvSpPr>
              <p:spPr>
                <a:xfrm>
                  <a:off x="3089468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29" name="Rectangle 5728">
                  <a:extLst>
                    <a:ext uri="{FF2B5EF4-FFF2-40B4-BE49-F238E27FC236}">
                      <a16:creationId xmlns:a16="http://schemas.microsoft.com/office/drawing/2014/main" id="{BEFC0F38-305F-1B80-9A35-17A641E6D96C}"/>
                    </a:ext>
                  </a:extLst>
                </p:cNvPr>
                <p:cNvSpPr/>
                <p:nvPr/>
              </p:nvSpPr>
              <p:spPr>
                <a:xfrm>
                  <a:off x="861127" y="3306662"/>
                  <a:ext cx="3155233" cy="384520"/>
                </a:xfrm>
                <a:prstGeom prst="rect">
                  <a:avLst/>
                </a:prstGeom>
                <a:solidFill>
                  <a:srgbClr val="E97132">
                    <a:lumMod val="75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rPr>
                    <a:t>UNIC Membrane</a:t>
                  </a:r>
                </a:p>
              </p:txBody>
            </p:sp>
            <p:sp>
              <p:nvSpPr>
                <p:cNvPr id="5730" name="Oval 5729">
                  <a:extLst>
                    <a:ext uri="{FF2B5EF4-FFF2-40B4-BE49-F238E27FC236}">
                      <a16:creationId xmlns:a16="http://schemas.microsoft.com/office/drawing/2014/main" id="{5ECA462F-9586-AEC1-4336-87C1FFC74435}"/>
                    </a:ext>
                  </a:extLst>
                </p:cNvPr>
                <p:cNvSpPr/>
                <p:nvPr/>
              </p:nvSpPr>
              <p:spPr>
                <a:xfrm>
                  <a:off x="1404577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/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1" name="Oval 5730">
                  <a:extLst>
                    <a:ext uri="{FF2B5EF4-FFF2-40B4-BE49-F238E27FC236}">
                      <a16:creationId xmlns:a16="http://schemas.microsoft.com/office/drawing/2014/main" id="{0B9EBFD4-B6C4-2AD6-EAB8-8644E21158AC}"/>
                    </a:ext>
                  </a:extLst>
                </p:cNvPr>
                <p:cNvSpPr/>
                <p:nvPr/>
              </p:nvSpPr>
              <p:spPr>
                <a:xfrm>
                  <a:off x="1547696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2" name="Oval 5731">
                  <a:extLst>
                    <a:ext uri="{FF2B5EF4-FFF2-40B4-BE49-F238E27FC236}">
                      <a16:creationId xmlns:a16="http://schemas.microsoft.com/office/drawing/2014/main" id="{5A9CE703-F75F-E30E-B687-94CB28777268}"/>
                    </a:ext>
                  </a:extLst>
                </p:cNvPr>
                <p:cNvSpPr/>
                <p:nvPr/>
              </p:nvSpPr>
              <p:spPr>
                <a:xfrm>
                  <a:off x="1670616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3" name="Oval 5732">
                  <a:extLst>
                    <a:ext uri="{FF2B5EF4-FFF2-40B4-BE49-F238E27FC236}">
                      <a16:creationId xmlns:a16="http://schemas.microsoft.com/office/drawing/2014/main" id="{77129EB9-2DFA-9551-D28E-DA1D62366193}"/>
                    </a:ext>
                  </a:extLst>
                </p:cNvPr>
                <p:cNvSpPr/>
                <p:nvPr/>
              </p:nvSpPr>
              <p:spPr>
                <a:xfrm>
                  <a:off x="1956277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4" name="Oval 5733">
                  <a:extLst>
                    <a:ext uri="{FF2B5EF4-FFF2-40B4-BE49-F238E27FC236}">
                      <a16:creationId xmlns:a16="http://schemas.microsoft.com/office/drawing/2014/main" id="{181E7273-BD59-BEB5-A985-A8E20F5C199B}"/>
                    </a:ext>
                  </a:extLst>
                </p:cNvPr>
                <p:cNvSpPr/>
                <p:nvPr/>
              </p:nvSpPr>
              <p:spPr>
                <a:xfrm>
                  <a:off x="2016570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5" name="Oval 5734">
                  <a:extLst>
                    <a:ext uri="{FF2B5EF4-FFF2-40B4-BE49-F238E27FC236}">
                      <a16:creationId xmlns:a16="http://schemas.microsoft.com/office/drawing/2014/main" id="{0BE7E7A2-87F7-6FF2-19E4-F5FDD1BBA277}"/>
                    </a:ext>
                  </a:extLst>
                </p:cNvPr>
                <p:cNvSpPr/>
                <p:nvPr/>
              </p:nvSpPr>
              <p:spPr>
                <a:xfrm>
                  <a:off x="2076003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6" name="Oval 5735">
                  <a:extLst>
                    <a:ext uri="{FF2B5EF4-FFF2-40B4-BE49-F238E27FC236}">
                      <a16:creationId xmlns:a16="http://schemas.microsoft.com/office/drawing/2014/main" id="{3682D997-A341-22AC-1332-5CAE915D3043}"/>
                    </a:ext>
                  </a:extLst>
                </p:cNvPr>
                <p:cNvSpPr/>
                <p:nvPr/>
              </p:nvSpPr>
              <p:spPr>
                <a:xfrm>
                  <a:off x="2507978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7" name="Oval 5736">
                  <a:extLst>
                    <a:ext uri="{FF2B5EF4-FFF2-40B4-BE49-F238E27FC236}">
                      <a16:creationId xmlns:a16="http://schemas.microsoft.com/office/drawing/2014/main" id="{779A6B40-71B9-9F43-469F-A112094DE5FD}"/>
                    </a:ext>
                  </a:extLst>
                </p:cNvPr>
                <p:cNvSpPr/>
                <p:nvPr/>
              </p:nvSpPr>
              <p:spPr>
                <a:xfrm>
                  <a:off x="2485444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8" name="Oval 5737">
                  <a:extLst>
                    <a:ext uri="{FF2B5EF4-FFF2-40B4-BE49-F238E27FC236}">
                      <a16:creationId xmlns:a16="http://schemas.microsoft.com/office/drawing/2014/main" id="{FA835920-36B0-13AF-BB67-089610EB0595}"/>
                    </a:ext>
                  </a:extLst>
                </p:cNvPr>
                <p:cNvSpPr/>
                <p:nvPr/>
              </p:nvSpPr>
              <p:spPr>
                <a:xfrm>
                  <a:off x="2481389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39" name="Oval 5738">
                  <a:extLst>
                    <a:ext uri="{FF2B5EF4-FFF2-40B4-BE49-F238E27FC236}">
                      <a16:creationId xmlns:a16="http://schemas.microsoft.com/office/drawing/2014/main" id="{506306CF-BE49-BE90-7F60-BF03F29D9207}"/>
                    </a:ext>
                  </a:extLst>
                </p:cNvPr>
                <p:cNvSpPr/>
                <p:nvPr/>
              </p:nvSpPr>
              <p:spPr>
                <a:xfrm>
                  <a:off x="3059678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40" name="Oval 5739">
                  <a:extLst>
                    <a:ext uri="{FF2B5EF4-FFF2-40B4-BE49-F238E27FC236}">
                      <a16:creationId xmlns:a16="http://schemas.microsoft.com/office/drawing/2014/main" id="{B1482239-0432-0640-187B-040125F9EBA2}"/>
                    </a:ext>
                  </a:extLst>
                </p:cNvPr>
                <p:cNvSpPr/>
                <p:nvPr/>
              </p:nvSpPr>
              <p:spPr>
                <a:xfrm>
                  <a:off x="3611380" y="3126934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41" name="Oval 5740">
                  <a:extLst>
                    <a:ext uri="{FF2B5EF4-FFF2-40B4-BE49-F238E27FC236}">
                      <a16:creationId xmlns:a16="http://schemas.microsoft.com/office/drawing/2014/main" id="{4A12192B-F3B5-9D24-38E3-17F75990CCF1}"/>
                    </a:ext>
                  </a:extLst>
                </p:cNvPr>
                <p:cNvSpPr/>
                <p:nvPr/>
              </p:nvSpPr>
              <p:spPr>
                <a:xfrm>
                  <a:off x="3423188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42" name="Oval 5741">
                  <a:extLst>
                    <a:ext uri="{FF2B5EF4-FFF2-40B4-BE49-F238E27FC236}">
                      <a16:creationId xmlns:a16="http://schemas.microsoft.com/office/drawing/2014/main" id="{0BB4FDC4-0ADB-9955-4B20-EE12688468DA}"/>
                    </a:ext>
                  </a:extLst>
                </p:cNvPr>
                <p:cNvSpPr/>
                <p:nvPr/>
              </p:nvSpPr>
              <p:spPr>
                <a:xfrm>
                  <a:off x="2954318" y="2940077"/>
                  <a:ext cx="86465" cy="57642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43" name="Oval 5742">
                  <a:extLst>
                    <a:ext uri="{FF2B5EF4-FFF2-40B4-BE49-F238E27FC236}">
                      <a16:creationId xmlns:a16="http://schemas.microsoft.com/office/drawing/2014/main" id="{CE95D15C-864F-C8EA-9492-6BD154283DA0}"/>
                    </a:ext>
                  </a:extLst>
                </p:cNvPr>
                <p:cNvSpPr/>
                <p:nvPr/>
              </p:nvSpPr>
              <p:spPr>
                <a:xfrm>
                  <a:off x="3292162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44" name="Oval 5743">
                  <a:extLst>
                    <a:ext uri="{FF2B5EF4-FFF2-40B4-BE49-F238E27FC236}">
                      <a16:creationId xmlns:a16="http://schemas.microsoft.com/office/drawing/2014/main" id="{B4E0BD71-474C-2EBA-6254-5112DC12C378}"/>
                    </a:ext>
                  </a:extLst>
                </p:cNvPr>
                <p:cNvSpPr/>
                <p:nvPr/>
              </p:nvSpPr>
              <p:spPr>
                <a:xfrm>
                  <a:off x="2886775" y="2751583"/>
                  <a:ext cx="86465" cy="5764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  <a:scene3d>
                  <a:camera prst="orthographicFront"/>
                  <a:lightRig rig="threePt" dir="t">
                    <a:rot lat="0" lon="0" rev="0"/>
                  </a:lightRig>
                </a:scene3d>
                <a:sp3d prstMaterial="matte">
                  <a:bevelB h="0"/>
                </a:sp3d>
              </p:spPr>
              <p:txBody>
                <a:bodyPr rtlCol="0" anchor="ctr">
                  <a:sp3d extrusionH="57150">
                    <a:bevelT w="38100" h="38100" prst="relaxedInset"/>
                  </a:sp3d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688" name="Straight Connector 5687">
                <a:extLst>
                  <a:ext uri="{FF2B5EF4-FFF2-40B4-BE49-F238E27FC236}">
                    <a16:creationId xmlns:a16="http://schemas.microsoft.com/office/drawing/2014/main" id="{E9D08577-8A54-8919-5DEE-0D2CB9F7AB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3914" y="7475462"/>
                <a:ext cx="0" cy="72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89" name="Straight Arrow Connector 5688">
                <a:extLst>
                  <a:ext uri="{FF2B5EF4-FFF2-40B4-BE49-F238E27FC236}">
                    <a16:creationId xmlns:a16="http://schemas.microsoft.com/office/drawing/2014/main" id="{161880D4-BF21-8FEC-C59D-068018A3F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3914" y="7853304"/>
                <a:ext cx="0" cy="21600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5690" name="Freeform: Shape 5689">
                <a:extLst>
                  <a:ext uri="{FF2B5EF4-FFF2-40B4-BE49-F238E27FC236}">
                    <a16:creationId xmlns:a16="http://schemas.microsoft.com/office/drawing/2014/main" id="{CC96D825-9A55-A7C2-C638-10C417A392E1}"/>
                  </a:ext>
                </a:extLst>
              </p:cNvPr>
              <p:cNvSpPr/>
              <p:nvPr/>
            </p:nvSpPr>
            <p:spPr>
              <a:xfrm>
                <a:off x="3143247" y="7297815"/>
                <a:ext cx="216124" cy="141385"/>
              </a:xfrm>
              <a:custGeom>
                <a:avLst/>
                <a:gdLst>
                  <a:gd name="connsiteX0" fmla="*/ 0 w 219075"/>
                  <a:gd name="connsiteY0" fmla="*/ 28575 h 171668"/>
                  <a:gd name="connsiteX1" fmla="*/ 57150 w 219075"/>
                  <a:gd name="connsiteY1" fmla="*/ 171450 h 171668"/>
                  <a:gd name="connsiteX2" fmla="*/ 219075 w 219075"/>
                  <a:gd name="connsiteY2" fmla="*/ 0 h 17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171668">
                    <a:moveTo>
                      <a:pt x="0" y="28575"/>
                    </a:moveTo>
                    <a:cubicBezTo>
                      <a:pt x="10319" y="102394"/>
                      <a:pt x="20638" y="176213"/>
                      <a:pt x="57150" y="171450"/>
                    </a:cubicBezTo>
                    <a:cubicBezTo>
                      <a:pt x="93663" y="166688"/>
                      <a:pt x="156369" y="83344"/>
                      <a:pt x="21907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56082">
                    <a:shade val="15000"/>
                  </a:srgbClr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91" name="Freeform: Shape 5690">
                <a:extLst>
                  <a:ext uri="{FF2B5EF4-FFF2-40B4-BE49-F238E27FC236}">
                    <a16:creationId xmlns:a16="http://schemas.microsoft.com/office/drawing/2014/main" id="{B688FEB4-EAAD-CA3B-7D02-AE9E7ACCE3F3}"/>
                  </a:ext>
                </a:extLst>
              </p:cNvPr>
              <p:cNvSpPr/>
              <p:nvPr/>
            </p:nvSpPr>
            <p:spPr>
              <a:xfrm>
                <a:off x="3645428" y="7400908"/>
                <a:ext cx="220659" cy="144617"/>
              </a:xfrm>
              <a:custGeom>
                <a:avLst/>
                <a:gdLst>
                  <a:gd name="connsiteX0" fmla="*/ 0 w 219075"/>
                  <a:gd name="connsiteY0" fmla="*/ 28575 h 171668"/>
                  <a:gd name="connsiteX1" fmla="*/ 57150 w 219075"/>
                  <a:gd name="connsiteY1" fmla="*/ 171450 h 171668"/>
                  <a:gd name="connsiteX2" fmla="*/ 219075 w 219075"/>
                  <a:gd name="connsiteY2" fmla="*/ 0 h 171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075" h="171668">
                    <a:moveTo>
                      <a:pt x="0" y="28575"/>
                    </a:moveTo>
                    <a:cubicBezTo>
                      <a:pt x="10319" y="102394"/>
                      <a:pt x="20638" y="176213"/>
                      <a:pt x="57150" y="171450"/>
                    </a:cubicBezTo>
                    <a:cubicBezTo>
                      <a:pt x="93663" y="166688"/>
                      <a:pt x="156369" y="83344"/>
                      <a:pt x="21907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156082">
                    <a:shade val="15000"/>
                  </a:srgbClr>
                </a:solidFill>
                <a:prstDash val="solid"/>
                <a:miter lim="800000"/>
                <a:tailEnd type="stealth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5692" name="Straight Connector 5691">
                <a:extLst>
                  <a:ext uri="{FF2B5EF4-FFF2-40B4-BE49-F238E27FC236}">
                    <a16:creationId xmlns:a16="http://schemas.microsoft.com/office/drawing/2014/main" id="{FED643FD-CD1C-93C8-5BF5-3B40BD91B7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271" y="7401869"/>
                <a:ext cx="0" cy="1440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693" name="Straight Arrow Connector 5692">
                <a:extLst>
                  <a:ext uri="{FF2B5EF4-FFF2-40B4-BE49-F238E27FC236}">
                    <a16:creationId xmlns:a16="http://schemas.microsoft.com/office/drawing/2014/main" id="{48D33203-FCA0-6AED-E289-074166A74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2271" y="7853304"/>
                <a:ext cx="0" cy="14399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5694" name="Flowchart: Connector 197">
                <a:extLst>
                  <a:ext uri="{FF2B5EF4-FFF2-40B4-BE49-F238E27FC236}">
                    <a16:creationId xmlns:a16="http://schemas.microsoft.com/office/drawing/2014/main" id="{E1DCEA88-2CF0-605D-D5BD-80FC39314B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88127" y="7106606"/>
                <a:ext cx="144000" cy="144000"/>
              </a:xfrm>
              <a:prstGeom prst="flowChartConnector">
                <a:avLst/>
              </a:prstGeom>
              <a:solidFill>
                <a:srgbClr val="FAEAB6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695" name="Flowchart: Connector 5694">
                <a:extLst>
                  <a:ext uri="{FF2B5EF4-FFF2-40B4-BE49-F238E27FC236}">
                    <a16:creationId xmlns:a16="http://schemas.microsoft.com/office/drawing/2014/main" id="{03C8802F-6F61-CA94-7748-F13F8EA55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30733" y="7192012"/>
                <a:ext cx="90000" cy="90000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696" name="Flowchart: Connector 197">
                <a:extLst>
                  <a:ext uri="{FF2B5EF4-FFF2-40B4-BE49-F238E27FC236}">
                    <a16:creationId xmlns:a16="http://schemas.microsoft.com/office/drawing/2014/main" id="{DA88DB9C-207A-1703-F0EF-C793FDDA09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51769" y="7147732"/>
                <a:ext cx="144000" cy="144000"/>
              </a:xfrm>
              <a:prstGeom prst="flowChartConnector">
                <a:avLst/>
              </a:prstGeom>
              <a:solidFill>
                <a:srgbClr val="FAEAB6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698" name="Flowchart: Connector 5697">
                <a:extLst>
                  <a:ext uri="{FF2B5EF4-FFF2-40B4-BE49-F238E27FC236}">
                    <a16:creationId xmlns:a16="http://schemas.microsoft.com/office/drawing/2014/main" id="{8A1E85E3-3918-ED4A-0174-A988BB8C61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8914" y="7373634"/>
                <a:ext cx="90000" cy="90000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0" name="Flowchart: Connector 5699">
                <a:extLst>
                  <a:ext uri="{FF2B5EF4-FFF2-40B4-BE49-F238E27FC236}">
                    <a16:creationId xmlns:a16="http://schemas.microsoft.com/office/drawing/2014/main" id="{6F834503-C9CF-735B-4D44-5D65BF2875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3363" y="7310908"/>
                <a:ext cx="90000" cy="90000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1" name="Flowchart: Connector 197">
                <a:extLst>
                  <a:ext uri="{FF2B5EF4-FFF2-40B4-BE49-F238E27FC236}">
                    <a16:creationId xmlns:a16="http://schemas.microsoft.com/office/drawing/2014/main" id="{AD863F59-9827-52B2-66FE-CFEC0D3C2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4500" y="7263775"/>
                <a:ext cx="144000" cy="144000"/>
              </a:xfrm>
              <a:prstGeom prst="flowChartConnector">
                <a:avLst/>
              </a:prstGeom>
              <a:solidFill>
                <a:srgbClr val="FAEAB6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cxnSp>
            <p:nvCxnSpPr>
              <p:cNvPr id="5703" name="Straight Connector 5702">
                <a:extLst>
                  <a:ext uri="{FF2B5EF4-FFF2-40B4-BE49-F238E27FC236}">
                    <a16:creationId xmlns:a16="http://schemas.microsoft.com/office/drawing/2014/main" id="{DDCCB3EF-A113-5F9B-260D-96410BF89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363" y="7416710"/>
                <a:ext cx="1" cy="128815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704" name="Straight Arrow Connector 5703">
                <a:extLst>
                  <a:ext uri="{FF2B5EF4-FFF2-40B4-BE49-F238E27FC236}">
                    <a16:creationId xmlns:a16="http://schemas.microsoft.com/office/drawing/2014/main" id="{6734757B-7872-DA86-BA05-5B92C31B0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363" y="7853304"/>
                <a:ext cx="0" cy="143999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  <a:tailEnd type="stealth" w="med" len="med"/>
              </a:ln>
              <a:effectLst/>
            </p:spPr>
          </p:cxnSp>
          <p:sp>
            <p:nvSpPr>
              <p:cNvPr id="5705" name="Flowchart: Connector 5704">
                <a:extLst>
                  <a:ext uri="{FF2B5EF4-FFF2-40B4-BE49-F238E27FC236}">
                    <a16:creationId xmlns:a16="http://schemas.microsoft.com/office/drawing/2014/main" id="{8C18AFAA-2C80-412F-C561-14CFBB2D32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60747" y="7137746"/>
                <a:ext cx="90000" cy="90000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6" name="Flowchart: Connector 197">
                <a:extLst>
                  <a:ext uri="{FF2B5EF4-FFF2-40B4-BE49-F238E27FC236}">
                    <a16:creationId xmlns:a16="http://schemas.microsoft.com/office/drawing/2014/main" id="{44170E4B-7EB7-618B-2EF9-E7ABDF38AB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24671" y="7101453"/>
                <a:ext cx="144000" cy="144000"/>
              </a:xfrm>
              <a:prstGeom prst="flowChartConnector">
                <a:avLst/>
              </a:prstGeom>
              <a:solidFill>
                <a:srgbClr val="FAEAB6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7" name="Flowchart: Connector 5706">
                <a:extLst>
                  <a:ext uri="{FF2B5EF4-FFF2-40B4-BE49-F238E27FC236}">
                    <a16:creationId xmlns:a16="http://schemas.microsoft.com/office/drawing/2014/main" id="{7E9DE0E4-EA91-FB0A-DF0B-B07BE455DF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8970" y="7387383"/>
                <a:ext cx="90000" cy="90000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8" name="Flowchart: Connector 197">
                <a:extLst>
                  <a:ext uri="{FF2B5EF4-FFF2-40B4-BE49-F238E27FC236}">
                    <a16:creationId xmlns:a16="http://schemas.microsoft.com/office/drawing/2014/main" id="{98740341-1FD5-77B8-B4D9-B3BC6B638A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68072" y="7142150"/>
                <a:ext cx="144000" cy="144000"/>
              </a:xfrm>
              <a:prstGeom prst="flowChartConnector">
                <a:avLst/>
              </a:prstGeom>
              <a:solidFill>
                <a:srgbClr val="FAEAB6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09" name="Flowchart: Connector 5708">
                <a:extLst>
                  <a:ext uri="{FF2B5EF4-FFF2-40B4-BE49-F238E27FC236}">
                    <a16:creationId xmlns:a16="http://schemas.microsoft.com/office/drawing/2014/main" id="{38C3D694-74F8-E3B9-A224-D3F186E1B8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97271" y="7278378"/>
                <a:ext cx="90000" cy="90000"/>
              </a:xfrm>
              <a:prstGeom prst="flowChartConnector">
                <a:avLst/>
              </a:prstGeom>
              <a:solidFill>
                <a:srgbClr val="00B050"/>
              </a:solidFill>
              <a:ln w="19050" cap="flat" cmpd="sng" algn="ctr">
                <a:noFill/>
                <a:prstDash val="solid"/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soft" dir="t"/>
              </a:scene3d>
              <a:sp3d extrusionH="127000" prstMaterial="softEdge">
                <a:bevelT w="127000" h="127000" prst="artDeco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10" name="Flowchart: Connector 197">
                <a:extLst>
                  <a:ext uri="{FF2B5EF4-FFF2-40B4-BE49-F238E27FC236}">
                    <a16:creationId xmlns:a16="http://schemas.microsoft.com/office/drawing/2014/main" id="{773BC266-64B9-2B68-CBE4-D15102B632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53600" y="7377302"/>
                <a:ext cx="144000" cy="144000"/>
              </a:xfrm>
              <a:prstGeom prst="flowChartConnector">
                <a:avLst/>
              </a:prstGeom>
              <a:solidFill>
                <a:srgbClr val="FAEAB6"/>
              </a:solidFill>
              <a:ln w="19050" cap="flat" cmpd="sng" algn="ctr">
                <a:noFill/>
                <a:prstDash val="solid"/>
                <a:miter lim="800000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7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endParaRPr>
              </a:p>
            </p:txBody>
          </p:sp>
          <p:sp>
            <p:nvSpPr>
              <p:cNvPr id="5711" name="Trapezoid 5710">
                <a:extLst>
                  <a:ext uri="{FF2B5EF4-FFF2-40B4-BE49-F238E27FC236}">
                    <a16:creationId xmlns:a16="http://schemas.microsoft.com/office/drawing/2014/main" id="{24F36B0C-AC5A-BB4D-6CCF-6177002679E3}"/>
                  </a:ext>
                </a:extLst>
              </p:cNvPr>
              <p:cNvSpPr/>
              <p:nvPr/>
            </p:nvSpPr>
            <p:spPr>
              <a:xfrm flipV="1">
                <a:off x="2313690" y="7088157"/>
                <a:ext cx="2518438" cy="547236"/>
              </a:xfrm>
              <a:prstGeom prst="trapezoid">
                <a:avLst>
                  <a:gd name="adj" fmla="val 77194"/>
                </a:avLst>
              </a:prstGeom>
              <a:solidFill>
                <a:srgbClr val="E8E8E8">
                  <a:lumMod val="90000"/>
                  <a:alpha val="4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745" name="Group 5744">
              <a:extLst>
                <a:ext uri="{FF2B5EF4-FFF2-40B4-BE49-F238E27FC236}">
                  <a16:creationId xmlns:a16="http://schemas.microsoft.com/office/drawing/2014/main" id="{D9D5D7F0-7379-B9F2-51A2-78839537FAC3}"/>
                </a:ext>
              </a:extLst>
            </p:cNvPr>
            <p:cNvGrpSpPr/>
            <p:nvPr/>
          </p:nvGrpSpPr>
          <p:grpSpPr>
            <a:xfrm>
              <a:off x="9610158" y="1467909"/>
              <a:ext cx="393132" cy="546025"/>
              <a:chOff x="5175247" y="2694328"/>
              <a:chExt cx="336853" cy="559995"/>
            </a:xfrm>
          </p:grpSpPr>
          <p:sp>
            <p:nvSpPr>
              <p:cNvPr id="5746" name="Rectangle 5745">
                <a:extLst>
                  <a:ext uri="{FF2B5EF4-FFF2-40B4-BE49-F238E27FC236}">
                    <a16:creationId xmlns:a16="http://schemas.microsoft.com/office/drawing/2014/main" id="{ABE298DB-B71F-E91D-5031-64286D1DBDC6}"/>
                  </a:ext>
                </a:extLst>
              </p:cNvPr>
              <p:cNvSpPr/>
              <p:nvPr/>
            </p:nvSpPr>
            <p:spPr>
              <a:xfrm>
                <a:off x="5175247" y="2978097"/>
                <a:ext cx="132035" cy="10132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cxnSp>
            <p:nvCxnSpPr>
              <p:cNvPr id="5747" name="Straight Connector 5746">
                <a:extLst>
                  <a:ext uri="{FF2B5EF4-FFF2-40B4-BE49-F238E27FC236}">
                    <a16:creationId xmlns:a16="http://schemas.microsoft.com/office/drawing/2014/main" id="{C03B6C21-D066-A6F8-F35E-2CC1A58D63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02802" y="2694328"/>
                <a:ext cx="209298" cy="28315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8" name="Straight Connector 5747">
                <a:extLst>
                  <a:ext uri="{FF2B5EF4-FFF2-40B4-BE49-F238E27FC236}">
                    <a16:creationId xmlns:a16="http://schemas.microsoft.com/office/drawing/2014/main" id="{C87F460F-2D02-E2D5-5274-0119C3D15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764" y="3066654"/>
                <a:ext cx="208336" cy="18766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54" name="TextBox 5753">
              <a:extLst>
                <a:ext uri="{FF2B5EF4-FFF2-40B4-BE49-F238E27FC236}">
                  <a16:creationId xmlns:a16="http://schemas.microsoft.com/office/drawing/2014/main" id="{761DFDF0-6E38-EDEC-9E36-97B06638ABF6}"/>
                </a:ext>
              </a:extLst>
            </p:cNvPr>
            <p:cNvSpPr txBox="1"/>
            <p:nvPr/>
          </p:nvSpPr>
          <p:spPr>
            <a:xfrm>
              <a:off x="7510639" y="904039"/>
              <a:ext cx="26867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tabLst/>
                <a:defRPr/>
              </a:pPr>
              <a:r>
                <a:rPr lang="en-GB" b="1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Wide Applications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B4526BF-D607-C875-8E3D-C6280853E3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53664" y="4450058"/>
              <a:ext cx="1929318" cy="1666873"/>
              <a:chOff x="6287272" y="4850509"/>
              <a:chExt cx="2148349" cy="185610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10ED7DB-7274-1B41-8656-57EF17839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45825" y="4875163"/>
                <a:ext cx="2089796" cy="1831455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13435F-6EC3-5956-32CB-D920B9C225B0}"/>
                  </a:ext>
                </a:extLst>
              </p:cNvPr>
              <p:cNvSpPr/>
              <p:nvPr/>
            </p:nvSpPr>
            <p:spPr>
              <a:xfrm>
                <a:off x="6287272" y="4850509"/>
                <a:ext cx="181285" cy="1296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D6008A-D547-E66D-CE1F-CBB553F6E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6841" y="1559256"/>
              <a:ext cx="1236967" cy="115642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8EF822-1A83-AD15-51E6-11501773B7B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71492" y="1590639"/>
              <a:ext cx="1230931" cy="1013890"/>
              <a:chOff x="3529972" y="4617438"/>
              <a:chExt cx="1092683" cy="90001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42860DE-0A56-FBCA-3CD3-E04028BEA00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3827066" y="4723249"/>
                <a:ext cx="509329" cy="1079086"/>
                <a:chOff x="4953197" y="1871034"/>
                <a:chExt cx="692172" cy="1466465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B26216EB-408F-51BA-622B-A88AF0872D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1820413"/>
                  <a:ext cx="590930" cy="692172"/>
                </a:xfrm>
                <a:prstGeom prst="rect">
                  <a:avLst/>
                </a:prstGeom>
              </p:spPr>
            </p:pic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A11C380B-83B5-DC4A-D8B6-8F5976A1B7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2260167"/>
                  <a:ext cx="590930" cy="692172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3DF50E47-18AF-86F5-1C7C-F4AF995F00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2695948"/>
                  <a:ext cx="590930" cy="692172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10E4BC-69FB-79B1-7EDB-0D73AF08585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3828447" y="4542395"/>
                <a:ext cx="509329" cy="1079086"/>
                <a:chOff x="4953197" y="1871034"/>
                <a:chExt cx="692172" cy="1466465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487EC66-75B5-B6D2-5D9C-FA23D164E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1820413"/>
                  <a:ext cx="590930" cy="692172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1C6DA5FB-6910-F4D0-60D9-8F24B8F2B0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2260167"/>
                  <a:ext cx="590930" cy="692172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C304AA3-7888-B8FD-A621-50F4CA765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2695948"/>
                  <a:ext cx="590930" cy="692172"/>
                </a:xfrm>
                <a:prstGeom prst="rect">
                  <a:avLst/>
                </a:prstGeom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06BBF39-D6B1-406B-99E8-F191FE2B2FE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5400000">
                <a:off x="3814849" y="4332561"/>
                <a:ext cx="509331" cy="1079085"/>
                <a:chOff x="4953197" y="1871034"/>
                <a:chExt cx="692175" cy="1466464"/>
              </a:xfrm>
            </p:grpSpPr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7084A7C-8704-E4BF-E12B-9BC8B291DB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1820413"/>
                  <a:ext cx="590930" cy="692172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CEBFB552-6E62-1A45-66ED-9890A44F8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18" y="2260167"/>
                  <a:ext cx="590930" cy="692172"/>
                </a:xfrm>
                <a:prstGeom prst="rect">
                  <a:avLst/>
                </a:prstGeom>
              </p:spPr>
            </p:pic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FE67013-7D3A-CEA0-C67A-21C81D0AAA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BEBA8EAE-BF5A-486C-A8C5-ECC9F3942E4B}">
                      <a14:imgProps xmlns:a14="http://schemas.microsoft.com/office/drawing/2010/main">
                        <a14:imgLayer r:embed="rId20">
                          <a14:imgEffect>
                            <a14:backgroundRemoval t="24828" b="72069" l="38411" r="60442">
                              <a14:foregroundMark x1="59869" y1="42586" x2="59869" y2="42586"/>
                              <a14:foregroundMark x1="60197" y1="50517" x2="59132" y2="58276"/>
                              <a14:foregroundMark x1="60606" y1="41897" x2="60606" y2="41897"/>
                              <a14:foregroundMark x1="39640" y1="55172" x2="39640" y2="55172"/>
                              <a14:foregroundMark x1="40950" y1="44655" x2="39803" y2="57414"/>
                              <a14:foregroundMark x1="39640" y1="57586" x2="40049" y2="47586"/>
                              <a14:foregroundMark x1="40622" y1="42586" x2="38411" y2="5672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37619" t="18955" r="38341" b="21766"/>
                <a:stretch/>
              </p:blipFill>
              <p:spPr>
                <a:xfrm rot="14785745">
                  <a:off x="5003821" y="2695947"/>
                  <a:ext cx="590930" cy="692172"/>
                </a:xfrm>
                <a:prstGeom prst="rect">
                  <a:avLst/>
                </a:prstGeom>
              </p:spPr>
            </p:pic>
          </p:grp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3A34364-FCBB-3CDE-77A5-3F92B2BF7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54" t="17226" r="30953" b="16690"/>
            <a:stretch/>
          </p:blipFill>
          <p:spPr>
            <a:xfrm rot="2700000">
              <a:off x="717131" y="3325679"/>
              <a:ext cx="746667" cy="72461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A3C557E-E2F5-FD1C-4A5F-25D32A18B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684532" y="3223753"/>
              <a:ext cx="1621642" cy="1074296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193ABE-A58F-A7DD-DD57-C4A5972934F3}"/>
                </a:ext>
              </a:extLst>
            </p:cNvPr>
            <p:cNvSpPr/>
            <p:nvPr/>
          </p:nvSpPr>
          <p:spPr>
            <a:xfrm>
              <a:off x="1675471" y="3206093"/>
              <a:ext cx="72425" cy="84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35969B-FEAD-ABE4-12BE-807553F53D7F}"/>
                </a:ext>
              </a:extLst>
            </p:cNvPr>
            <p:cNvSpPr/>
            <p:nvPr/>
          </p:nvSpPr>
          <p:spPr>
            <a:xfrm>
              <a:off x="2644484" y="3219580"/>
              <a:ext cx="72425" cy="843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EC07384C-0096-D327-1ABD-C395A6D57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156076" y="4838715"/>
              <a:ext cx="860195" cy="812407"/>
            </a:xfrm>
            <a:prstGeom prst="rect">
              <a:avLst/>
            </a:prstGeom>
          </p:spPr>
        </p:pic>
        <p:graphicFrame>
          <p:nvGraphicFramePr>
            <p:cNvPr id="29" name="Object 28">
              <a:extLst>
                <a:ext uri="{FF2B5EF4-FFF2-40B4-BE49-F238E27FC236}">
                  <a16:creationId xmlns:a16="http://schemas.microsoft.com/office/drawing/2014/main" id="{C412706D-508A-FBA0-E511-F02D11DF8D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7225398"/>
                </p:ext>
              </p:extLst>
            </p:nvPr>
          </p:nvGraphicFramePr>
          <p:xfrm>
            <a:off x="716764" y="4844363"/>
            <a:ext cx="967768" cy="833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9428796" imgH="8112102" progId="">
                    <p:embed/>
                  </p:oleObj>
                </mc:Choice>
                <mc:Fallback>
                  <p:oleObj r:id="rId24" imgW="9428796" imgH="8112102" progId="">
                    <p:embed/>
                    <p:pic>
                      <p:nvPicPr>
                        <p:cNvPr id="29" name="Object 28">
                          <a:extLst>
                            <a:ext uri="{FF2B5EF4-FFF2-40B4-BE49-F238E27FC236}">
                              <a16:creationId xmlns:a16="http://schemas.microsoft.com/office/drawing/2014/main" id="{C412706D-508A-FBA0-E511-F02D11DF8D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716764" y="4844363"/>
                          <a:ext cx="967768" cy="8332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CD56B85-4DA2-7065-3020-0F70CC8C53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24828" b="72069" l="38411" r="60442">
                          <a14:foregroundMark x1="59869" y1="42586" x2="59869" y2="42586"/>
                          <a14:foregroundMark x1="60197" y1="50517" x2="59132" y2="58276"/>
                          <a14:foregroundMark x1="60606" y1="41897" x2="60606" y2="41897"/>
                          <a14:foregroundMark x1="39640" y1="55172" x2="39640" y2="55172"/>
                          <a14:foregroundMark x1="40950" y1="44655" x2="39803" y2="57414"/>
                          <a14:foregroundMark x1="39640" y1="57586" x2="40049" y2="47586"/>
                          <a14:foregroundMark x1="40622" y1="42586" x2="38411" y2="56724"/>
                        </a14:backgroundRemoval>
                      </a14:imgEffect>
                    </a14:imgLayer>
                  </a14:imgProps>
                </a:ext>
              </a:extLst>
            </a:blip>
            <a:srcRect l="37619" t="18955" r="38341" b="21766"/>
            <a:stretch/>
          </p:blipFill>
          <p:spPr>
            <a:xfrm rot="20185745">
              <a:off x="10102152" y="1300429"/>
              <a:ext cx="489846" cy="5737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DA21648-EF26-4D34-3863-733E3E577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54" t="17226" r="30953" b="16690"/>
            <a:stretch/>
          </p:blipFill>
          <p:spPr>
            <a:xfrm rot="2700000">
              <a:off x="10810617" y="1408768"/>
              <a:ext cx="367962" cy="357093"/>
            </a:xfrm>
            <a:prstGeom prst="rect">
              <a:avLst/>
            </a:prstGeom>
          </p:spPr>
        </p:pic>
        <p:graphicFrame>
          <p:nvGraphicFramePr>
            <p:cNvPr id="34" name="Object 33">
              <a:extLst>
                <a:ext uri="{FF2B5EF4-FFF2-40B4-BE49-F238E27FC236}">
                  <a16:creationId xmlns:a16="http://schemas.microsoft.com/office/drawing/2014/main" id="{135037A3-EB53-9E9D-2C41-0A6901B73B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789531"/>
                </p:ext>
              </p:extLst>
            </p:nvPr>
          </p:nvGraphicFramePr>
          <p:xfrm>
            <a:off x="11346533" y="1373251"/>
            <a:ext cx="497252" cy="428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9428796" imgH="8112102" progId="">
                    <p:embed/>
                  </p:oleObj>
                </mc:Choice>
                <mc:Fallback>
                  <p:oleObj r:id="rId24" imgW="9428796" imgH="8112102" progId="">
                    <p:embed/>
                    <p:pic>
                      <p:nvPicPr>
                        <p:cNvPr id="34" name="Object 33">
                          <a:extLst>
                            <a:ext uri="{FF2B5EF4-FFF2-40B4-BE49-F238E27FC236}">
                              <a16:creationId xmlns:a16="http://schemas.microsoft.com/office/drawing/2014/main" id="{135037A3-EB53-9E9D-2C41-0A6901B73B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1346533" y="1373251"/>
                          <a:ext cx="497252" cy="4281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3A2D227-1718-8629-6A4B-AE125FA289E4}"/>
                </a:ext>
              </a:extLst>
            </p:cNvPr>
            <p:cNvSpPr txBox="1"/>
            <p:nvPr/>
          </p:nvSpPr>
          <p:spPr>
            <a:xfrm>
              <a:off x="4350636" y="1272637"/>
              <a:ext cx="236900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tabLst/>
                <a:defRPr/>
              </a:pP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Interfacial polymerisation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E924DF-4FCE-0D3F-320C-2854A26EEFC9}"/>
                </a:ext>
              </a:extLst>
            </p:cNvPr>
            <p:cNvSpPr txBox="1"/>
            <p:nvPr/>
          </p:nvSpPr>
          <p:spPr>
            <a:xfrm>
              <a:off x="4668650" y="2499339"/>
              <a:ext cx="17329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tabLst/>
                <a:defRPr/>
              </a:pP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Ultrathin Nanofilm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4F6EE9-9DED-7537-D834-714A1A322228}"/>
                </a:ext>
              </a:extLst>
            </p:cNvPr>
            <p:cNvSpPr txBox="1"/>
            <p:nvPr/>
          </p:nvSpPr>
          <p:spPr>
            <a:xfrm>
              <a:off x="4005136" y="4215433"/>
              <a:ext cx="3060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tabLst/>
                <a:defRPr/>
              </a:pPr>
              <a:r>
                <a:rPr lang="en-GB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Aligned interconnected channels</a:t>
              </a:r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66FF067D-A5B9-5FC5-FAE3-6C28C5277E16}"/>
                </a:ext>
              </a:extLst>
            </p:cNvPr>
            <p:cNvSpPr/>
            <p:nvPr/>
          </p:nvSpPr>
          <p:spPr>
            <a:xfrm rot="16200000">
              <a:off x="7079931" y="800705"/>
              <a:ext cx="360000" cy="576000"/>
            </a:xfrm>
            <a:prstGeom prst="downArrow">
              <a:avLst>
                <a:gd name="adj1" fmla="val 42771"/>
                <a:gd name="adj2" fmla="val 50000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rgbClr val="2E75B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row: Down 47">
              <a:extLst>
                <a:ext uri="{FF2B5EF4-FFF2-40B4-BE49-F238E27FC236}">
                  <a16:creationId xmlns:a16="http://schemas.microsoft.com/office/drawing/2014/main" id="{DF80B2FC-7DA1-FC2A-1630-210F6FD40F40}"/>
                </a:ext>
              </a:extLst>
            </p:cNvPr>
            <p:cNvSpPr/>
            <p:nvPr/>
          </p:nvSpPr>
          <p:spPr>
            <a:xfrm rot="16200000">
              <a:off x="3648173" y="800706"/>
              <a:ext cx="360000" cy="576000"/>
            </a:xfrm>
            <a:prstGeom prst="downArrow">
              <a:avLst>
                <a:gd name="adj1" fmla="val 42771"/>
                <a:gd name="adj2" fmla="val 50000"/>
              </a:avLst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100000">
                  <a:srgbClr val="2E75B6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026" name="Picture 2" descr="Industry icon logo. Oil production symbol. Vector EPS 10 | Premium Vector">
              <a:extLst>
                <a:ext uri="{FF2B5EF4-FFF2-40B4-BE49-F238E27FC236}">
                  <a16:creationId xmlns:a16="http://schemas.microsoft.com/office/drawing/2014/main" id="{330B2BBA-AB54-A67C-8C22-7200127783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56" t="21323" r="21542" b="20863"/>
            <a:stretch/>
          </p:blipFill>
          <p:spPr bwMode="auto">
            <a:xfrm>
              <a:off x="8651828" y="4846099"/>
              <a:ext cx="606218" cy="61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4223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76</Words>
  <Application>Microsoft Macintosh PowerPoint</Application>
  <PresentationFormat>Widescreen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Zhiwei Jiang1</dc:creator>
  <cp:lastModifiedBy>Seok Ju Han</cp:lastModifiedBy>
  <cp:revision>2</cp:revision>
  <dcterms:created xsi:type="dcterms:W3CDTF">2025-06-03T13:31:10Z</dcterms:created>
  <dcterms:modified xsi:type="dcterms:W3CDTF">2025-06-04T13:49:15Z</dcterms:modified>
</cp:coreProperties>
</file>