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A025-A252-4C8F-A795-9A8E714CAB6A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8621-76AF-406A-80B5-68CB5D98F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/>
          <p:cNvSpPr/>
          <p:nvPr/>
        </p:nvSpPr>
        <p:spPr>
          <a:xfrm>
            <a:off x="500034" y="500043"/>
            <a:ext cx="3786214" cy="1714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모터 제어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모터 펄스 시간 간격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모터 펄스 순서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 방향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500034" y="2571744"/>
            <a:ext cx="3786214" cy="2000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센서 처리</a:t>
            </a:r>
            <a:endParaRPr lang="en-US" altLang="ko-KR" sz="2400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dirty="0" smtClean="0"/>
              <a:t>전방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센서 값 취득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노이즈 제거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센서값을 거리로 변환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643438" y="500042"/>
            <a:ext cx="4143404" cy="1714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이동 방향 결정</a:t>
            </a:r>
            <a:endParaRPr lang="en-US" altLang="ko-KR" sz="2400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dirty="0" smtClean="0"/>
              <a:t>미로 탐색 결과와 현재 로봇의 방향등을 고려하여 로봇의 이동 방법을 결정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8596" y="4857760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모터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방향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미로 탐색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구분할수 있음</a:t>
            </a:r>
            <a:endParaRPr lang="en-US" altLang="ko-KR" dirty="0" smtClean="0"/>
          </a:p>
          <a:p>
            <a:r>
              <a:rPr lang="en-US" altLang="ko-KR" dirty="0" smtClean="0"/>
              <a:t>MICOM</a:t>
            </a:r>
            <a:r>
              <a:rPr lang="ko-KR" altLang="en-US" dirty="0" smtClean="0"/>
              <a:t>은 여러가지 일을 동시에 처리할 수는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기능을 짧은 시간마다 번갈아 가며 수행하여 동시에 하는 것처럼 보이게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각각의 기능이 너무 오랫동안 수행되지 않도록 시간 관리가 필요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4643438" y="2571744"/>
            <a:ext cx="4143404" cy="2000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미로 탐색</a:t>
            </a:r>
            <a:endParaRPr lang="en-US" altLang="ko-KR" sz="2400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로봇 위치 저장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미로의 벽 정보 저장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미로 탐색 알고리즘을 사용하여 로봇 주행 방향 결정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모터제어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정해진 시간 간격으로 펄스 생성하기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타이머 인터럽트를 사용할 수도 있으나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아두이노에서 타이머를 별도로 제어할 경우 기존 기능을 사용할수 없으므로</a:t>
            </a:r>
            <a:r>
              <a:rPr lang="en-US" altLang="ko-KR" sz="1200" dirty="0" smtClean="0"/>
              <a:t>, micros()</a:t>
            </a:r>
            <a:r>
              <a:rPr lang="ko-KR" altLang="en-US" sz="1200" dirty="0" smtClean="0"/>
              <a:t>함수를 이용한다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micros()</a:t>
            </a:r>
            <a:r>
              <a:rPr lang="ko-KR" altLang="en-US" sz="1200" dirty="0" smtClean="0"/>
              <a:t>함수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현재 시간을 </a:t>
            </a:r>
            <a:r>
              <a:rPr lang="en-US" altLang="ko-KR" sz="1200" dirty="0" smtClean="0"/>
              <a:t>micro </a:t>
            </a:r>
            <a:r>
              <a:rPr lang="ko-KR" altLang="en-US" sz="1200" dirty="0" smtClean="0"/>
              <a:t>초 단위로 알수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한번 스텝모터의 펄스를 생성한 다음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시간을 저장하고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계속 시간을 체크하면서 내가 원하는 시간 간격이 되었을때 다음 스텝을 위한 펄스를 발생시킨다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인터럽트 와 반대개념인 폴링 방식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     폴링 방식이지만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각각의 작업의 시간이 짧으면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거의 시간 오차 없이 작업을 수행할수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오른쪽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왼쪽 각각 모터의 회전 속도를 결정하는 시간 저장 변수가 필요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스텝모터의 펄스를 생성하고 방향에 맞게 회전하기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우리는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상 방식으로 스텝모터를 구동하므로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스텝모터 제어 신호가 필요하다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시간 경과할때마다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가지의 펄스를 순서대로 하나씩 출력하면 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모터의 회전 방향을 바꾸기 위해서는 펄스의 회전 순서를 반대로 변경한다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* 4</a:t>
            </a:r>
            <a:r>
              <a:rPr lang="ko-KR" altLang="en-US" sz="1200" dirty="0" smtClean="0"/>
              <a:t>가지의 스텝 펄스 신호 배열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* </a:t>
            </a:r>
            <a:r>
              <a:rPr lang="ko-KR" altLang="en-US" sz="1200" dirty="0" smtClean="0"/>
              <a:t>현재 모터가 어떤 스텝의 신호를 내보내고 있는지 저장하는 인덱스 변수 필요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25182" y="1568023"/>
            <a:ext cx="258404" cy="432048"/>
            <a:chOff x="755576" y="548680"/>
            <a:chExt cx="258404" cy="432048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4052" y="1568023"/>
            <a:ext cx="279244" cy="432048"/>
            <a:chOff x="1274446" y="548680"/>
            <a:chExt cx="279244" cy="43204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35380" y="1568023"/>
            <a:ext cx="258404" cy="432048"/>
            <a:chOff x="755576" y="548680"/>
            <a:chExt cx="258404" cy="432048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54250" y="1568023"/>
            <a:ext cx="279244" cy="432048"/>
            <a:chOff x="1274446" y="548680"/>
            <a:chExt cx="279244" cy="432048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23612" y="1568023"/>
            <a:ext cx="258404" cy="432048"/>
            <a:chOff x="755576" y="548680"/>
            <a:chExt cx="258404" cy="432048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642482" y="1568023"/>
            <a:ext cx="279244" cy="432048"/>
            <a:chOff x="1274446" y="548680"/>
            <a:chExt cx="279244" cy="432048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355860" y="1568023"/>
            <a:ext cx="258404" cy="432048"/>
            <a:chOff x="755576" y="548680"/>
            <a:chExt cx="258404" cy="432048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874730" y="1568023"/>
            <a:ext cx="279244" cy="432048"/>
            <a:chOff x="1274446" y="548680"/>
            <a:chExt cx="279244" cy="432048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73" name="직선 화살표 연결선 172"/>
          <p:cNvCxnSpPr/>
          <p:nvPr/>
        </p:nvCxnSpPr>
        <p:spPr>
          <a:xfrm>
            <a:off x="1025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11132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>
            <a:off x="12012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2893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13773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14654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15534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16415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17295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18176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19056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19937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20817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>
            <a:off x="21698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22578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>
            <a:off x="23459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>
            <a:off x="24339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>
            <a:off x="25220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26100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26981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2786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28742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29622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30503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1383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32264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33144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>
            <a:off x="34025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>
            <a:off x="34905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>
            <a:off x="35786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>
            <a:off x="36666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>
            <a:off x="37547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>
            <a:off x="38427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39308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40188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>
            <a:off x="41069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41949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42830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43710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44591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4547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46352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/>
          <p:nvPr/>
        </p:nvCxnSpPr>
        <p:spPr>
          <a:xfrm>
            <a:off x="47232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/>
          <p:nvPr/>
        </p:nvCxnSpPr>
        <p:spPr>
          <a:xfrm>
            <a:off x="48113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/>
          <p:nvPr/>
        </p:nvCxnSpPr>
        <p:spPr>
          <a:xfrm>
            <a:off x="48993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/>
          <p:nvPr/>
        </p:nvCxnSpPr>
        <p:spPr>
          <a:xfrm>
            <a:off x="49874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>
            <a:off x="50754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/>
          <p:nvPr/>
        </p:nvCxnSpPr>
        <p:spPr>
          <a:xfrm>
            <a:off x="51635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/>
          <p:nvPr/>
        </p:nvCxnSpPr>
        <p:spPr>
          <a:xfrm>
            <a:off x="52515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/>
          <p:nvPr/>
        </p:nvCxnSpPr>
        <p:spPr>
          <a:xfrm>
            <a:off x="53396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/>
          <p:nvPr/>
        </p:nvCxnSpPr>
        <p:spPr>
          <a:xfrm>
            <a:off x="54276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55157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/>
          <p:nvPr/>
        </p:nvCxnSpPr>
        <p:spPr>
          <a:xfrm>
            <a:off x="56037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/>
          <p:nvPr/>
        </p:nvCxnSpPr>
        <p:spPr>
          <a:xfrm>
            <a:off x="56918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>
            <a:off x="57798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>
            <a:off x="58679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59559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/>
          <p:nvPr/>
        </p:nvCxnSpPr>
        <p:spPr>
          <a:xfrm>
            <a:off x="60440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>
            <a:off x="61320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>
            <a:off x="62201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>
            <a:off x="6308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/>
          <p:nvPr/>
        </p:nvCxnSpPr>
        <p:spPr>
          <a:xfrm>
            <a:off x="63962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/>
          <p:nvPr/>
        </p:nvCxnSpPr>
        <p:spPr>
          <a:xfrm>
            <a:off x="64842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65723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66603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>
            <a:off x="67484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>
            <a:off x="68364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69245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70125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>
            <a:off x="71006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/>
          <p:nvPr/>
        </p:nvCxnSpPr>
        <p:spPr>
          <a:xfrm>
            <a:off x="71886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/>
          <p:nvPr/>
        </p:nvCxnSpPr>
        <p:spPr>
          <a:xfrm>
            <a:off x="72767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/>
          <p:nvPr/>
        </p:nvCxnSpPr>
        <p:spPr>
          <a:xfrm>
            <a:off x="73647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/>
          <p:nvPr/>
        </p:nvCxnSpPr>
        <p:spPr>
          <a:xfrm>
            <a:off x="74528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/>
          <p:nvPr/>
        </p:nvCxnSpPr>
        <p:spPr>
          <a:xfrm>
            <a:off x="75408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>
            <a:off x="76289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77169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78050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>
            <a:off x="78930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/>
          <p:nvPr/>
        </p:nvCxnSpPr>
        <p:spPr>
          <a:xfrm>
            <a:off x="798113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/>
          <p:nvPr/>
        </p:nvCxnSpPr>
        <p:spPr>
          <a:xfrm>
            <a:off x="8069182" y="1279991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179512" y="12134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시간체크</a:t>
            </a: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82" y="2144087"/>
            <a:ext cx="3091271" cy="193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TextBox 254"/>
          <p:cNvSpPr txBox="1"/>
          <p:nvPr/>
        </p:nvSpPr>
        <p:spPr>
          <a:xfrm>
            <a:off x="7628932" y="2177060"/>
            <a:ext cx="150233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시간간격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속도를 결정</a:t>
            </a:r>
            <a:endParaRPr lang="ko-KR" altLang="en-US" sz="1000" dirty="0"/>
          </a:p>
        </p:txBody>
      </p:sp>
      <p:cxnSp>
        <p:nvCxnSpPr>
          <p:cNvPr id="1025" name="직선 화살표 연결선 1024"/>
          <p:cNvCxnSpPr/>
          <p:nvPr/>
        </p:nvCxnSpPr>
        <p:spPr>
          <a:xfrm flipH="1">
            <a:off x="8225982" y="2390308"/>
            <a:ext cx="227250" cy="18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화살표 연결선 1027"/>
          <p:cNvCxnSpPr/>
          <p:nvPr/>
        </p:nvCxnSpPr>
        <p:spPr>
          <a:xfrm flipH="1">
            <a:off x="8104419" y="2390308"/>
            <a:ext cx="481603" cy="833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179512" y="404664"/>
            <a:ext cx="837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폴링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시간보다 짧은 간격으로 계속 경과 시간을 측정하여 동작</a:t>
            </a:r>
            <a:endParaRPr lang="en-US" altLang="ko-KR" dirty="0" smtClean="0"/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시간이 긴 작업을 수행하면 정확한 제어가 불가</a:t>
            </a:r>
            <a:r>
              <a:rPr lang="ko-KR" altLang="en-US" dirty="0"/>
              <a:t>능</a:t>
            </a:r>
            <a:endParaRPr lang="en-US" altLang="ko-KR" dirty="0"/>
          </a:p>
        </p:txBody>
      </p:sp>
      <p:sp>
        <p:nvSpPr>
          <p:cNvPr id="266" name="TextBox 265"/>
          <p:cNvSpPr txBox="1"/>
          <p:nvPr/>
        </p:nvSpPr>
        <p:spPr>
          <a:xfrm>
            <a:off x="240294" y="4067780"/>
            <a:ext cx="777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ㅁ</a:t>
            </a:r>
            <a:r>
              <a:rPr lang="ko-KR" altLang="en-US" dirty="0" smtClean="0"/>
              <a:t> 인터럽트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Micom</a:t>
            </a:r>
            <a:r>
              <a:rPr lang="ko-KR" altLang="en-US" dirty="0"/>
              <a:t> </a:t>
            </a:r>
            <a:r>
              <a:rPr lang="ko-KR" altLang="en-US" dirty="0" smtClean="0"/>
              <a:t>내부 타이머를 사용하여 정해진 시간 간격으로 동작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시간이 긴 </a:t>
            </a:r>
            <a:r>
              <a:rPr lang="ko-KR" altLang="en-US" dirty="0" err="1" smtClean="0"/>
              <a:t>작업중에도</a:t>
            </a:r>
            <a:r>
              <a:rPr lang="ko-KR" altLang="en-US" dirty="0" smtClean="0"/>
              <a:t> 인터럽트에 의해서 동작이 가능</a:t>
            </a:r>
            <a:endParaRPr lang="en-US" altLang="ko-KR" dirty="0"/>
          </a:p>
        </p:txBody>
      </p:sp>
      <p:grpSp>
        <p:nvGrpSpPr>
          <p:cNvPr id="267" name="그룹 266"/>
          <p:cNvGrpSpPr/>
          <p:nvPr/>
        </p:nvGrpSpPr>
        <p:grpSpPr>
          <a:xfrm>
            <a:off x="1115616" y="5877272"/>
            <a:ext cx="258404" cy="432048"/>
            <a:chOff x="755576" y="548680"/>
            <a:chExt cx="258404" cy="432048"/>
          </a:xfrm>
        </p:grpSpPr>
        <p:cxnSp>
          <p:nvCxnSpPr>
            <p:cNvPr id="268" name="직선 화살표 연결선 267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0" name="그룹 269"/>
          <p:cNvGrpSpPr/>
          <p:nvPr/>
        </p:nvGrpSpPr>
        <p:grpSpPr>
          <a:xfrm>
            <a:off x="1634486" y="5877272"/>
            <a:ext cx="279244" cy="432048"/>
            <a:chOff x="1274446" y="548680"/>
            <a:chExt cx="279244" cy="432048"/>
          </a:xfrm>
        </p:grpSpPr>
        <p:cxnSp>
          <p:nvCxnSpPr>
            <p:cNvPr id="271" name="직선 화살표 연결선 270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3125814" y="5877272"/>
            <a:ext cx="258404" cy="432048"/>
            <a:chOff x="755576" y="548680"/>
            <a:chExt cx="258404" cy="432048"/>
          </a:xfrm>
        </p:grpSpPr>
        <p:cxnSp>
          <p:nvCxnSpPr>
            <p:cNvPr id="274" name="직선 화살표 연결선 273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6" name="그룹 275"/>
          <p:cNvGrpSpPr/>
          <p:nvPr/>
        </p:nvGrpSpPr>
        <p:grpSpPr>
          <a:xfrm>
            <a:off x="3644684" y="5877272"/>
            <a:ext cx="279244" cy="432048"/>
            <a:chOff x="1274446" y="548680"/>
            <a:chExt cx="279244" cy="432048"/>
          </a:xfrm>
        </p:grpSpPr>
        <p:cxnSp>
          <p:nvCxnSpPr>
            <p:cNvPr id="277" name="직선 화살표 연결선 276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5214046" y="5877272"/>
            <a:ext cx="258404" cy="432048"/>
            <a:chOff x="755576" y="548680"/>
            <a:chExt cx="258404" cy="432048"/>
          </a:xfrm>
        </p:grpSpPr>
        <p:cxnSp>
          <p:nvCxnSpPr>
            <p:cNvPr id="280" name="직선 화살표 연결선 279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2" name="그룹 281"/>
          <p:cNvGrpSpPr/>
          <p:nvPr/>
        </p:nvGrpSpPr>
        <p:grpSpPr>
          <a:xfrm>
            <a:off x="5732916" y="5877272"/>
            <a:ext cx="279244" cy="432048"/>
            <a:chOff x="1274446" y="548680"/>
            <a:chExt cx="279244" cy="432048"/>
          </a:xfrm>
        </p:grpSpPr>
        <p:cxnSp>
          <p:nvCxnSpPr>
            <p:cNvPr id="283" name="직선 화살표 연결선 282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7446294" y="5877272"/>
            <a:ext cx="258404" cy="432048"/>
            <a:chOff x="755576" y="548680"/>
            <a:chExt cx="258404" cy="432048"/>
          </a:xfrm>
        </p:grpSpPr>
        <p:cxnSp>
          <p:nvCxnSpPr>
            <p:cNvPr id="286" name="직선 화살표 연결선 285"/>
            <p:cNvCxnSpPr/>
            <p:nvPr/>
          </p:nvCxnSpPr>
          <p:spPr>
            <a:xfrm>
              <a:off x="899592" y="800708"/>
              <a:ext cx="0" cy="18002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755576" y="54868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L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7965164" y="5877272"/>
            <a:ext cx="279244" cy="432048"/>
            <a:chOff x="1274446" y="548680"/>
            <a:chExt cx="279244" cy="432048"/>
          </a:xfrm>
        </p:grpSpPr>
        <p:cxnSp>
          <p:nvCxnSpPr>
            <p:cNvPr id="289" name="직선 화살표 연결선 288"/>
            <p:cNvCxnSpPr/>
            <p:nvPr/>
          </p:nvCxnSpPr>
          <p:spPr>
            <a:xfrm>
              <a:off x="1403648" y="800708"/>
              <a:ext cx="0" cy="18002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/>
            <p:cNvSpPr txBox="1"/>
            <p:nvPr/>
          </p:nvSpPr>
          <p:spPr>
            <a:xfrm>
              <a:off x="1274446" y="5486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91" name="직선 화살표 연결선 290"/>
          <p:cNvCxnSpPr/>
          <p:nvPr/>
        </p:nvCxnSpPr>
        <p:spPr>
          <a:xfrm>
            <a:off x="1187624" y="5079668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179512" y="5013176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인터럽트 </a:t>
            </a:r>
            <a:r>
              <a:rPr lang="en-US" altLang="ko-KR" sz="1200" dirty="0" smtClean="0"/>
              <a:t>1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인터럽트 </a:t>
            </a:r>
            <a:r>
              <a:rPr lang="en-US" altLang="ko-KR" sz="1200" dirty="0" smtClean="0"/>
              <a:t>2 </a:t>
            </a:r>
          </a:p>
        </p:txBody>
      </p:sp>
      <p:cxnSp>
        <p:nvCxnSpPr>
          <p:cNvPr id="454" name="직선 화살표 연결선 453"/>
          <p:cNvCxnSpPr/>
          <p:nvPr/>
        </p:nvCxnSpPr>
        <p:spPr>
          <a:xfrm>
            <a:off x="3275856" y="508518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화살표 연결선 454"/>
          <p:cNvCxnSpPr/>
          <p:nvPr/>
        </p:nvCxnSpPr>
        <p:spPr>
          <a:xfrm>
            <a:off x="5364088" y="508518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455"/>
          <p:cNvCxnSpPr/>
          <p:nvPr/>
        </p:nvCxnSpPr>
        <p:spPr>
          <a:xfrm>
            <a:off x="7596336" y="508518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화살표 연결선 456"/>
          <p:cNvCxnSpPr/>
          <p:nvPr/>
        </p:nvCxnSpPr>
        <p:spPr>
          <a:xfrm>
            <a:off x="1763688" y="544522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직선 화살표 연결선 457"/>
          <p:cNvCxnSpPr/>
          <p:nvPr/>
        </p:nvCxnSpPr>
        <p:spPr>
          <a:xfrm>
            <a:off x="3779912" y="544522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458"/>
          <p:cNvCxnSpPr/>
          <p:nvPr/>
        </p:nvCxnSpPr>
        <p:spPr>
          <a:xfrm>
            <a:off x="5868144" y="544522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화살표 연결선 459"/>
          <p:cNvCxnSpPr/>
          <p:nvPr/>
        </p:nvCxnSpPr>
        <p:spPr>
          <a:xfrm>
            <a:off x="8100392" y="5445224"/>
            <a:ext cx="0" cy="144016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작동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모듈화된 센서를 사용하기 때문에 센서값을 </a:t>
            </a:r>
            <a:r>
              <a:rPr lang="en-US" altLang="ko-KR" sz="1200" dirty="0" smtClean="0"/>
              <a:t>analogRead</a:t>
            </a:r>
            <a:r>
              <a:rPr lang="ko-KR" altLang="en-US" sz="1200" dirty="0" smtClean="0"/>
              <a:t>로 읽어들이면 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노이즈 제거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센서 출력값에 노이즈가 있다면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로봇의 움직임도 불규칙해진다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노이즈 제거를 위해서는 여러번 값을 입력받아 평균을 내거나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값이 정상적인 값 근처에서 조금씩 변하는 경우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특정 범위를 벗어나는 값을 제거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센서값이 갑자기 큰 값으로 튀는 경우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노이즈가 발생하지 않도록 하드웨어를 잘 만드는 것도 중요함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센서값을 거리값으로 변환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1</a:t>
            </a:r>
            <a:r>
              <a:rPr lang="ko-KR" altLang="en-US" sz="1200" dirty="0" smtClean="0"/>
              <a:t>차로는 단순히 실험적으로 벽의 유무에 따른 경계값만 결정해서 동작이 가능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ex) </a:t>
            </a:r>
            <a:r>
              <a:rPr lang="ko-KR" altLang="en-US" sz="1200" dirty="0" smtClean="0"/>
              <a:t>전방 센서 값이 </a:t>
            </a:r>
            <a:r>
              <a:rPr lang="en-US" altLang="ko-KR" sz="1200" dirty="0" smtClean="0"/>
              <a:t>400 </a:t>
            </a:r>
            <a:r>
              <a:rPr lang="ko-KR" altLang="en-US" sz="1200" dirty="0" smtClean="0"/>
              <a:t>이상이면 벽이 있다</a:t>
            </a:r>
            <a:r>
              <a:rPr lang="en-US" altLang="ko-KR" sz="1200" dirty="0" smtClean="0"/>
              <a:t>.  </a:t>
            </a:r>
          </a:p>
          <a:p>
            <a:pPr>
              <a:buNone/>
            </a:pP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좌우 센서는 </a:t>
            </a:r>
            <a:r>
              <a:rPr lang="en-US" altLang="ko-KR" sz="1200" dirty="0" smtClean="0"/>
              <a:t>400</a:t>
            </a:r>
            <a:r>
              <a:rPr lang="ko-KR" altLang="en-US" sz="1200" dirty="0" smtClean="0"/>
              <a:t>보다 크면 벽이 있다</a:t>
            </a:r>
            <a:r>
              <a:rPr lang="en-US" altLang="ko-KR" sz="1200" dirty="0" smtClean="0"/>
              <a:t>. , 500 </a:t>
            </a:r>
            <a:r>
              <a:rPr lang="ko-KR" altLang="en-US" sz="1200" dirty="0" smtClean="0"/>
              <a:t>보다 크면 벽이 가깝다</a:t>
            </a:r>
            <a:r>
              <a:rPr lang="en-US" altLang="ko-KR" sz="1200" dirty="0" smtClean="0"/>
              <a:t>. 300</a:t>
            </a:r>
            <a:r>
              <a:rPr lang="ko-KR" altLang="en-US" sz="1200" dirty="0" smtClean="0"/>
              <a:t>보다 크면 벽이 멀다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-&gt; </a:t>
            </a:r>
            <a:r>
              <a:rPr lang="ko-KR" altLang="en-US" sz="1200" dirty="0" smtClean="0"/>
              <a:t>몇단계로만 나누어 제어가 가능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제어가 매끄럽지 않다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</a:t>
            </a:r>
            <a:r>
              <a:rPr lang="ko-KR" altLang="en-US" sz="1200" dirty="0" smtClean="0"/>
              <a:t>세부적인 제어를 위해서는 변환 테이블을 이용해서 센서값의 출력을 거리로 환산해주면 좋다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ex) </a:t>
            </a:r>
            <a:r>
              <a:rPr lang="ko-KR" altLang="en-US" sz="1200" dirty="0" smtClean="0"/>
              <a:t>센서값의 출력 그래프를 이용해서 변환 수식을 작성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복잡한 수식을 직접 계산하면 속도가 느릴수 있으므로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변환 테이블을 작성하기도 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</a:t>
            </a:r>
          </a:p>
          <a:p>
            <a:pPr>
              <a:buNone/>
            </a:pPr>
            <a:r>
              <a:rPr lang="en-US" altLang="ko-KR" sz="1200" dirty="0" smtClean="0"/>
              <a:t>   </a:t>
            </a:r>
          </a:p>
          <a:p>
            <a:pPr>
              <a:buNone/>
            </a:pPr>
            <a:r>
              <a:rPr lang="en-US" altLang="ko-KR" sz="1200" dirty="0" smtClean="0"/>
              <a:t>        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방향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모터  제어와 연관된 부분으로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모터 제어가 모터 자체의 동작을 제어하는 것이라면</a:t>
            </a:r>
            <a:r>
              <a:rPr lang="en-US" altLang="ko-KR" sz="1200" dirty="0" smtClean="0"/>
              <a:t>,</a:t>
            </a:r>
          </a:p>
          <a:p>
            <a:pPr>
              <a:buNone/>
            </a:pPr>
            <a:r>
              <a:rPr lang="ko-KR" altLang="en-US" sz="1200" dirty="0" smtClean="0"/>
              <a:t>이동 방향 결정은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센서값과 미로 탐색 알고리즘에 따라 로봇이 나아갈 방향을 정하고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그에 따라 모터 제어 기능에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모터 제어 방향을 알려주는 것이다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이동 방향 결정은 실제 로봇의 구조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모터의 배선 순서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등에 따라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직진하려면 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개를 어느 방향으로 회전하고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좌회전하려면 어떤 모터를 어떤 방샹으로 회전할지 결정하는 것이다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모터 제어와 이동 방햔 결정은 서로 연관된 내용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Ex) </a:t>
            </a:r>
            <a:r>
              <a:rPr lang="ko-KR" altLang="en-US" sz="1200" dirty="0" smtClean="0"/>
              <a:t> 직진 </a:t>
            </a:r>
            <a:r>
              <a:rPr lang="en-US" altLang="ko-KR" sz="1200" dirty="0" smtClean="0"/>
              <a:t>-&gt; 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: CW ,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CCW  (</a:t>
            </a:r>
            <a:r>
              <a:rPr lang="ko-KR" altLang="en-US" sz="1200" dirty="0" smtClean="0"/>
              <a:t>모터는 서로 마주보고 있으므로 서로 반대방향이 됨</a:t>
            </a:r>
            <a:r>
              <a:rPr lang="en-US" altLang="ko-KR" sz="1200" dirty="0" smtClean="0"/>
              <a:t>)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좌회전 </a:t>
            </a:r>
            <a:r>
              <a:rPr lang="en-US" altLang="ko-KR" sz="1200" dirty="0" smtClean="0"/>
              <a:t>- &gt;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; CW :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 : CW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우회전 </a:t>
            </a:r>
            <a:r>
              <a:rPr lang="en-US" altLang="ko-KR" sz="1200" dirty="0" smtClean="0"/>
              <a:t>- &gt;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 ; CCW :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 : CCW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더 나아가 </a:t>
            </a:r>
            <a:r>
              <a:rPr lang="en-US" altLang="ko-KR" sz="1200" dirty="0" smtClean="0"/>
              <a:t>90</a:t>
            </a:r>
            <a:r>
              <a:rPr lang="ko-KR" altLang="en-US" sz="1200" dirty="0" smtClean="0"/>
              <a:t>도 회전을 위해서는 몇 스텝을 회전해야 할지 등도 결정해야 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미로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로봇의 센서값과 모터 제어가 완성되어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원하는 수준으로 미로를 다닐수 있게 되면 실제 미로 탐색 알고리즘 구현이 필요하다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미로의 입구와 출구가 바깥쪽으로 되어 있는 경우에는 무조건 왼쪽이나 오른쪽 벽만 따라가는 방식으로 목적지에 도달이 가능다하</a:t>
            </a:r>
            <a:r>
              <a:rPr lang="en-US" altLang="ko-KR" sz="1200" dirty="0" smtClean="0"/>
              <a:t>.  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좌수법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왼쪽 손으로 벽을 짚으면서 움직이는 것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왼쪽 벽이 없다면 무조건 왼쪽으로 회전하는 형식으로 구현</a:t>
            </a: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1200" dirty="0" smtClean="0">
                <a:sym typeface="Wingdings" pitchFamily="2" charset="2"/>
              </a:rPr>
              <a:t>그러나 정식 마이크로 마우스 대회처럼 중앙에 있는 목적지를 찍고 돌아와야 하는 경우에는 좌수법이나 우수법으로는 불가능하다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1200" dirty="0" smtClean="0">
                <a:sym typeface="Wingdings" pitchFamily="2" charset="2"/>
              </a:rPr>
              <a:t>현재 로봇이 미로에서 어디 있는지 좌표를 측정하고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벽 정보들을 취합하여 미로찾기 알고리즘을 구현해야함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좌표 계산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출발점에서 모터의 회전 스텝수를 판단하여 이동 거리를 측정한다</a:t>
            </a:r>
            <a:r>
              <a:rPr lang="en-US" altLang="ko-KR" sz="1200" dirty="0" smtClean="0">
                <a:sym typeface="Wingdings" pitchFamily="2" charset="2"/>
              </a:rPr>
              <a:t>. </a:t>
            </a:r>
            <a:r>
              <a:rPr lang="ko-KR" altLang="en-US" sz="1200" dirty="0" smtClean="0">
                <a:sym typeface="Wingdings" pitchFamily="2" charset="2"/>
              </a:rPr>
              <a:t>미로 한칸의 크기를 알고 있으므로 이동 거리와 로봇 회전 상태를 이용하여 로봇의 위치를 알아 낼수 있다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벽정보 저장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미로에 각 위치마다 벽의 유무를 저장한다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AutoNum type="arabicPeriod"/>
            </a:pPr>
            <a:r>
              <a:rPr lang="ko-KR" altLang="en-US" sz="1200" dirty="0" smtClean="0">
                <a:sym typeface="Wingdings" pitchFamily="2" charset="2"/>
              </a:rPr>
              <a:t>알고리즘 </a:t>
            </a:r>
            <a:r>
              <a:rPr lang="en-US" altLang="ko-KR" sz="1200" dirty="0" smtClean="0">
                <a:sym typeface="Wingdings" pitchFamily="2" charset="2"/>
              </a:rPr>
              <a:t>: </a:t>
            </a:r>
            <a:r>
              <a:rPr lang="ko-KR" altLang="en-US" sz="1200" dirty="0" smtClean="0">
                <a:sym typeface="Wingdings" pitchFamily="2" charset="2"/>
              </a:rPr>
              <a:t>확장 좌수법 </a:t>
            </a:r>
            <a:r>
              <a:rPr lang="en-US" altLang="ko-KR" sz="1200" dirty="0" smtClean="0">
                <a:sym typeface="Wingdings" pitchFamily="2" charset="2"/>
              </a:rPr>
              <a:t>– </a:t>
            </a:r>
            <a:r>
              <a:rPr lang="ko-KR" altLang="en-US" sz="1200" dirty="0" smtClean="0">
                <a:sym typeface="Wingdings" pitchFamily="2" charset="2"/>
              </a:rPr>
              <a:t>좌심법에서 중앙쪽으로 이동하도록  구현</a:t>
            </a:r>
            <a:r>
              <a:rPr lang="en-US" altLang="ko-KR" sz="1200" dirty="0" smtClean="0">
                <a:sym typeface="Wingdings" pitchFamily="2" charset="2"/>
              </a:rPr>
              <a:t>,</a:t>
            </a:r>
          </a:p>
          <a:p>
            <a:pPr>
              <a:buNone/>
            </a:pPr>
            <a:r>
              <a:rPr lang="en-US" altLang="ko-KR" sz="1200" dirty="0" smtClean="0">
                <a:sym typeface="Wingdings" pitchFamily="2" charset="2"/>
              </a:rPr>
              <a:t>                    </a:t>
            </a:r>
            <a:r>
              <a:rPr lang="ko-KR" altLang="en-US" sz="1200" dirty="0" smtClean="0">
                <a:sym typeface="Wingdings" pitchFamily="2" charset="2"/>
              </a:rPr>
              <a:t>구심법 </a:t>
            </a:r>
            <a:r>
              <a:rPr lang="en-US" altLang="ko-KR" sz="1200" dirty="0" smtClean="0">
                <a:sym typeface="Wingdings" pitchFamily="2" charset="2"/>
              </a:rPr>
              <a:t>– </a:t>
            </a:r>
            <a:r>
              <a:rPr lang="ko-KR" altLang="en-US" sz="1200" dirty="0" smtClean="0">
                <a:sym typeface="Wingdings" pitchFamily="2" charset="2"/>
              </a:rPr>
              <a:t>중앙방향으로 우선 순위를 두고 이동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ym typeface="Wingdings" pitchFamily="2" charset="2"/>
              </a:rPr>
              <a:t>현재  목표는 입구와 출구가 다른 미로에서 로봇의 좌표 측정까지 구현하여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미로의 완주를 목표로 한다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1200" dirty="0" smtClean="0">
                <a:sym typeface="Wingdings" pitchFamily="2" charset="2"/>
              </a:rPr>
              <a:t> </a:t>
            </a:r>
            <a:r>
              <a:rPr lang="ko-KR" altLang="en-US" sz="1200" dirty="0" smtClean="0">
                <a:sym typeface="Wingdings" pitchFamily="2" charset="2"/>
              </a:rPr>
              <a:t>추가적으로 스택의 개념을 사용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중복으로 지나간 길을 삭제하여 시간 단축을 구현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  <a:endParaRPr lang="en-US" altLang="ko-KR" sz="1200" dirty="0" smtClean="0"/>
          </a:p>
          <a:p>
            <a:pPr>
              <a:buNone/>
            </a:pP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695</Words>
  <Application>Microsoft Office PowerPoint</Application>
  <PresentationFormat>화면 슬라이드 쇼(4:3)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모터제어 </vt:lpstr>
      <vt:lpstr>PowerPoint 프레젠테이션</vt:lpstr>
      <vt:lpstr>센서</vt:lpstr>
      <vt:lpstr>이동 방향 결정</vt:lpstr>
      <vt:lpstr>미로 탐색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qqqq</dc:creator>
  <cp:lastModifiedBy>Windows 사용자</cp:lastModifiedBy>
  <cp:revision>25</cp:revision>
  <dcterms:created xsi:type="dcterms:W3CDTF">2018-05-14T02:00:39Z</dcterms:created>
  <dcterms:modified xsi:type="dcterms:W3CDTF">2018-07-23T14:36:54Z</dcterms:modified>
</cp:coreProperties>
</file>