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4D96-C575-44B4-9C9C-B68482F72FE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Micro Mouse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4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마이크로 마우스 </a:t>
            </a:r>
            <a:r>
              <a:rPr lang="ko-KR" altLang="en-US" sz="3200" dirty="0" smtClean="0"/>
              <a:t>정의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196752"/>
            <a:ext cx="8064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마이크로마우스란</a:t>
            </a:r>
            <a:r>
              <a:rPr lang="en-US" altLang="ko-KR" sz="1400" b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정해진 규격의 미로의 모서리에서 출발하여 중앙의 목표에 도달하는 시스템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미로를 주행하고 경로를 탐색하는 로봇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400" b="1" dirty="0" smtClean="0"/>
              <a:t>특성</a:t>
            </a:r>
            <a:endParaRPr lang="en-US" altLang="ko-KR" sz="14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미로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일반적으로 </a:t>
            </a:r>
            <a:r>
              <a:rPr lang="en-US" altLang="ko-KR" sz="1200" dirty="0" smtClean="0"/>
              <a:t>16*16 </a:t>
            </a:r>
            <a:r>
              <a:rPr lang="ko-KR" altLang="en-US" sz="1200" dirty="0" smtClean="0"/>
              <a:t>개의 정사각형 크기의 미로를 사용한다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        4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모서리중</a:t>
            </a:r>
            <a:r>
              <a:rPr lang="ko-KR" altLang="en-US" sz="1200" dirty="0" smtClean="0"/>
              <a:t> 한곳이 출발점이며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중앙의 </a:t>
            </a:r>
            <a:r>
              <a:rPr lang="en-US" altLang="ko-KR" sz="1200" dirty="0" smtClean="0"/>
              <a:t>2*2 </a:t>
            </a:r>
            <a:r>
              <a:rPr lang="ko-KR" altLang="en-US" sz="1200" dirty="0" smtClean="0"/>
              <a:t>크기의 목표점이 있다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로봇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로봇은 주행 시작하기 전에 미로의 형태를 알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일반적으로 전방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우의 벽의 거리를 측정하는 센서를 가지고 벽의 유무를 판단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주행 방향을 결정한다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바퀴의 </a:t>
            </a:r>
            <a:r>
              <a:rPr lang="ko-KR" altLang="en-US" sz="1200" dirty="0" err="1" smtClean="0"/>
              <a:t>회전수를</a:t>
            </a:r>
            <a:r>
              <a:rPr lang="ko-KR" altLang="en-US" sz="1200" dirty="0" smtClean="0"/>
              <a:t> 이용하여 로봇의 회전 방향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이동거리를 측정하여 현재 위치를 결정한다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로봇의 현재 위치와 센서의 </a:t>
            </a:r>
            <a:r>
              <a:rPr lang="ko-KR" altLang="en-US" sz="1200" dirty="0" err="1" smtClean="0"/>
              <a:t>벽정보를</a:t>
            </a:r>
            <a:r>
              <a:rPr lang="ko-KR" altLang="en-US" sz="1200" dirty="0" smtClean="0"/>
              <a:t> 이용하여 미로의 지도를 작성한다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미로의 지도를 작성하면서 최단 경로를 계산하여 주행한다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벽을 탐색하는 </a:t>
            </a:r>
            <a:r>
              <a:rPr lang="ko-KR" altLang="en-US" sz="1200" dirty="0" err="1" smtClean="0"/>
              <a:t>센싱</a:t>
            </a:r>
            <a:r>
              <a:rPr lang="ko-KR" altLang="en-US" sz="1200" dirty="0" smtClean="0"/>
              <a:t> 방법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사용하는 모터에 따라 구분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알고리즘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로봇이 미로를 탐색하는 방법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목표 지점을 찾아내는 알고리즘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로봇이 중앙의 목표점을 찾아내는 방법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최단거리 탐색 알고리즘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출발점에서 목표점까지의 여러 경로에서 최단 거리를 결정하는 방법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62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마이크로 마우스 대회 규정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82335"/>
              </p:ext>
            </p:extLst>
          </p:nvPr>
        </p:nvGraphicFramePr>
        <p:xfrm>
          <a:off x="7236296" y="552694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showAsIcon="1" r:id="rId3" imgW="914400" imgH="792360" progId="AcroExch.Document.DC">
                  <p:embed/>
                </p:oleObj>
              </mc:Choice>
              <mc:Fallback>
                <p:oleObj name="Acrobat Document" showAsIcon="1" r:id="rId3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6296" y="552694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395536" y="1196752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제 </a:t>
            </a:r>
            <a:r>
              <a:rPr lang="en-US" altLang="ko-KR" sz="1200" dirty="0"/>
              <a:t>1 </a:t>
            </a:r>
            <a:r>
              <a:rPr lang="ko-KR" altLang="en-US" sz="1200" dirty="0"/>
              <a:t>장 미로에 관한 규정</a:t>
            </a:r>
          </a:p>
          <a:p>
            <a:r>
              <a:rPr lang="en-US" altLang="ko-KR" sz="1200" dirty="0"/>
              <a:t>1) </a:t>
            </a:r>
            <a:r>
              <a:rPr lang="ko-KR" altLang="en-US" sz="1200" dirty="0">
                <a:solidFill>
                  <a:srgbClr val="FF0000"/>
                </a:solidFill>
              </a:rPr>
              <a:t>미로는 </a:t>
            </a:r>
            <a:r>
              <a:rPr lang="en-US" altLang="ko-KR" sz="1200" dirty="0">
                <a:solidFill>
                  <a:srgbClr val="FF0000"/>
                </a:solidFill>
              </a:rPr>
              <a:t>18cm×18cm</a:t>
            </a:r>
            <a:r>
              <a:rPr lang="ko-KR" altLang="en-US" sz="1200" dirty="0">
                <a:solidFill>
                  <a:srgbClr val="FF0000"/>
                </a:solidFill>
              </a:rPr>
              <a:t>의 장방형 단위 구역의 </a:t>
            </a:r>
            <a:r>
              <a:rPr lang="en-US" altLang="ko-KR" sz="1200" dirty="0">
                <a:solidFill>
                  <a:srgbClr val="FF0000"/>
                </a:solidFill>
              </a:rPr>
              <a:t>16×16</a:t>
            </a:r>
            <a:r>
              <a:rPr lang="ko-KR" altLang="en-US" sz="1200" dirty="0">
                <a:solidFill>
                  <a:srgbClr val="FF0000"/>
                </a:solidFill>
              </a:rPr>
              <a:t>개로 구성되며 미로를 구성하는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벽은 높이 </a:t>
            </a:r>
            <a:r>
              <a:rPr lang="en-US" altLang="ko-KR" sz="1200" dirty="0">
                <a:solidFill>
                  <a:srgbClr val="FF0000"/>
                </a:solidFill>
              </a:rPr>
              <a:t>5cm, </a:t>
            </a:r>
            <a:r>
              <a:rPr lang="ko-KR" altLang="en-US" sz="1200" dirty="0">
                <a:solidFill>
                  <a:srgbClr val="FF0000"/>
                </a:solidFill>
              </a:rPr>
              <a:t>두께 </a:t>
            </a:r>
            <a:r>
              <a:rPr lang="en-US" altLang="ko-KR" sz="1200" dirty="0">
                <a:solidFill>
                  <a:srgbClr val="FF0000"/>
                </a:solidFill>
              </a:rPr>
              <a:t>1.2cm</a:t>
            </a:r>
            <a:r>
              <a:rPr lang="ko-KR" altLang="en-US" sz="1200" dirty="0">
                <a:solidFill>
                  <a:srgbClr val="FF0000"/>
                </a:solidFill>
              </a:rPr>
              <a:t>이며 미로의 통로는 </a:t>
            </a:r>
            <a:r>
              <a:rPr lang="en-US" altLang="ko-KR" sz="1200" dirty="0">
                <a:solidFill>
                  <a:srgbClr val="FF0000"/>
                </a:solidFill>
              </a:rPr>
              <a:t>16.8cm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미로의 벽 옆면은 흰색이며 윗면은 적색이다</a:t>
            </a:r>
            <a:r>
              <a:rPr lang="en-US" altLang="ko-KR" sz="1200" dirty="0"/>
              <a:t>. </a:t>
            </a:r>
            <a:r>
              <a:rPr lang="ko-KR" altLang="en-US" sz="1200" dirty="0"/>
              <a:t>미로의 바닥은 나무로 만들어져</a:t>
            </a:r>
          </a:p>
          <a:p>
            <a:r>
              <a:rPr lang="ko-KR" altLang="en-US" sz="1200" dirty="0"/>
              <a:t>있으며 </a:t>
            </a:r>
            <a:r>
              <a:rPr lang="ko-KR" altLang="en-US" sz="1200" dirty="0" err="1"/>
              <a:t>무광택의</a:t>
            </a:r>
            <a:r>
              <a:rPr lang="ko-KR" altLang="en-US" sz="1200" dirty="0"/>
              <a:t> 검은색이다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미로의 네 모퉁이 중 하나를 지정하여 미로의 시작점으로 정의하며 시작점은</a:t>
            </a:r>
          </a:p>
          <a:p>
            <a:r>
              <a:rPr lang="ko-KR" altLang="en-US" sz="1200" dirty="0"/>
              <a:t>세 벽이 막혀있다</a:t>
            </a:r>
            <a:r>
              <a:rPr lang="en-US" altLang="ko-KR" sz="1200" dirty="0"/>
              <a:t>. </a:t>
            </a:r>
            <a:r>
              <a:rPr lang="ko-KR" altLang="en-US" sz="1200" dirty="0"/>
              <a:t>미로의 중앙부에는 네 개의 단위 구역 크기의 도착점이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4) </a:t>
            </a:r>
            <a:r>
              <a:rPr lang="ko-KR" altLang="en-US" sz="1200" dirty="0"/>
              <a:t>각 구역의 네 귀퉁이에는 가로 세로 </a:t>
            </a:r>
            <a:r>
              <a:rPr lang="en-US" altLang="ko-KR" sz="1200" dirty="0"/>
              <a:t>1.2cm, </a:t>
            </a:r>
            <a:r>
              <a:rPr lang="ko-KR" altLang="en-US" sz="1200" dirty="0"/>
              <a:t>높이 </a:t>
            </a:r>
            <a:r>
              <a:rPr lang="en-US" altLang="ko-KR" sz="1200" dirty="0"/>
              <a:t>5cm</a:t>
            </a:r>
            <a:r>
              <a:rPr lang="ko-KR" altLang="en-US" sz="1200" dirty="0"/>
              <a:t>의 기둥이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단 미로의</a:t>
            </a:r>
          </a:p>
          <a:p>
            <a:r>
              <a:rPr lang="ko-KR" altLang="en-US" sz="1200" dirty="0"/>
              <a:t>도착점의 중앙에는 없을 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도착지점을 제외한 모든 기둥은 한 개</a:t>
            </a:r>
          </a:p>
          <a:p>
            <a:r>
              <a:rPr lang="ko-KR" altLang="en-US" sz="1200" dirty="0"/>
              <a:t>이상의 벽과 연결되어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5) </a:t>
            </a:r>
            <a:r>
              <a:rPr lang="ko-KR" altLang="en-US" sz="1200" dirty="0"/>
              <a:t>전체 미로 크기는 약간의 오차를 가질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미로의 바닥의 연결부위는</a:t>
            </a:r>
          </a:p>
          <a:p>
            <a:r>
              <a:rPr lang="ko-KR" altLang="en-US" sz="1200" dirty="0"/>
              <a:t>약간의 격차를 가지고 있을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벽과 기둥 사이에도 약간의 간격이</a:t>
            </a:r>
          </a:p>
          <a:p>
            <a:r>
              <a:rPr lang="ko-KR" altLang="en-US" sz="1200" dirty="0"/>
              <a:t>있을 수가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제 </a:t>
            </a:r>
            <a:r>
              <a:rPr lang="en-US" altLang="ko-KR" sz="1200" dirty="0"/>
              <a:t>2 </a:t>
            </a:r>
            <a:r>
              <a:rPr lang="ko-KR" altLang="en-US" sz="1200" dirty="0"/>
              <a:t>장 마이크로 마우스에 관한 규정</a:t>
            </a:r>
          </a:p>
          <a:p>
            <a:r>
              <a:rPr lang="en-US" altLang="ko-KR" sz="1200" dirty="0"/>
              <a:t>1) </a:t>
            </a:r>
            <a:r>
              <a:rPr lang="ko-KR" altLang="en-US" sz="1200" dirty="0"/>
              <a:t>마이크로 마우스는 자립형이며 독립적인 에너지원을 가져야만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연소를 이용한 연료를 사용해서는 안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2) </a:t>
            </a:r>
            <a:r>
              <a:rPr lang="ko-KR" altLang="en-US" sz="1200" dirty="0">
                <a:solidFill>
                  <a:srgbClr val="FF0000"/>
                </a:solidFill>
              </a:rPr>
              <a:t>마이크로 마우스의 크기는 </a:t>
            </a:r>
            <a:r>
              <a:rPr lang="en-US" altLang="ko-KR" sz="1200" dirty="0">
                <a:solidFill>
                  <a:srgbClr val="FF0000"/>
                </a:solidFill>
              </a:rPr>
              <a:t>27cm× 27cm</a:t>
            </a:r>
            <a:r>
              <a:rPr lang="ko-KR" altLang="en-US" sz="1200" dirty="0">
                <a:solidFill>
                  <a:srgbClr val="FF0000"/>
                </a:solidFill>
              </a:rPr>
              <a:t>이내</a:t>
            </a:r>
            <a:r>
              <a:rPr lang="ko-KR" altLang="en-US" sz="1200" dirty="0"/>
              <a:t>이어야 하며 이 크기는 주행 중</a:t>
            </a:r>
          </a:p>
          <a:p>
            <a:r>
              <a:rPr lang="ko-KR" altLang="en-US" sz="1200" dirty="0"/>
              <a:t>계속 유지되어야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마이크로 마우스는 주행 중 미로에 어떠한 것도 남겨서는 안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4) </a:t>
            </a:r>
            <a:r>
              <a:rPr lang="ko-KR" altLang="en-US" sz="1200" dirty="0"/>
              <a:t>마이크로 마우스는 미로 벽 뛰어 넘거나 기어 넘어서는 안되며 벽에 흠집을</a:t>
            </a:r>
          </a:p>
          <a:p>
            <a:r>
              <a:rPr lang="ko-KR" altLang="en-US" sz="1200" dirty="0"/>
              <a:t>내거나 파손을 해서는 안 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65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형태 구분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1" y="3912767"/>
            <a:ext cx="2919554" cy="27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07" y="1124744"/>
            <a:ext cx="3505001" cy="25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3291"/>
            <a:ext cx="3855221" cy="23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2706" y="3774268"/>
            <a:ext cx="324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Step motor + </a:t>
            </a:r>
            <a:r>
              <a:rPr lang="ko-KR" altLang="en-US" sz="1200" dirty="0" smtClean="0"/>
              <a:t>적외선 센서 </a:t>
            </a:r>
            <a:r>
              <a:rPr lang="ko-KR" altLang="en-US" sz="1200" dirty="0" err="1" smtClean="0"/>
              <a:t>어레이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날개형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763325"/>
            <a:ext cx="1811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Step motor + DC </a:t>
            </a:r>
            <a:r>
              <a:rPr lang="ko-KR" altLang="en-US" sz="1200" dirty="0" smtClean="0"/>
              <a:t>모터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605169" y="6406990"/>
            <a:ext cx="258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Step motor + </a:t>
            </a:r>
            <a:r>
              <a:rPr lang="ko-KR" altLang="en-US" sz="1200" dirty="0" err="1" smtClean="0"/>
              <a:t>광량형</a:t>
            </a:r>
            <a:r>
              <a:rPr lang="ko-KR" altLang="en-US" sz="1200" dirty="0" smtClean="0"/>
              <a:t> 적외선 센서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4653136"/>
            <a:ext cx="3594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로봇 형태에 영향을 주는 요소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벽을 </a:t>
            </a:r>
            <a:r>
              <a:rPr lang="ko-KR" altLang="en-US" dirty="0" err="1" smtClean="0"/>
              <a:t>센싱하는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MICOM </a:t>
            </a:r>
            <a:r>
              <a:rPr lang="ko-KR" altLang="en-US" dirty="0" smtClean="0"/>
              <a:t>과 전자부품의 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로봇 부품의 결정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3500" b="1" dirty="0" smtClean="0"/>
              <a:t>스텝모터</a:t>
            </a:r>
            <a:r>
              <a:rPr lang="ko-KR" altLang="en-US" sz="2500" dirty="0" smtClean="0"/>
              <a:t> 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제어가 상대적으로 간단하고 이동 거리 측정이 쉬</a:t>
            </a:r>
            <a:r>
              <a:rPr lang="ko-KR" altLang="en-US" sz="2500" dirty="0"/>
              <a:t>움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  </a:t>
            </a:r>
            <a:r>
              <a:rPr lang="ko-KR" altLang="en-US" sz="2500" dirty="0" smtClean="0"/>
              <a:t>프레임을 구하기 쉬움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3500" b="1" dirty="0" smtClean="0"/>
              <a:t>L298N </a:t>
            </a:r>
            <a:r>
              <a:rPr lang="ko-KR" altLang="en-US" sz="3500" b="1" dirty="0" smtClean="0"/>
              <a:t>모터 드라이버</a:t>
            </a:r>
            <a:endParaRPr lang="en-US" altLang="ko-KR" sz="3500" b="1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스텝모터를 구동하기 위한 회로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일반적으로 주행 로봇에는 많이 사용하지 않는 것 같지만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가격이 저렴하고</a:t>
            </a:r>
            <a:r>
              <a:rPr lang="en-US" altLang="ko-KR" sz="2500" dirty="0" smtClean="0"/>
              <a:t>, DC </a:t>
            </a:r>
            <a:r>
              <a:rPr lang="ko-KR" altLang="en-US" sz="2500" dirty="0" smtClean="0"/>
              <a:t>모터 제어에도 사용 가능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                     </a:t>
            </a:r>
          </a:p>
          <a:p>
            <a:pPr marL="0" indent="0">
              <a:buNone/>
            </a:pPr>
            <a:r>
              <a:rPr lang="ko-KR" altLang="en-US" sz="3500" b="1" dirty="0" smtClean="0"/>
              <a:t>샤프 </a:t>
            </a:r>
            <a:r>
              <a:rPr lang="en-US" altLang="ko-KR" sz="3500" b="1" dirty="0" smtClean="0"/>
              <a:t>GP2Y0A41SK0F </a:t>
            </a:r>
            <a:r>
              <a:rPr lang="ko-KR" altLang="en-US" sz="3500" b="1" dirty="0" smtClean="0"/>
              <a:t>적외선</a:t>
            </a:r>
            <a:r>
              <a:rPr lang="en-US" altLang="ko-KR" sz="3500" b="1" dirty="0" smtClean="0"/>
              <a:t>(IR) </a:t>
            </a:r>
            <a:r>
              <a:rPr lang="ko-KR" altLang="en-US" sz="3500" b="1" dirty="0" smtClean="0"/>
              <a:t>거리센서 </a:t>
            </a:r>
            <a:endParaRPr lang="en-US" altLang="ko-KR" sz="3500" b="1" dirty="0"/>
          </a:p>
          <a:p>
            <a:pPr marL="0" indent="0">
              <a:buNone/>
            </a:pPr>
            <a:r>
              <a:rPr lang="ko-KR" altLang="en-US" sz="2500" dirty="0" smtClean="0"/>
              <a:t>  반사되는 빛의 각도를 이용하여 거리를 측정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렌즈를 사용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주변 환경이나 반사면 재질에 의한 튜닝이 </a:t>
            </a:r>
            <a:r>
              <a:rPr lang="ko-KR" altLang="en-US" sz="2500" dirty="0" err="1" smtClean="0"/>
              <a:t>필요없음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회로가 모두 내장되어 </a:t>
            </a:r>
            <a:r>
              <a:rPr lang="ko-KR" altLang="en-US" sz="2500" dirty="0" err="1" smtClean="0"/>
              <a:t>아두이노의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ADC </a:t>
            </a:r>
            <a:r>
              <a:rPr lang="ko-KR" altLang="en-US" sz="2500" dirty="0" smtClean="0"/>
              <a:t>포트에 연결만 됨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-&gt; </a:t>
            </a:r>
            <a:r>
              <a:rPr lang="ko-KR" altLang="en-US" sz="2500" smtClean="0"/>
              <a:t>센서의 개수는 며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ko-KR" altLang="en-US" sz="3500" b="1" dirty="0" err="1" smtClean="0"/>
              <a:t>아두이노</a:t>
            </a:r>
            <a:r>
              <a:rPr lang="ko-KR" altLang="en-US" sz="3500" b="1" dirty="0" smtClean="0"/>
              <a:t> </a:t>
            </a:r>
            <a:r>
              <a:rPr lang="ko-KR" altLang="en-US" sz="3500" b="1" dirty="0" err="1" smtClean="0"/>
              <a:t>나노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ko-KR" altLang="en-US" sz="2500" dirty="0" err="1" smtClean="0"/>
              <a:t>아두이노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우노와</a:t>
            </a:r>
            <a:r>
              <a:rPr lang="ko-KR" altLang="en-US" sz="2500" dirty="0" smtClean="0"/>
              <a:t> 비슷한 </a:t>
            </a:r>
            <a:r>
              <a:rPr lang="ko-KR" altLang="en-US" sz="2500" dirty="0" err="1" smtClean="0"/>
              <a:t>핀수를</a:t>
            </a:r>
            <a:r>
              <a:rPr lang="ko-KR" altLang="en-US" sz="2500" dirty="0" smtClean="0"/>
              <a:t> 가지나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크기가 작음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캐릭처</a:t>
            </a:r>
            <a:r>
              <a:rPr lang="ko-KR" altLang="en-US" sz="3100" b="1" dirty="0" smtClean="0"/>
              <a:t> </a:t>
            </a:r>
            <a:r>
              <a:rPr lang="en-US" altLang="ko-KR" sz="3100" b="1" dirty="0" smtClean="0"/>
              <a:t>LCD , LED, </a:t>
            </a:r>
            <a:r>
              <a:rPr lang="ko-KR" altLang="en-US" sz="3100" b="1" dirty="0" smtClean="0"/>
              <a:t>스위치</a:t>
            </a:r>
            <a:endParaRPr lang="en-US" altLang="ko-KR" sz="3100" b="1" dirty="0" smtClean="0"/>
          </a:p>
          <a:p>
            <a:pPr marL="0" indent="0">
              <a:buNone/>
            </a:pPr>
            <a:r>
              <a:rPr lang="ko-KR" altLang="en-US" sz="3100" dirty="0" smtClean="0"/>
              <a:t>로봇의 정보를 표시하고</a:t>
            </a:r>
            <a:r>
              <a:rPr lang="en-US" altLang="ko-KR" sz="3100" dirty="0" smtClean="0"/>
              <a:t>, </a:t>
            </a:r>
            <a:r>
              <a:rPr lang="ko-KR" altLang="en-US" sz="3100" dirty="0" smtClean="0"/>
              <a:t>명령을 내리기 위한 장치가 필요함</a:t>
            </a:r>
            <a:endParaRPr lang="en-US" altLang="ko-KR" sz="3100" dirty="0" smtClean="0"/>
          </a:p>
          <a:p>
            <a:pPr marL="0" indent="0">
              <a:buNone/>
            </a:pPr>
            <a:endParaRPr lang="en-US" altLang="ko-KR" sz="3100" b="1" dirty="0" smtClean="0"/>
          </a:p>
          <a:p>
            <a:pPr marL="0" indent="0">
              <a:buNone/>
            </a:pPr>
            <a:r>
              <a:rPr lang="ko-KR" altLang="en-US" sz="3100" b="1" dirty="0" smtClean="0"/>
              <a:t>배터리</a:t>
            </a:r>
            <a:endParaRPr lang="en-US" altLang="ko-KR" sz="3100" b="1" dirty="0" smtClean="0"/>
          </a:p>
          <a:p>
            <a:pPr marL="0" indent="0">
              <a:buNone/>
            </a:pPr>
            <a:r>
              <a:rPr lang="ko-KR" altLang="en-US" sz="3100" dirty="0" smtClean="0"/>
              <a:t>스텝 모터의 경우 </a:t>
            </a:r>
            <a:r>
              <a:rPr lang="en-US" altLang="ko-KR" sz="3100" dirty="0" smtClean="0"/>
              <a:t>12v </a:t>
            </a:r>
            <a:r>
              <a:rPr lang="ko-KR" altLang="en-US" sz="3100" dirty="0" smtClean="0"/>
              <a:t>정도의 전압을 사용함</a:t>
            </a:r>
            <a:r>
              <a:rPr lang="en-US" altLang="ko-KR" sz="3100" dirty="0" smtClean="0"/>
              <a:t>. </a:t>
            </a:r>
            <a:r>
              <a:rPr lang="ko-KR" altLang="en-US" sz="3100" dirty="0" smtClean="0"/>
              <a:t>배터리 크기와 무게중심이 중요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진행계</a:t>
            </a:r>
            <a:r>
              <a:rPr lang="ko-KR" altLang="en-US" sz="3200" dirty="0"/>
              <a:t>획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73858"/>
              </p:ext>
            </p:extLst>
          </p:nvPr>
        </p:nvGraphicFramePr>
        <p:xfrm>
          <a:off x="1581150" y="1052736"/>
          <a:ext cx="5982595" cy="4640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453"/>
                <a:gridCol w="4384759"/>
                <a:gridCol w="1102383"/>
              </a:tblGrid>
              <a:tr h="3295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순서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마이크로 마우스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아두이노와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AVR</a:t>
                      </a:r>
                      <a:r>
                        <a:rPr lang="ko-KR" altLang="en-US" sz="1100" u="none" strike="noStrike" dirty="0">
                          <a:effectLst/>
                        </a:rPr>
                        <a:t>의 차이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1100" u="none" strike="noStrike" dirty="0">
                          <a:effectLst/>
                        </a:rPr>
                        <a:t> 함수의 내부 모습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포트 직접 제어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비트연산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빵판을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이용한 실습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0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타이머 </a:t>
                      </a:r>
                      <a:r>
                        <a:rPr lang="en-US" altLang="ko-KR" sz="1100" u="none" strike="noStrike" dirty="0">
                          <a:effectLst/>
                        </a:rPr>
                        <a:t>: LED </a:t>
                      </a:r>
                      <a:r>
                        <a:rPr lang="ko-KR" altLang="en-US" sz="1100" u="none" strike="noStrike" dirty="0">
                          <a:effectLst/>
                        </a:rPr>
                        <a:t>제어 타이밍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인터럽트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스위치를 이용한 </a:t>
                      </a:r>
                      <a:r>
                        <a:rPr lang="en-US" altLang="ko-KR" sz="1100" u="none" strike="noStrike" dirty="0">
                          <a:effectLst/>
                        </a:rPr>
                        <a:t>PCINT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모터 드라이버 </a:t>
                      </a:r>
                      <a:r>
                        <a:rPr lang="en-US" altLang="ko-KR" sz="1100" u="none" strike="noStrike" dirty="0">
                          <a:effectLst/>
                        </a:rPr>
                        <a:t>:  </a:t>
                      </a:r>
                      <a:r>
                        <a:rPr lang="ko-KR" altLang="en-US" sz="1100" u="none" strike="noStrike" dirty="0">
                          <a:effectLst/>
                        </a:rPr>
                        <a:t>스텝모터 동작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ADC : </a:t>
                      </a:r>
                      <a:r>
                        <a:rPr lang="ko-KR" altLang="en-US" sz="1100" u="none" strike="noStrike">
                          <a:effectLst/>
                        </a:rPr>
                        <a:t>샤프 적외선 센서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레귤레이터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전원부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로봇 부품 결정 및 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구입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76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PBA </a:t>
                      </a:r>
                      <a:r>
                        <a:rPr lang="ko-KR" altLang="en-US" sz="1100" u="none" strike="noStrike" dirty="0">
                          <a:effectLst/>
                        </a:rPr>
                        <a:t>제작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1. </a:t>
                      </a:r>
                      <a:r>
                        <a:rPr lang="ko-KR" altLang="en-US" sz="1100" u="none" strike="noStrike" dirty="0">
                          <a:effectLst/>
                        </a:rPr>
                        <a:t>부품 배치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2, </a:t>
                      </a:r>
                      <a:r>
                        <a:rPr lang="ko-KR" altLang="en-US" sz="1100" u="none" strike="noStrike" dirty="0">
                          <a:effectLst/>
                        </a:rPr>
                        <a:t>만능 기판 절단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나사구멍 가공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납땜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4. </a:t>
                      </a:r>
                      <a:r>
                        <a:rPr lang="ko-KR" altLang="en-US" sz="1100" u="none" strike="noStrike" dirty="0">
                          <a:effectLst/>
                        </a:rPr>
                        <a:t>조립 및 테스트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전동 드릴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양면테이프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글루건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센서를 사용한 거리 측정 및 벽 판단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직진 </a:t>
                      </a:r>
                      <a:r>
                        <a:rPr lang="en-US" altLang="ko-KR" sz="1100" u="none" strike="noStrike" dirty="0">
                          <a:effectLst/>
                        </a:rPr>
                        <a:t>90</a:t>
                      </a:r>
                      <a:r>
                        <a:rPr lang="ko-KR" altLang="en-US" sz="1100" u="none" strike="noStrike" dirty="0">
                          <a:effectLst/>
                        </a:rPr>
                        <a:t>도 회전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직진 보정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통로 중간으로 이동하도록 로봇을 미세조정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로봇의 좌표와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벽정보를</a:t>
                      </a:r>
                      <a:r>
                        <a:rPr lang="ko-KR" altLang="en-US" sz="1100" u="none" strike="noStrike" dirty="0">
                          <a:effectLst/>
                        </a:rPr>
                        <a:t> 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미로 찾기 알고리즘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필요 부품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91545"/>
              </p:ext>
            </p:extLst>
          </p:nvPr>
        </p:nvGraphicFramePr>
        <p:xfrm>
          <a:off x="1547665" y="1166813"/>
          <a:ext cx="5992636" cy="465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281"/>
                <a:gridCol w="1180323"/>
                <a:gridCol w="966740"/>
                <a:gridCol w="2810292"/>
              </a:tblGrid>
              <a:tr h="3179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부품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수량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3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모터 프레임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셋트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프레임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스텝모터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 err="1">
                          <a:effectLst/>
                        </a:rPr>
                        <a:t>볼캐스터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만능기판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10cm * 12cm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모터 드라이버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L298N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센서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샤프 적외선 센서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3~5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아두이노 나노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50(pin)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아두이노 나노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캐릭터 </a:t>
                      </a:r>
                      <a:r>
                        <a:rPr lang="en-US" altLang="ko-KR" sz="900" u="none" strike="noStrike">
                          <a:effectLst/>
                        </a:rPr>
                        <a:t>LCD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3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50(pin)+10(pin)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아두이노 나노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캐릭터 </a:t>
                      </a:r>
                      <a:r>
                        <a:rPr lang="en-US" altLang="ko-KR" sz="900" u="none" strike="noStrike">
                          <a:effectLst/>
                        </a:rPr>
                        <a:t>LCD, </a:t>
                      </a:r>
                      <a:r>
                        <a:rPr lang="ko-KR" altLang="en-US" sz="900" u="none" strike="noStrike">
                          <a:effectLst/>
                        </a:rPr>
                        <a:t>모터 드라이버 등 연결용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16*2 LCD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점퍼선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모터 드라이버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아두이노 연결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TACT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로봇 동작 시작 등 제어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10K</a:t>
                      </a:r>
                      <a:r>
                        <a:rPr lang="ko-KR" altLang="en-US" sz="900" u="none" strike="noStrike">
                          <a:effectLst/>
                        </a:rPr>
                        <a:t>옴 저장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TOGGLE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전원 제어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서포터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4+8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PBA </a:t>
                      </a:r>
                      <a:r>
                        <a:rPr lang="ko-KR" altLang="en-US" sz="900" u="none" strike="noStrike" dirty="0">
                          <a:effectLst/>
                        </a:rPr>
                        <a:t>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나사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4+8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너트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3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전원선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빨강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검정 각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en-US" sz="900" u="none" strike="noStrike">
                          <a:effectLst/>
                        </a:rPr>
                        <a:t>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신호선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노랑 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Li-po 3</a:t>
                      </a:r>
                      <a:r>
                        <a:rPr lang="ko-KR" altLang="en-US" sz="900" u="none" strike="noStrike">
                          <a:effectLst/>
                        </a:rPr>
                        <a:t>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배터리에 맞는 커넥터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아답터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실습시</a:t>
                      </a:r>
                      <a:r>
                        <a:rPr lang="ko-KR" altLang="en-US" sz="900" u="none" strike="noStrike" dirty="0">
                          <a:effectLst/>
                        </a:rPr>
                        <a:t> 사용할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아답터</a:t>
                      </a:r>
                      <a:r>
                        <a:rPr lang="ko-KR" altLang="en-US" sz="900" u="none" strike="noStrike" dirty="0">
                          <a:effectLst/>
                        </a:rPr>
                        <a:t> 연결용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757</Words>
  <Application>Microsoft Office PowerPoint</Application>
  <PresentationFormat>화면 슬라이드 쇼(4:3)</PresentationFormat>
  <Paragraphs>213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Acrobat Document</vt:lpstr>
      <vt:lpstr>1. Micro Mouse 소개</vt:lpstr>
      <vt:lpstr>마이크로 마우스 정의</vt:lpstr>
      <vt:lpstr>마이크로 마우스 대회 규정</vt:lpstr>
      <vt:lpstr>형태 구분</vt:lpstr>
      <vt:lpstr>로봇 부품의 결정</vt:lpstr>
      <vt:lpstr>진행계획</vt:lpstr>
      <vt:lpstr>필요 부품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Mouse 소개</dc:title>
  <dc:creator>Windows 사용자</dc:creator>
  <cp:lastModifiedBy>Windows 사용자</cp:lastModifiedBy>
  <cp:revision>14</cp:revision>
  <dcterms:created xsi:type="dcterms:W3CDTF">2018-01-05T11:17:35Z</dcterms:created>
  <dcterms:modified xsi:type="dcterms:W3CDTF">2018-02-05T13:17:05Z</dcterms:modified>
</cp:coreProperties>
</file>