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 id="2147483648" r:id="rId5"/>
    <p:sldMasterId id="2147483692" r:id="rId6"/>
    <p:sldMasterId id="2147483681" r:id="rId7"/>
  </p:sldMasterIdLst>
  <p:notesMasterIdLst>
    <p:notesMasterId r:id="rId46"/>
  </p:notesMasterIdLst>
  <p:handoutMasterIdLst>
    <p:handoutMasterId r:id="rId47"/>
  </p:handoutMasterIdLst>
  <p:sldIdLst>
    <p:sldId id="610" r:id="rId8"/>
    <p:sldId id="630" r:id="rId9"/>
    <p:sldId id="631" r:id="rId10"/>
    <p:sldId id="633" r:id="rId11"/>
    <p:sldId id="634" r:id="rId12"/>
    <p:sldId id="636" r:id="rId13"/>
    <p:sldId id="614" r:id="rId14"/>
    <p:sldId id="618" r:id="rId15"/>
    <p:sldId id="619" r:id="rId16"/>
    <p:sldId id="620" r:id="rId17"/>
    <p:sldId id="621" r:id="rId18"/>
    <p:sldId id="626" r:id="rId19"/>
    <p:sldId id="622" r:id="rId20"/>
    <p:sldId id="623" r:id="rId21"/>
    <p:sldId id="624" r:id="rId22"/>
    <p:sldId id="625" r:id="rId23"/>
    <p:sldId id="640" r:id="rId24"/>
    <p:sldId id="641" r:id="rId25"/>
    <p:sldId id="642" r:id="rId26"/>
    <p:sldId id="643" r:id="rId27"/>
    <p:sldId id="644" r:id="rId28"/>
    <p:sldId id="645" r:id="rId29"/>
    <p:sldId id="650" r:id="rId30"/>
    <p:sldId id="651" r:id="rId31"/>
    <p:sldId id="652" r:id="rId32"/>
    <p:sldId id="648" r:id="rId33"/>
    <p:sldId id="649" r:id="rId34"/>
    <p:sldId id="646" r:id="rId35"/>
    <p:sldId id="647" r:id="rId36"/>
    <p:sldId id="653" r:id="rId37"/>
    <p:sldId id="654" r:id="rId38"/>
    <p:sldId id="655" r:id="rId39"/>
    <p:sldId id="656" r:id="rId40"/>
    <p:sldId id="657" r:id="rId41"/>
    <p:sldId id="658" r:id="rId42"/>
    <p:sldId id="637" r:id="rId43"/>
    <p:sldId id="638" r:id="rId44"/>
    <p:sldId id="632" r:id="rId45"/>
  </p:sldIdLst>
  <p:sldSz cx="9144000" cy="6858000" type="screen4x3"/>
  <p:notesSz cx="6985000" cy="9271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bethwe" initials="mbmw" lastIdx="3" clrIdx="0"/>
  <p:cmAuthor id="1" name="briandau" initials="b" lastIdx="1" clrIdx="1"/>
  <p:cmAuthor id="2" name="MaryBethWe" initials="mbmw" lastIdx="2" clrIdx="2"/>
  <p:cmAuthor id="3" name="Steven Mook" initials="SM"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A1926"/>
    <a:srgbClr val="E5732E"/>
    <a:srgbClr val="6B6F71"/>
    <a:srgbClr val="FFFFFF"/>
    <a:srgbClr val="5BAC35"/>
    <a:srgbClr val="373C3F"/>
    <a:srgbClr val="4F81BD"/>
    <a:srgbClr val="7D8184"/>
    <a:srgbClr val="4FA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22" autoAdjust="0"/>
    <p:restoredTop sz="92998" autoAdjust="0"/>
  </p:normalViewPr>
  <p:slideViewPr>
    <p:cSldViewPr snapToGrid="0" snapToObjects="1">
      <p:cViewPr varScale="1">
        <p:scale>
          <a:sx n="109" d="100"/>
          <a:sy n="109" d="100"/>
        </p:scale>
        <p:origin x="-4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2" d="100"/>
        <a:sy n="102" d="100"/>
      </p:scale>
      <p:origin x="0" y="16056"/>
    </p:cViewPr>
  </p:sorterViewPr>
  <p:notesViewPr>
    <p:cSldViewPr snapToGrid="0" snapToObjects="1">
      <p:cViewPr varScale="1">
        <p:scale>
          <a:sx n="43" d="100"/>
          <a:sy n="43" d="100"/>
        </p:scale>
        <p:origin x="-2040" y="-96"/>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7" tIns="46438" rIns="92877" bIns="46438"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3550"/>
          </a:xfrm>
          <a:prstGeom prst="rect">
            <a:avLst/>
          </a:prstGeom>
        </p:spPr>
        <p:txBody>
          <a:bodyPr vert="horz" lIns="92877" tIns="46438" rIns="92877" bIns="46438" rtlCol="0"/>
          <a:lstStyle>
            <a:lvl1pPr algn="r">
              <a:defRPr sz="1200"/>
            </a:lvl1pPr>
          </a:lstStyle>
          <a:p>
            <a:fld id="{3725290F-4F2C-C240-B81C-B5628CBF977D}" type="datetimeFigureOut">
              <a:rPr lang="en-US" smtClean="0"/>
              <a:pPr/>
              <a:t>04/27/2015</a:t>
            </a:fld>
            <a:endParaRPr lang="en-US" dirty="0"/>
          </a:p>
        </p:txBody>
      </p:sp>
      <p:sp>
        <p:nvSpPr>
          <p:cNvPr id="4" name="Footer Placeholder 3"/>
          <p:cNvSpPr>
            <a:spLocks noGrp="1"/>
          </p:cNvSpPr>
          <p:nvPr>
            <p:ph type="ftr" sz="quarter" idx="2"/>
          </p:nvPr>
        </p:nvSpPr>
        <p:spPr>
          <a:xfrm>
            <a:off x="0" y="8805842"/>
            <a:ext cx="3026833" cy="463550"/>
          </a:xfrm>
          <a:prstGeom prst="rect">
            <a:avLst/>
          </a:prstGeom>
        </p:spPr>
        <p:txBody>
          <a:bodyPr vert="horz" lIns="92877" tIns="46438" rIns="92877" bIns="4643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05842"/>
            <a:ext cx="3026833" cy="463550"/>
          </a:xfrm>
          <a:prstGeom prst="rect">
            <a:avLst/>
          </a:prstGeom>
        </p:spPr>
        <p:txBody>
          <a:bodyPr vert="horz" lIns="92877" tIns="46438" rIns="92877" bIns="46438" rtlCol="0" anchor="b"/>
          <a:lstStyle>
            <a:lvl1pPr algn="r">
              <a:defRPr sz="1200"/>
            </a:lvl1pPr>
          </a:lstStyle>
          <a:p>
            <a:fld id="{F3AF0BDA-5584-B84E-AE81-41E59BD479CB}" type="slidenum">
              <a:rPr lang="en-US" smtClean="0"/>
              <a:pPr/>
              <a:t>‹#›</a:t>
            </a:fld>
            <a:endParaRPr lang="en-US" dirty="0"/>
          </a:p>
        </p:txBody>
      </p:sp>
    </p:spTree>
    <p:extLst>
      <p:ext uri="{BB962C8B-B14F-4D97-AF65-F5344CB8AC3E}">
        <p14:creationId xmlns:p14="http://schemas.microsoft.com/office/powerpoint/2010/main" val="1596321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877" tIns="46438" rIns="92877" bIns="46438" rtlCol="0"/>
          <a:lstStyle>
            <a:lvl1pPr algn="l">
              <a:defRPr sz="1200"/>
            </a:lvl1pPr>
          </a:lstStyle>
          <a:p>
            <a:endParaRPr lang="en-US" dirty="0"/>
          </a:p>
        </p:txBody>
      </p:sp>
      <p:sp>
        <p:nvSpPr>
          <p:cNvPr id="3" name="Date Placeholder 2"/>
          <p:cNvSpPr>
            <a:spLocks noGrp="1"/>
          </p:cNvSpPr>
          <p:nvPr>
            <p:ph type="dt" idx="1"/>
          </p:nvPr>
        </p:nvSpPr>
        <p:spPr>
          <a:xfrm>
            <a:off x="3956551" y="0"/>
            <a:ext cx="3026833" cy="463550"/>
          </a:xfrm>
          <a:prstGeom prst="rect">
            <a:avLst/>
          </a:prstGeom>
        </p:spPr>
        <p:txBody>
          <a:bodyPr vert="horz" lIns="92877" tIns="46438" rIns="92877" bIns="46438" rtlCol="0"/>
          <a:lstStyle>
            <a:lvl1pPr algn="r">
              <a:defRPr sz="1200"/>
            </a:lvl1pPr>
          </a:lstStyle>
          <a:p>
            <a:fld id="{300E1903-A379-EC47-AB56-F600C3D3CEF1}" type="datetimeFigureOut">
              <a:rPr lang="en-US" smtClean="0"/>
              <a:pPr/>
              <a:t>04/27/2015</a:t>
            </a:fld>
            <a:endParaRPr lang="en-US" dirty="0"/>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877" tIns="46438" rIns="92877" bIns="46438" rtlCol="0" anchor="ctr"/>
          <a:lstStyle/>
          <a:p>
            <a:endParaRPr lang="en-US" dirty="0"/>
          </a:p>
        </p:txBody>
      </p:sp>
      <p:sp>
        <p:nvSpPr>
          <p:cNvPr id="5" name="Notes Placeholder 4"/>
          <p:cNvSpPr>
            <a:spLocks noGrp="1"/>
          </p:cNvSpPr>
          <p:nvPr>
            <p:ph type="body" sz="quarter" idx="3"/>
          </p:nvPr>
        </p:nvSpPr>
        <p:spPr>
          <a:xfrm>
            <a:off x="698500" y="4403726"/>
            <a:ext cx="5588000" cy="4171950"/>
          </a:xfrm>
          <a:prstGeom prst="rect">
            <a:avLst/>
          </a:prstGeom>
        </p:spPr>
        <p:txBody>
          <a:bodyPr vert="horz" lIns="92877" tIns="46438" rIns="92877" bIns="464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2"/>
            <a:ext cx="3026833" cy="463550"/>
          </a:xfrm>
          <a:prstGeom prst="rect">
            <a:avLst/>
          </a:prstGeom>
        </p:spPr>
        <p:txBody>
          <a:bodyPr vert="horz" lIns="92877" tIns="46438" rIns="92877" bIns="4643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1" y="8805842"/>
            <a:ext cx="3026833" cy="463550"/>
          </a:xfrm>
          <a:prstGeom prst="rect">
            <a:avLst/>
          </a:prstGeom>
        </p:spPr>
        <p:txBody>
          <a:bodyPr vert="horz" lIns="92877" tIns="46438" rIns="92877" bIns="46438" rtlCol="0" anchor="b"/>
          <a:lstStyle>
            <a:lvl1pPr algn="r">
              <a:defRPr sz="1200"/>
            </a:lvl1pPr>
          </a:lstStyle>
          <a:p>
            <a:fld id="{719E02D0-38E0-9547-94DD-781A2BEA951F}" type="slidenum">
              <a:rPr lang="en-US" smtClean="0"/>
              <a:pPr/>
              <a:t>‹#›</a:t>
            </a:fld>
            <a:endParaRPr lang="en-US" dirty="0"/>
          </a:p>
        </p:txBody>
      </p:sp>
    </p:spTree>
    <p:extLst>
      <p:ext uri="{BB962C8B-B14F-4D97-AF65-F5344CB8AC3E}">
        <p14:creationId xmlns:p14="http://schemas.microsoft.com/office/powerpoint/2010/main" val="41680011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9E02D0-38E0-9547-94DD-781A2BEA951F}"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2" name="Picture 11"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bb_logo_wtag.png"/>
          <p:cNvPicPr>
            <a:picLocks noChangeAspect="1"/>
          </p:cNvPicPr>
          <p:nvPr userDrawn="1"/>
        </p:nvPicPr>
        <p:blipFill>
          <a:blip r:embed="rId3"/>
          <a:stretch>
            <a:fillRect/>
          </a:stretch>
        </p:blipFill>
        <p:spPr>
          <a:xfrm>
            <a:off x="6154163" y="5593138"/>
            <a:ext cx="2487173" cy="618745"/>
          </a:xfrm>
          <a:prstGeom prst="rect">
            <a:avLst/>
          </a:prstGeom>
        </p:spPr>
      </p:pic>
      <p:pic>
        <p:nvPicPr>
          <p:cNvPr id="9" name="Picture 8" descr="bb_arrow.png"/>
          <p:cNvPicPr>
            <a:picLocks noChangeAspect="1"/>
          </p:cNvPicPr>
          <p:nvPr userDrawn="1"/>
        </p:nvPicPr>
        <p:blipFill>
          <a:blip r:embed="rId4"/>
          <a:stretch>
            <a:fillRect/>
          </a:stretch>
        </p:blipFill>
        <p:spPr>
          <a:xfrm>
            <a:off x="611631" y="1929384"/>
            <a:ext cx="201168" cy="252985"/>
          </a:xfrm>
          <a:prstGeom prst="rect">
            <a:avLst/>
          </a:prstGeom>
        </p:spPr>
      </p:pic>
      <p:sp>
        <p:nvSpPr>
          <p:cNvPr id="10" name="Rectangle 9"/>
          <p:cNvSpPr/>
          <p:nvPr userDrawn="1"/>
        </p:nvSpPr>
        <p:spPr>
          <a:xfrm>
            <a:off x="0" y="6211883"/>
            <a:ext cx="9144000" cy="6461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
          <p:cNvSpPr>
            <a:spLocks/>
          </p:cNvSpPr>
          <p:nvPr userDrawn="1"/>
        </p:nvSpPr>
        <p:spPr bwMode="auto">
          <a:xfrm>
            <a:off x="0" y="0"/>
            <a:ext cx="9144000" cy="6858000"/>
          </a:xfrm>
          <a:prstGeom prst="rect">
            <a:avLst/>
          </a:prstGeom>
          <a:gradFill rotWithShape="0">
            <a:gsLst>
              <a:gs pos="0">
                <a:srgbClr val="A6A6A6"/>
              </a:gs>
              <a:gs pos="5699">
                <a:srgbClr val="D2D2D2"/>
              </a:gs>
              <a:gs pos="29015">
                <a:srgbClr val="FFFFFF"/>
              </a:gs>
              <a:gs pos="86009">
                <a:srgbClr val="FFFFFF"/>
              </a:gs>
              <a:gs pos="100000">
                <a:srgbClr val="CBCBCB"/>
              </a:gs>
            </a:gsLst>
            <a:lin ang="5400000" scaled="1"/>
          </a:gradFill>
          <a:ln w="25400" cap="flat">
            <a:noFill/>
            <a:miter lim="800000"/>
            <a:headEnd type="none" w="med" len="med"/>
            <a:tailEnd type="none" w="med" len="med"/>
          </a:ln>
        </p:spPr>
        <p:txBody>
          <a:bodyPr lIns="0" tIns="0" rIns="0" bIns="0">
            <a:prstTxWarp prst="textNoShape">
              <a:avLst/>
            </a:prstTxWarp>
          </a:bodyPr>
          <a:lstStyle/>
          <a:p>
            <a:pPr>
              <a:defRPr/>
            </a:pPr>
            <a:endParaRPr lang="en-US" dirty="0">
              <a:latin typeface="GillSans" pitchFamily="-108" charset="0"/>
              <a:ea typeface="ヒラギノ角ゴ ProN W3" pitchFamily="-108" charset="-128"/>
              <a:cs typeface="ヒラギノ角ゴ ProN W3" pitchFamily="-108" charset="-128"/>
              <a:sym typeface="GillSans" pitchFamily="-108" charset="0"/>
            </a:endParaRPr>
          </a:p>
        </p:txBody>
      </p:sp>
      <p:pic>
        <p:nvPicPr>
          <p:cNvPr id="12" name="Picture 11"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bb_logo_wtag.png"/>
          <p:cNvPicPr>
            <a:picLocks noChangeAspect="1"/>
          </p:cNvPicPr>
          <p:nvPr userDrawn="1"/>
        </p:nvPicPr>
        <p:blipFill>
          <a:blip r:embed="rId3"/>
          <a:stretch>
            <a:fillRect/>
          </a:stretch>
        </p:blipFill>
        <p:spPr>
          <a:xfrm>
            <a:off x="6154163" y="5593138"/>
            <a:ext cx="2487173" cy="618745"/>
          </a:xfrm>
          <a:prstGeom prst="rect">
            <a:avLst/>
          </a:prstGeom>
        </p:spPr>
      </p:pic>
      <p:pic>
        <p:nvPicPr>
          <p:cNvPr id="9" name="Picture 8" descr="bb_arrow.png"/>
          <p:cNvPicPr>
            <a:picLocks noChangeAspect="1"/>
          </p:cNvPicPr>
          <p:nvPr userDrawn="1"/>
        </p:nvPicPr>
        <p:blipFill>
          <a:blip r:embed="rId4"/>
          <a:stretch>
            <a:fillRect/>
          </a:stretch>
        </p:blipFill>
        <p:spPr>
          <a:xfrm>
            <a:off x="611631" y="1929384"/>
            <a:ext cx="201168" cy="252985"/>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6" name="Picture 5"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5BAC35"/>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6" name="Title 1"/>
          <p:cNvSpPr>
            <a:spLocks noGrp="1"/>
          </p:cNvSpPr>
          <p:nvPr>
            <p:ph type="ctrTitle"/>
          </p:nvPr>
        </p:nvSpPr>
        <p:spPr>
          <a:xfrm>
            <a:off x="877824" y="1745488"/>
            <a:ext cx="7595616" cy="543052"/>
          </a:xfrm>
        </p:spPr>
        <p:txBody>
          <a:bodyPr>
            <a:noAutofit/>
          </a:bodyPr>
          <a:lstStyle>
            <a:lvl1pPr>
              <a:defRPr sz="3200">
                <a:solidFill>
                  <a:schemeClr val="bg1"/>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373C3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bb_arrow.png"/>
          <p:cNvPicPr>
            <a:picLocks noChangeAspect="1"/>
          </p:cNvPicPr>
          <p:nvPr userDrawn="1"/>
        </p:nvPicPr>
        <p:blipFill>
          <a:blip r:embed="rId2"/>
          <a:stretch>
            <a:fillRect/>
          </a:stretch>
        </p:blipFill>
        <p:spPr>
          <a:xfrm>
            <a:off x="611631" y="1929384"/>
            <a:ext cx="201168" cy="252985"/>
          </a:xfrm>
          <a:prstGeom prst="rect">
            <a:avLst/>
          </a:prstGeom>
        </p:spPr>
      </p:pic>
      <p:pic>
        <p:nvPicPr>
          <p:cNvPr id="10" name="Picture 9" descr="bb_spectrum_ppt_crop.jpg"/>
          <p:cNvPicPr>
            <a:picLocks noChangeAspect="1"/>
          </p:cNvPicPr>
          <p:nvPr userDrawn="1"/>
        </p:nvPicPr>
        <p:blipFill>
          <a:blip r:embed="rId3"/>
          <a:stretch>
            <a:fillRect/>
          </a:stretch>
        </p:blipFill>
        <p:spPr>
          <a:xfrm>
            <a:off x="0" y="0"/>
            <a:ext cx="9144000" cy="155448"/>
          </a:xfrm>
          <a:prstGeom prst="rect">
            <a:avLst/>
          </a:prstGeom>
          <a:effectLst>
            <a:outerShdw blurRad="50800" dist="38100" dir="5700000">
              <a:srgbClr val="000000">
                <a:alpha val="43000"/>
              </a:srgbClr>
            </a:outerShdw>
          </a:effectLst>
        </p:spPr>
      </p:pic>
      <p:pic>
        <p:nvPicPr>
          <p:cNvPr id="12" name="Picture 11" descr="bb_logo_wtag_white.png"/>
          <p:cNvPicPr>
            <a:picLocks noChangeAspect="1"/>
          </p:cNvPicPr>
          <p:nvPr userDrawn="1"/>
        </p:nvPicPr>
        <p:blipFill>
          <a:blip r:embed="rId4"/>
          <a:stretch>
            <a:fillRect/>
          </a:stretch>
        </p:blipFill>
        <p:spPr>
          <a:xfrm>
            <a:off x="6154163" y="5596128"/>
            <a:ext cx="2487173" cy="618745"/>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z="2200" spc="0"/>
            </a:lvl1pPr>
          </a:lstStyle>
          <a:p>
            <a:r>
              <a:rPr lang="en-US" dirty="0"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5" name="Picture 4"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373C3F"/>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chemeClr val="tx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5" name="Picture 4"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4" name="Picture 3" descr="bb_arrow.png"/>
          <p:cNvPicPr>
            <a:picLocks noChangeAspect="1"/>
          </p:cNvPicPr>
          <p:nvPr userDrawn="1"/>
        </p:nvPicPr>
        <p:blipFill>
          <a:blip r:embed="rId2"/>
          <a:stretch>
            <a:fillRect/>
          </a:stretch>
        </p:blipFill>
        <p:spPr>
          <a:xfrm>
            <a:off x="611631" y="740664"/>
            <a:ext cx="201168" cy="252985"/>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373C3F"/>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6" name="Title 1"/>
          <p:cNvSpPr>
            <a:spLocks noGrp="1"/>
          </p:cNvSpPr>
          <p:nvPr>
            <p:ph type="ctrTitle"/>
          </p:nvPr>
        </p:nvSpPr>
        <p:spPr>
          <a:xfrm>
            <a:off x="877824" y="1745488"/>
            <a:ext cx="7595616" cy="543052"/>
          </a:xfrm>
        </p:spPr>
        <p:txBody>
          <a:bodyPr>
            <a:noAutofit/>
          </a:bodyPr>
          <a:lstStyle>
            <a:lvl1pPr>
              <a:defRPr sz="3200">
                <a:solidFill>
                  <a:srgbClr val="5BAC35"/>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877824" y="2288540"/>
            <a:ext cx="7351776" cy="1752600"/>
          </a:xfrm>
        </p:spPr>
        <p:txBody>
          <a:bodyPr>
            <a:noAutofit/>
          </a:bodyPr>
          <a:lstStyle>
            <a:lvl1pPr marL="0" indent="0" algn="l">
              <a:buNone/>
              <a:defRPr sz="1800" b="1" cap="none" spc="0">
                <a:solidFill>
                  <a:srgbClr val="6B6F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bb_spectrum_ppt_crop.jpg"/>
          <p:cNvPicPr>
            <a:picLocks noChangeAspect="1"/>
          </p:cNvPicPr>
          <p:nvPr userDrawn="1"/>
        </p:nvPicPr>
        <p:blipFill>
          <a:blip r:embed="rId2"/>
          <a:stretch>
            <a:fillRect/>
          </a:stretch>
        </p:blipFill>
        <p:spPr>
          <a:xfrm>
            <a:off x="0" y="0"/>
            <a:ext cx="9144000" cy="155448"/>
          </a:xfrm>
          <a:prstGeom prst="rect">
            <a:avLst/>
          </a:prstGeom>
          <a:effectLst>
            <a:outerShdw blurRad="50800" dist="38100" dir="5700000">
              <a:srgbClr val="000000">
                <a:alpha val="43000"/>
              </a:srgbClr>
            </a:outerShdw>
          </a:effectLst>
        </p:spPr>
      </p:pic>
      <p:pic>
        <p:nvPicPr>
          <p:cNvPr id="8" name="Picture 7" descr="bb_logo_wtag_white_grn.png"/>
          <p:cNvPicPr>
            <a:picLocks noChangeAspect="1"/>
          </p:cNvPicPr>
          <p:nvPr userDrawn="1"/>
        </p:nvPicPr>
        <p:blipFill>
          <a:blip r:embed="rId3"/>
          <a:stretch>
            <a:fillRect/>
          </a:stretch>
        </p:blipFill>
        <p:spPr>
          <a:xfrm>
            <a:off x="6154163" y="5596128"/>
            <a:ext cx="2487173" cy="618745"/>
          </a:xfrm>
          <a:prstGeom prst="rect">
            <a:avLst/>
          </a:prstGeom>
        </p:spPr>
      </p:pic>
      <p:pic>
        <p:nvPicPr>
          <p:cNvPr id="13" name="Picture 12" descr="bb_arrow_white.png"/>
          <p:cNvPicPr>
            <a:picLocks noChangeAspect="1"/>
          </p:cNvPicPr>
          <p:nvPr userDrawn="1"/>
        </p:nvPicPr>
        <p:blipFill>
          <a:blip r:embed="rId4"/>
          <a:stretch>
            <a:fillRect/>
          </a:stretch>
        </p:blipFill>
        <p:spPr>
          <a:xfrm>
            <a:off x="612648" y="1929384"/>
            <a:ext cx="201168" cy="252985"/>
          </a:xfrm>
          <a:prstGeom prst="rect">
            <a:avLst/>
          </a:prstGeom>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1350582"/>
            <a:ext cx="7507224" cy="47962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8" name="Picture 7"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smtClean="0"/>
              <a:t>Click to edit Master title style</a:t>
            </a:r>
            <a:endParaRPr lang="en-US" dirty="0"/>
          </a:p>
        </p:txBody>
      </p:sp>
      <p:pic>
        <p:nvPicPr>
          <p:cNvPr id="8" name="Picture 7" descr="bb_arrow.png"/>
          <p:cNvPicPr>
            <a:picLocks noChangeAspect="1"/>
          </p:cNvPicPr>
          <p:nvPr userDrawn="1"/>
        </p:nvPicPr>
        <p:blipFill>
          <a:blip r:embed="rId2"/>
          <a:stretch>
            <a:fillRect/>
          </a:stretch>
        </p:blipFill>
        <p:spPr>
          <a:xfrm>
            <a:off x="612648" y="3185667"/>
            <a:ext cx="201168" cy="252985"/>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3054096"/>
            <a:ext cx="7507224" cy="1040384"/>
          </a:xfrm>
        </p:spPr>
        <p:txBody>
          <a:bodyPr/>
          <a:lstStyle/>
          <a:p>
            <a:r>
              <a:rPr lang="en-US" dirty="0" smtClean="0"/>
              <a:t>Click to edit Master title style</a:t>
            </a:r>
            <a:endParaRPr lang="en-US" dirty="0"/>
          </a:p>
        </p:txBody>
      </p:sp>
      <p:pic>
        <p:nvPicPr>
          <p:cNvPr id="7" name="Picture 6" descr="bb_arrow_white.png"/>
          <p:cNvPicPr>
            <a:picLocks noChangeAspect="1"/>
          </p:cNvPicPr>
          <p:nvPr userDrawn="1"/>
        </p:nvPicPr>
        <p:blipFill>
          <a:blip r:embed="rId2"/>
          <a:stretch>
            <a:fillRect/>
          </a:stretch>
        </p:blipFill>
        <p:spPr>
          <a:xfrm>
            <a:off x="612648" y="3182112"/>
            <a:ext cx="201168" cy="252985"/>
          </a:xfrm>
          <a:prstGeom prst="rect">
            <a:avLst/>
          </a:prstGeom>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pic>
        <p:nvPicPr>
          <p:cNvPr id="10" name="Picture 9"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5BAC35"/>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dirty="0"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dirty="0" smtClean="0"/>
              <a:t>Click to edit Master title style</a:t>
            </a:r>
            <a:endParaRPr lang="en-US" dirty="0"/>
          </a:p>
        </p:txBody>
      </p:sp>
      <p:pic>
        <p:nvPicPr>
          <p:cNvPr id="8" name="Picture 7"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dirty="0" smtClean="0"/>
              <a:t>Click to edit Master title style</a:t>
            </a:r>
            <a:endParaRPr lang="en-US" dirty="0"/>
          </a:p>
        </p:txBody>
      </p:sp>
      <p:pic>
        <p:nvPicPr>
          <p:cNvPr id="7" name="Picture 6" descr="bb_arrow_white.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head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sp>
        <p:nvSpPr>
          <p:cNvPr id="3" name="Text Placeholder 2"/>
          <p:cNvSpPr>
            <a:spLocks noGrp="1"/>
          </p:cNvSpPr>
          <p:nvPr>
            <p:ph type="body" idx="1"/>
          </p:nvPr>
        </p:nvSpPr>
        <p:spPr>
          <a:xfrm>
            <a:off x="841248" y="1625601"/>
            <a:ext cx="7510272" cy="431799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sp>
        <p:nvSpPr>
          <p:cNvPr id="3" name="Text Placeholder 2"/>
          <p:cNvSpPr>
            <a:spLocks noGrp="1"/>
          </p:cNvSpPr>
          <p:nvPr>
            <p:ph type="body" idx="1"/>
          </p:nvPr>
        </p:nvSpPr>
        <p:spPr>
          <a:xfrm>
            <a:off x="841248" y="1625601"/>
            <a:ext cx="7510272" cy="1229359"/>
          </a:xfrm>
        </p:spPr>
        <p:txBody>
          <a:bodyPr anchor="t" anchorCtr="0">
            <a:noAutofit/>
          </a:bodyPr>
          <a:lstStyle>
            <a:lvl1pPr marL="0" indent="0">
              <a:buNone/>
              <a:tabLst>
                <a:tab pos="914400" algn="l"/>
              </a:tabLst>
              <a:defRPr sz="1800">
                <a:solidFill>
                  <a:srgbClr val="6B6F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1" name="Text Placeholder 10"/>
          <p:cNvSpPr>
            <a:spLocks noGrp="1"/>
          </p:cNvSpPr>
          <p:nvPr>
            <p:ph type="body" sz="quarter" idx="14"/>
          </p:nvPr>
        </p:nvSpPr>
        <p:spPr>
          <a:xfrm>
            <a:off x="841375" y="2854960"/>
            <a:ext cx="7510463"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es w/ subheaders">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
        <p:nvSpPr>
          <p:cNvPr id="9" name="Text Placeholder 8"/>
          <p:cNvSpPr>
            <a:spLocks noGrp="1"/>
          </p:cNvSpPr>
          <p:nvPr>
            <p:ph type="body" sz="quarter" idx="13"/>
          </p:nvPr>
        </p:nvSpPr>
        <p:spPr>
          <a:xfrm>
            <a:off x="841375" y="124079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1" name="Text Placeholder 10"/>
          <p:cNvSpPr>
            <a:spLocks noGrp="1"/>
          </p:cNvSpPr>
          <p:nvPr>
            <p:ph type="body" sz="quarter" idx="14"/>
          </p:nvPr>
        </p:nvSpPr>
        <p:spPr>
          <a:xfrm>
            <a:off x="841375" y="1635760"/>
            <a:ext cx="7510463" cy="1793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5"/>
          </p:nvPr>
        </p:nvSpPr>
        <p:spPr>
          <a:xfrm>
            <a:off x="841375" y="3445511"/>
            <a:ext cx="7510463" cy="384810"/>
          </a:xfrm>
        </p:spPr>
        <p:txBody>
          <a:bodyPr/>
          <a:lstStyle>
            <a:lvl1pPr marL="0" indent="0">
              <a:spcBef>
                <a:spcPts val="0"/>
              </a:spcBef>
              <a:buFontTx/>
              <a:buNone/>
              <a:defRPr sz="1800" b="1" i="0">
                <a:solidFill>
                  <a:srgbClr val="6B6F71"/>
                </a:solidFill>
                <a:latin typeface="Arial Narrow"/>
                <a:cs typeface="Arial Narrow"/>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en-US" smtClean="0"/>
              <a:t>Click to edit Master text styles</a:t>
            </a:r>
          </a:p>
        </p:txBody>
      </p:sp>
      <p:sp>
        <p:nvSpPr>
          <p:cNvPr id="12" name="Text Placeholder 10"/>
          <p:cNvSpPr>
            <a:spLocks noGrp="1"/>
          </p:cNvSpPr>
          <p:nvPr>
            <p:ph type="body" sz="quarter" idx="16"/>
          </p:nvPr>
        </p:nvSpPr>
        <p:spPr>
          <a:xfrm>
            <a:off x="841375" y="3840480"/>
            <a:ext cx="7510463" cy="1793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Chart">
    <p:spTree>
      <p:nvGrpSpPr>
        <p:cNvPr id="1" name=""/>
        <p:cNvGrpSpPr/>
        <p:nvPr/>
      </p:nvGrpSpPr>
      <p:grpSpPr>
        <a:xfrm>
          <a:off x="0" y="0"/>
          <a:ext cx="0" cy="0"/>
          <a:chOff x="0" y="0"/>
          <a:chExt cx="0" cy="0"/>
        </a:xfrm>
      </p:grpSpPr>
      <p:sp>
        <p:nvSpPr>
          <p:cNvPr id="14" name="Chart Placeholder 13"/>
          <p:cNvSpPr>
            <a:spLocks noGrp="1"/>
          </p:cNvSpPr>
          <p:nvPr>
            <p:ph type="chart" sz="quarter" idx="13"/>
          </p:nvPr>
        </p:nvSpPr>
        <p:spPr>
          <a:xfrm>
            <a:off x="841375" y="1473200"/>
            <a:ext cx="7510463" cy="4581525"/>
          </a:xfrm>
        </p:spPr>
        <p:txBody>
          <a:bodyPr/>
          <a:lstStyle/>
          <a:p>
            <a:r>
              <a:rPr lang="en-US" dirty="0" smtClean="0"/>
              <a:t>Click icon to add chart</a:t>
            </a:r>
            <a:endParaRPr lang="en-US" dirty="0"/>
          </a:p>
        </p:txBody>
      </p:sp>
      <p:sp>
        <p:nvSpPr>
          <p:cNvPr id="2" name="Title 1"/>
          <p:cNvSpPr>
            <a:spLocks noGrp="1"/>
          </p:cNvSpPr>
          <p:nvPr>
            <p:ph type="title"/>
          </p:nvPr>
        </p:nvSpPr>
        <p:spPr>
          <a:xfrm>
            <a:off x="841248" y="603505"/>
            <a:ext cx="7510272" cy="534415"/>
          </a:xfrm>
        </p:spPr>
        <p:txBody>
          <a:bodyPr anchor="t">
            <a:noAutofit/>
          </a:bodyPr>
          <a:lstStyle>
            <a:lvl1pPr algn="l">
              <a:defRPr sz="2600" b="1" cap="all" spc="0"/>
            </a:lvl1pPr>
          </a:lstStyle>
          <a:p>
            <a:r>
              <a:rPr lang="en-US" smtClean="0"/>
              <a:t>Click to edit Master title style</a:t>
            </a:r>
            <a:endParaRPr lang="en-US" dirty="0"/>
          </a:p>
        </p:txBody>
      </p:sp>
      <p:pic>
        <p:nvPicPr>
          <p:cNvPr id="7" name="Picture 6"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ext_Head">
    <p:spTree>
      <p:nvGrpSpPr>
        <p:cNvPr id="1" name=""/>
        <p:cNvGrpSpPr/>
        <p:nvPr/>
      </p:nvGrpSpPr>
      <p:grpSpPr>
        <a:xfrm>
          <a:off x="0" y="0"/>
          <a:ext cx="0" cy="0"/>
          <a:chOff x="0" y="0"/>
          <a:chExt cx="0" cy="0"/>
        </a:xfrm>
      </p:grpSpPr>
      <p:sp>
        <p:nvSpPr>
          <p:cNvPr id="2" name="Title 1"/>
          <p:cNvSpPr>
            <a:spLocks noGrp="1"/>
          </p:cNvSpPr>
          <p:nvPr>
            <p:ph type="title"/>
          </p:nvPr>
        </p:nvSpPr>
        <p:spPr>
          <a:xfrm>
            <a:off x="841248" y="603504"/>
            <a:ext cx="7507224" cy="747078"/>
          </a:xfrm>
        </p:spPr>
        <p:txBody>
          <a:bodyPr/>
          <a:lstStyle>
            <a:lvl1pPr>
              <a:defRPr spc="0"/>
            </a:lvl1pPr>
          </a:lstStyle>
          <a:p>
            <a:r>
              <a:rPr lang="en-US" smtClean="0"/>
              <a:t>Click to edit Master title style</a:t>
            </a:r>
            <a:endParaRPr lang="en-US" dirty="0"/>
          </a:p>
        </p:txBody>
      </p:sp>
      <p:pic>
        <p:nvPicPr>
          <p:cNvPr id="6" name="Picture 5" descr="bb_arrow.png"/>
          <p:cNvPicPr>
            <a:picLocks noChangeAspect="1"/>
          </p:cNvPicPr>
          <p:nvPr userDrawn="1"/>
        </p:nvPicPr>
        <p:blipFill>
          <a:blip r:embed="rId2"/>
          <a:stretch>
            <a:fillRect/>
          </a:stretch>
        </p:blipFill>
        <p:spPr>
          <a:xfrm>
            <a:off x="612648" y="740664"/>
            <a:ext cx="201168" cy="252985"/>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ext_Blank">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5.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1.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5.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5.jpeg"/><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1"/>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descr="bb_logo_notag.png"/>
          <p:cNvPicPr>
            <a:picLocks noChangeAspect="1"/>
          </p:cNvPicPr>
          <p:nvPr/>
        </p:nvPicPr>
        <p:blipFill>
          <a:blip r:embed="rId12"/>
          <a:stretch>
            <a:fillRect/>
          </a:stretch>
        </p:blipFill>
        <p:spPr>
          <a:xfrm>
            <a:off x="7498080" y="6437376"/>
            <a:ext cx="1258827" cy="192024"/>
          </a:xfrm>
          <a:prstGeom prst="rect">
            <a:avLst/>
          </a:prstGeom>
        </p:spPr>
      </p:pic>
      <p:sp>
        <p:nvSpPr>
          <p:cNvPr id="14" name="TextBox 13"/>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6B6F71"/>
                </a:solidFill>
              </a:rPr>
              <a:pPr/>
              <a:t>04/27/2015</a:t>
            </a:fld>
            <a:endParaRPr lang="en-US" sz="1000" b="1" dirty="0">
              <a:ln>
                <a:noFill/>
              </a:ln>
              <a:solidFill>
                <a:srgbClr val="6B6F71"/>
              </a:solidFill>
            </a:endParaRPr>
          </a:p>
        </p:txBody>
      </p:sp>
      <p:sp>
        <p:nvSpPr>
          <p:cNvPr id="16" name="TextBox 15"/>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6B6F71"/>
                </a:solidFill>
              </a:rPr>
              <a:pPr algn="ctr"/>
              <a:t>‹#›</a:t>
            </a:fld>
            <a:endParaRPr lang="en-US" sz="1000" b="1" dirty="0">
              <a:solidFill>
                <a:srgbClr val="6B6F71"/>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transition>
    <p:fade/>
  </p:transition>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6B6F71"/>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6B6F71"/>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6B6F71"/>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descr="bb_logo_notag.png"/>
          <p:cNvPicPr>
            <a:picLocks noChangeAspect="1"/>
          </p:cNvPicPr>
          <p:nvPr/>
        </p:nvPicPr>
        <p:blipFill>
          <a:blip r:embed="rId13"/>
          <a:stretch>
            <a:fillRect/>
          </a:stretch>
        </p:blipFill>
        <p:spPr>
          <a:xfrm>
            <a:off x="7498080" y="6437376"/>
            <a:ext cx="1258827" cy="192024"/>
          </a:xfrm>
          <a:prstGeom prst="rect">
            <a:avLst/>
          </a:prstGeom>
        </p:spPr>
      </p:pic>
      <p:sp>
        <p:nvSpPr>
          <p:cNvPr id="14" name="TextBox 13"/>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6B6F71"/>
                </a:solidFill>
              </a:rPr>
              <a:pPr/>
              <a:t>04/27/2015</a:t>
            </a:fld>
            <a:endParaRPr lang="en-US" sz="1000" b="1" dirty="0">
              <a:ln>
                <a:noFill/>
              </a:ln>
              <a:solidFill>
                <a:srgbClr val="6B6F71"/>
              </a:solidFill>
            </a:endParaRPr>
          </a:p>
        </p:txBody>
      </p:sp>
      <p:sp>
        <p:nvSpPr>
          <p:cNvPr id="15" name="TextBox 14"/>
          <p:cNvSpPr txBox="1"/>
          <p:nvPr/>
        </p:nvSpPr>
        <p:spPr>
          <a:xfrm>
            <a:off x="1371600" y="6400800"/>
            <a:ext cx="2895600" cy="365760"/>
          </a:xfrm>
          <a:prstGeom prst="rect">
            <a:avLst/>
          </a:prstGeom>
          <a:noFill/>
        </p:spPr>
        <p:txBody>
          <a:bodyPr wrap="square" rtlCol="0" anchor="ctr" anchorCtr="0">
            <a:noAutofit/>
          </a:bodyPr>
          <a:lstStyle/>
          <a:p>
            <a:r>
              <a:rPr lang="en-US" sz="1000" b="1" dirty="0" smtClean="0">
                <a:solidFill>
                  <a:srgbClr val="6B6F71"/>
                </a:solidFill>
              </a:rPr>
              <a:t>Footer</a:t>
            </a:r>
            <a:endParaRPr lang="en-US" sz="1000" b="1" dirty="0">
              <a:solidFill>
                <a:srgbClr val="6B6F71"/>
              </a:solidFill>
            </a:endParaRPr>
          </a:p>
        </p:txBody>
      </p:sp>
      <p:sp>
        <p:nvSpPr>
          <p:cNvPr id="16" name="TextBox 15"/>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6B6F71"/>
                </a:solidFill>
              </a:rPr>
              <a:pPr algn="ctr"/>
              <a:t>‹#›</a:t>
            </a:fld>
            <a:endParaRPr lang="en-US" sz="1000" b="1" dirty="0">
              <a:solidFill>
                <a:srgbClr val="6B6F71"/>
              </a:solidFill>
            </a:endParaRPr>
          </a:p>
        </p:txBody>
      </p:sp>
    </p:spTree>
  </p:cSld>
  <p:clrMap bg1="lt1" tx1="dk1" bg2="lt2" tx2="dk2" accent1="accent1" accent2="accent2" accent3="accent3" accent4="accent4" accent5="accent5" accent6="accent6" hlink="hlink" folHlink="folHlink"/>
  <p:sldLayoutIdLst>
    <p:sldLayoutId id="2147483667" r:id="rId1"/>
    <p:sldLayoutId id="2147483662" r:id="rId2"/>
    <p:sldLayoutId id="2147483669" r:id="rId3"/>
    <p:sldLayoutId id="2147483651" r:id="rId4"/>
    <p:sldLayoutId id="2147483664" r:id="rId5"/>
    <p:sldLayoutId id="2147483665" r:id="rId6"/>
    <p:sldLayoutId id="2147483666" r:id="rId7"/>
    <p:sldLayoutId id="2147483654" r:id="rId8"/>
    <p:sldLayoutId id="2147483655" r:id="rId9"/>
  </p:sldLayoutIdLst>
  <p:transition>
    <p:fade/>
  </p:transition>
  <p:timing>
    <p:tnLst>
      <p:par>
        <p:cTn id="1" dur="indefinite" restart="never" nodeType="tmRoot"/>
      </p:par>
    </p:tnLst>
  </p:timing>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6B6F71"/>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6B6F71"/>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6B6F71"/>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6B6F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5BAC35"/>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rgbClr val="373C3F"/>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descr="bb_logo_notag_white.png"/>
          <p:cNvPicPr>
            <a:picLocks noChangeAspect="1"/>
          </p:cNvPicPr>
          <p:nvPr/>
        </p:nvPicPr>
        <p:blipFill>
          <a:blip r:embed="rId13"/>
          <a:stretch>
            <a:fillRect/>
          </a:stretch>
        </p:blipFill>
        <p:spPr>
          <a:xfrm>
            <a:off x="7498080" y="6437376"/>
            <a:ext cx="1258827" cy="192024"/>
          </a:xfrm>
          <a:prstGeom prst="rect">
            <a:avLst/>
          </a:prstGeom>
        </p:spPr>
      </p:pic>
      <p:sp>
        <p:nvSpPr>
          <p:cNvPr id="13" name="TextBox 12"/>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rgbClr val="FFFFFF"/>
                </a:solidFill>
              </a:rPr>
              <a:pPr/>
              <a:t>04/27/2015</a:t>
            </a:fld>
            <a:endParaRPr lang="en-US" sz="1000" b="1" dirty="0">
              <a:ln>
                <a:noFill/>
              </a:ln>
              <a:solidFill>
                <a:srgbClr val="FFFFFF"/>
              </a:solidFill>
            </a:endParaRPr>
          </a:p>
        </p:txBody>
      </p:sp>
      <p:sp>
        <p:nvSpPr>
          <p:cNvPr id="14" name="TextBox 13"/>
          <p:cNvSpPr txBox="1"/>
          <p:nvPr/>
        </p:nvSpPr>
        <p:spPr>
          <a:xfrm>
            <a:off x="1371600" y="6400800"/>
            <a:ext cx="2895600" cy="365760"/>
          </a:xfrm>
          <a:prstGeom prst="rect">
            <a:avLst/>
          </a:prstGeom>
          <a:noFill/>
        </p:spPr>
        <p:txBody>
          <a:bodyPr wrap="square" rtlCol="0" anchor="ctr" anchorCtr="0">
            <a:noAutofit/>
          </a:bodyPr>
          <a:lstStyle/>
          <a:p>
            <a:r>
              <a:rPr lang="en-US" sz="1000" b="1" dirty="0" smtClean="0">
                <a:solidFill>
                  <a:srgbClr val="373C3F"/>
                </a:solidFill>
              </a:rPr>
              <a:t>Footer</a:t>
            </a:r>
            <a:endParaRPr lang="en-US" sz="1000" b="1" dirty="0">
              <a:solidFill>
                <a:srgbClr val="373C3F"/>
              </a:solidFill>
            </a:endParaRPr>
          </a:p>
        </p:txBody>
      </p:sp>
      <p:sp>
        <p:nvSpPr>
          <p:cNvPr id="15" name="TextBox 14"/>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373C3F"/>
                </a:solidFill>
              </a:rPr>
              <a:pPr algn="ctr"/>
              <a:t>‹#›</a:t>
            </a:fld>
            <a:endParaRPr lang="en-US" sz="1000" b="1" dirty="0">
              <a:solidFill>
                <a:srgbClr val="373C3F"/>
              </a:solidFill>
            </a:endParaRPr>
          </a:p>
        </p:txBody>
      </p:sp>
    </p:spTree>
  </p:cSld>
  <p:clrMap bg1="lt1" tx1="dk1" bg2="lt2" tx2="dk2" accent1="accent1" accent2="accent2" accent3="accent3" accent4="accent4" accent5="accent5" accent6="accent6" hlink="hlink" folHlink="folHlink"/>
  <p:sldLayoutIdLst>
    <p:sldLayoutId id="2147483693" r:id="rId1"/>
    <p:sldLayoutId id="2147483700" r:id="rId2"/>
    <p:sldLayoutId id="2147483694" r:id="rId3"/>
    <p:sldLayoutId id="2147483695" r:id="rId4"/>
    <p:sldLayoutId id="2147483697" r:id="rId5"/>
    <p:sldLayoutId id="2147483698" r:id="rId6"/>
    <p:sldLayoutId id="2147483699" r:id="rId7"/>
    <p:sldLayoutId id="2147483701" r:id="rId8"/>
    <p:sldLayoutId id="2147483702" r:id="rId9"/>
  </p:sldLayoutIdLst>
  <p:transition>
    <p:fade/>
  </p:transition>
  <p:hf hdr="0" ftr="0"/>
  <p:txStyles>
    <p:titleStyle>
      <a:lvl1pPr algn="l" defTabSz="457200" rtl="0" eaLnBrk="1" latinLnBrk="0" hangingPunct="1">
        <a:spcBef>
          <a:spcPct val="0"/>
        </a:spcBef>
        <a:buNone/>
        <a:defRPr sz="2600" b="1" i="0" kern="1200" cap="all" spc="300">
          <a:solidFill>
            <a:schemeClr val="bg1"/>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FFFFFF"/>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FFFFFF"/>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FFFFFF"/>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373C3F"/>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dirty="0"/>
          </a:p>
        </p:txBody>
      </p:sp>
      <p:sp>
        <p:nvSpPr>
          <p:cNvPr id="2" name="Title Placeholder 1"/>
          <p:cNvSpPr>
            <a:spLocks noGrp="1"/>
          </p:cNvSpPr>
          <p:nvPr>
            <p:ph type="title"/>
          </p:nvPr>
        </p:nvSpPr>
        <p:spPr>
          <a:xfrm>
            <a:off x="841248" y="1115568"/>
            <a:ext cx="7507224" cy="747078"/>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41248" y="1874521"/>
            <a:ext cx="7507224" cy="427228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b_spectrum_ppt_crop.jpg"/>
          <p:cNvPicPr>
            <a:picLocks noChangeAspect="1"/>
          </p:cNvPicPr>
          <p:nvPr/>
        </p:nvPicPr>
        <p:blipFill>
          <a:blip r:embed="rId12"/>
          <a:stretch>
            <a:fillRect/>
          </a:stretch>
        </p:blipFill>
        <p:spPr>
          <a:xfrm>
            <a:off x="0" y="0"/>
            <a:ext cx="9144000" cy="155448"/>
          </a:xfrm>
          <a:prstGeom prst="rect">
            <a:avLst/>
          </a:prstGeom>
          <a:effectLst>
            <a:outerShdw blurRad="50800" dist="38100" dir="5700000">
              <a:srgbClr val="000000">
                <a:alpha val="43000"/>
              </a:srgbClr>
            </a:outerShdw>
          </a:effectLst>
        </p:spPr>
      </p:pic>
      <p:cxnSp>
        <p:nvCxnSpPr>
          <p:cNvPr id="9" name="Straight Connector 8"/>
          <p:cNvCxnSpPr/>
          <p:nvPr/>
        </p:nvCxnSpPr>
        <p:spPr>
          <a:xfrm>
            <a:off x="-110067" y="6346620"/>
            <a:ext cx="9398000" cy="1588"/>
          </a:xfrm>
          <a:prstGeom prst="line">
            <a:avLst/>
          </a:prstGeom>
          <a:ln w="12700" cap="rnd" cmpd="sng" algn="ctr">
            <a:solidFill>
              <a:schemeClr val="bg1"/>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descr="bb_logo_notag_white.png"/>
          <p:cNvPicPr>
            <a:picLocks noChangeAspect="1"/>
          </p:cNvPicPr>
          <p:nvPr/>
        </p:nvPicPr>
        <p:blipFill>
          <a:blip r:embed="rId13"/>
          <a:stretch>
            <a:fillRect/>
          </a:stretch>
        </p:blipFill>
        <p:spPr>
          <a:xfrm>
            <a:off x="7498080" y="6437376"/>
            <a:ext cx="1258827" cy="192024"/>
          </a:xfrm>
          <a:prstGeom prst="rect">
            <a:avLst/>
          </a:prstGeom>
        </p:spPr>
      </p:pic>
      <p:sp>
        <p:nvSpPr>
          <p:cNvPr id="13" name="TextBox 12"/>
          <p:cNvSpPr txBox="1"/>
          <p:nvPr/>
        </p:nvSpPr>
        <p:spPr>
          <a:xfrm>
            <a:off x="356616" y="6400800"/>
            <a:ext cx="1014984" cy="365760"/>
          </a:xfrm>
          <a:prstGeom prst="rect">
            <a:avLst/>
          </a:prstGeom>
          <a:noFill/>
        </p:spPr>
        <p:txBody>
          <a:bodyPr wrap="square" rtlCol="0" anchor="ctr" anchorCtr="0">
            <a:noAutofit/>
          </a:bodyPr>
          <a:lstStyle/>
          <a:p>
            <a:fld id="{D0BA1F1C-67BF-5C4A-9165-8621CFBAC045}" type="datetime1">
              <a:rPr lang="en-US" sz="1000" b="1" smtClean="0">
                <a:ln>
                  <a:noFill/>
                </a:ln>
                <a:solidFill>
                  <a:schemeClr val="bg1"/>
                </a:solidFill>
              </a:rPr>
              <a:pPr/>
              <a:t>04/27/2015</a:t>
            </a:fld>
            <a:endParaRPr lang="en-US" sz="1000" b="1" dirty="0">
              <a:ln>
                <a:noFill/>
              </a:ln>
              <a:solidFill>
                <a:schemeClr val="bg1"/>
              </a:solidFill>
            </a:endParaRPr>
          </a:p>
        </p:txBody>
      </p:sp>
      <p:sp>
        <p:nvSpPr>
          <p:cNvPr id="14" name="TextBox 13"/>
          <p:cNvSpPr txBox="1"/>
          <p:nvPr/>
        </p:nvSpPr>
        <p:spPr>
          <a:xfrm>
            <a:off x="1371600" y="6400800"/>
            <a:ext cx="2895600" cy="365760"/>
          </a:xfrm>
          <a:prstGeom prst="rect">
            <a:avLst/>
          </a:prstGeom>
          <a:noFill/>
        </p:spPr>
        <p:txBody>
          <a:bodyPr wrap="square" rtlCol="0" anchor="ctr" anchorCtr="0">
            <a:noAutofit/>
          </a:bodyPr>
          <a:lstStyle/>
          <a:p>
            <a:r>
              <a:rPr lang="en-US" sz="1000" b="1" dirty="0" smtClean="0">
                <a:solidFill>
                  <a:srgbClr val="FFFFFF"/>
                </a:solidFill>
              </a:rPr>
              <a:t>Footer</a:t>
            </a:r>
            <a:endParaRPr lang="en-US" sz="1000" b="1" dirty="0">
              <a:solidFill>
                <a:srgbClr val="FFFFFF"/>
              </a:solidFill>
            </a:endParaRPr>
          </a:p>
        </p:txBody>
      </p:sp>
      <p:sp>
        <p:nvSpPr>
          <p:cNvPr id="15" name="TextBox 14"/>
          <p:cNvSpPr txBox="1"/>
          <p:nvPr/>
        </p:nvSpPr>
        <p:spPr>
          <a:xfrm>
            <a:off x="4343400" y="6400800"/>
            <a:ext cx="457200" cy="369332"/>
          </a:xfrm>
          <a:prstGeom prst="rect">
            <a:avLst/>
          </a:prstGeom>
          <a:noFill/>
        </p:spPr>
        <p:txBody>
          <a:bodyPr wrap="square" rtlCol="0" anchor="ctr" anchorCtr="0">
            <a:noAutofit/>
          </a:bodyPr>
          <a:lstStyle/>
          <a:p>
            <a:pPr algn="ctr"/>
            <a:fld id="{6D070607-190C-C94A-A834-A76B70071909}" type="slidenum">
              <a:rPr lang="en-US" sz="1000" b="1" smtClean="0">
                <a:solidFill>
                  <a:srgbClr val="FFFFFF"/>
                </a:solidFill>
              </a:rPr>
              <a:pPr algn="ctr"/>
              <a:t>‹#›</a:t>
            </a:fld>
            <a:endParaRPr lang="en-US" sz="10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9" r:id="rId2"/>
    <p:sldLayoutId id="2147483683" r:id="rId3"/>
    <p:sldLayoutId id="2147483684" r:id="rId4"/>
    <p:sldLayoutId id="2147483686" r:id="rId5"/>
    <p:sldLayoutId id="2147483687" r:id="rId6"/>
    <p:sldLayoutId id="2147483688" r:id="rId7"/>
    <p:sldLayoutId id="2147483690" r:id="rId8"/>
    <p:sldLayoutId id="2147483691" r:id="rId9"/>
  </p:sldLayoutIdLst>
  <p:transition>
    <p:fade/>
  </p:transition>
  <p:hf hdr="0" ftr="0"/>
  <p:txStyles>
    <p:titleStyle>
      <a:lvl1pPr algn="l" defTabSz="457200" rtl="0" eaLnBrk="1" latinLnBrk="0" hangingPunct="1">
        <a:spcBef>
          <a:spcPct val="0"/>
        </a:spcBef>
        <a:buNone/>
        <a:defRPr sz="2600" b="1" i="0" kern="1200" cap="all" spc="300">
          <a:solidFill>
            <a:srgbClr val="5BAC35"/>
          </a:solidFill>
          <a:latin typeface="Arial Narrow"/>
          <a:ea typeface="+mj-ea"/>
          <a:cs typeface="Arial Narrow"/>
        </a:defRPr>
      </a:lvl1pPr>
    </p:titleStyle>
    <p:bodyStyle>
      <a:lvl1pPr marL="182880" indent="-182880" algn="l" defTabSz="457200" rtl="0" eaLnBrk="1" latinLnBrk="0" hangingPunct="1">
        <a:spcBef>
          <a:spcPct val="20000"/>
        </a:spcBef>
        <a:buFont typeface="Arial"/>
        <a:buChar char="•"/>
        <a:defRPr sz="1800" b="0" i="0" kern="1200">
          <a:solidFill>
            <a:srgbClr val="FFFFFF"/>
          </a:solidFill>
          <a:latin typeface="Arial"/>
          <a:ea typeface="+mn-ea"/>
          <a:cs typeface="Arial"/>
        </a:defRPr>
      </a:lvl1pPr>
      <a:lvl2pPr marL="420624" indent="-219456" algn="l" defTabSz="457200" rtl="0" eaLnBrk="1" latinLnBrk="0" hangingPunct="1">
        <a:spcBef>
          <a:spcPct val="20000"/>
        </a:spcBef>
        <a:buFont typeface="Lucida Grande"/>
        <a:buChar char="-"/>
        <a:defRPr sz="1600" b="0" i="0" kern="1200">
          <a:solidFill>
            <a:srgbClr val="FFFFFF"/>
          </a:solidFill>
          <a:latin typeface="Arial"/>
          <a:ea typeface="+mn-ea"/>
          <a:cs typeface="Arial"/>
        </a:defRPr>
      </a:lvl2pPr>
      <a:lvl3pPr marL="630936"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3pPr>
      <a:lvl4pPr marL="868680" indent="-219456" algn="l" defTabSz="457200" rtl="0" eaLnBrk="1" latinLnBrk="0" hangingPunct="1">
        <a:spcBef>
          <a:spcPct val="20000"/>
        </a:spcBef>
        <a:buSzPct val="100000"/>
        <a:buFont typeface="Lucida Grande"/>
        <a:buChar char="–"/>
        <a:defRPr sz="1600" b="0" i="0" kern="1200">
          <a:solidFill>
            <a:srgbClr val="FFFFFF"/>
          </a:solidFill>
          <a:latin typeface="Arial"/>
          <a:ea typeface="+mn-ea"/>
          <a:cs typeface="Arial"/>
        </a:defRPr>
      </a:lvl4pPr>
      <a:lvl5pPr marL="1060704" indent="-182880" algn="l" defTabSz="457200" rtl="0" eaLnBrk="1" latinLnBrk="0" hangingPunct="1">
        <a:spcBef>
          <a:spcPct val="20000"/>
        </a:spcBef>
        <a:buFont typeface="Arial"/>
        <a:buChar char="•"/>
        <a:defRPr sz="1600" b="0" i="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wasp.org/index.php/OWASP_Java_Encoder_Proj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wasp.org/index.php/Category:OWASP_CSRFGuard_Proj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lashdata.com/press/worstpasswords2013.htm" TargetMode="External"/><Relationship Id="rId2" Type="http://schemas.openxmlformats.org/officeDocument/2006/relationships/hyperlink" Target="http://md5decryptor.co.uk/" TargetMode="External"/><Relationship Id="rId1" Type="http://schemas.openxmlformats.org/officeDocument/2006/relationships/slideLayout" Target="../slideLayouts/slideLayout2.xml"/><Relationship Id="rId4" Type="http://schemas.openxmlformats.org/officeDocument/2006/relationships/hyperlink" Target="https://codebutler.github.io/fireshee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cure-bvtframework05.conviocloud.com:8443/1.0/" TargetMode="External"/><Relationship Id="rId2" Type="http://schemas.openxmlformats.org/officeDocument/2006/relationships/hyperlink" Target="http://secure-bvtframework05.conviocloud.com:8443/1.0/bvtframework501/wsdl" TargetMode="External"/><Relationship Id="rId1" Type="http://schemas.openxmlformats.org/officeDocument/2006/relationships/slideLayout" Target="../slideLayouts/slideLayout2.xml"/><Relationship Id="rId4" Type="http://schemas.openxmlformats.org/officeDocument/2006/relationships/hyperlink" Target="https://web.nvd.nist.gov/view/vuln/search-results?query=Resin&amp;search_type=all&amp;cves=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WebGoat/WebGoat" TargetMode="External"/><Relationship Id="rId7" Type="http://schemas.openxmlformats.org/officeDocument/2006/relationships/hyperlink" Target="https://www.owasp.org/index.php/Education/Free_Training" TargetMode="External"/><Relationship Id="rId2" Type="http://schemas.openxmlformats.org/officeDocument/2006/relationships/hyperlink" Target="https://www.owasp.org/index.php/Top_10_2013-Top_10" TargetMode="External"/><Relationship Id="rId1" Type="http://schemas.openxmlformats.org/officeDocument/2006/relationships/slideLayout" Target="../slideLayouts/slideLayout2.xml"/><Relationship Id="rId6" Type="http://schemas.openxmlformats.org/officeDocument/2006/relationships/hyperlink" Target="http://securitycompass.com/training/free/course-demos/" TargetMode="External"/><Relationship Id="rId5" Type="http://schemas.openxmlformats.org/officeDocument/2006/relationships/hyperlink" Target="https://www.owasp.org/index.php/OWASP_Zed_Attack_Proxy_Project" TargetMode="External"/><Relationship Id="rId4" Type="http://schemas.openxmlformats.org/officeDocument/2006/relationships/hyperlink" Target="https://webgoat.atlassian.net/builds/browse/WEB-WGM/latestSuccessfu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OWASP </a:t>
            </a:r>
            <a:r>
              <a:rPr lang="en-US" smtClean="0"/>
              <a:t>Security TRAINING 2015</a:t>
            </a:r>
            <a:endParaRPr lang="en-US" dirty="0"/>
          </a:p>
        </p:txBody>
      </p:sp>
      <p:sp>
        <p:nvSpPr>
          <p:cNvPr id="2" name="Content Placeholder 1"/>
          <p:cNvSpPr>
            <a:spLocks noGrp="1"/>
          </p:cNvSpPr>
          <p:nvPr>
            <p:ph type="subTitle" idx="1"/>
          </p:nvPr>
        </p:nvSpPr>
        <p:spPr/>
        <p:txBody>
          <a:bodyPr/>
          <a:lstStyle/>
          <a:p>
            <a:pPr>
              <a:buNone/>
            </a:pPr>
            <a:r>
              <a:rPr lang="en-US" dirty="0" smtClean="0"/>
              <a:t>  </a:t>
            </a:r>
            <a:endParaRPr lang="en-US" dirty="0"/>
          </a:p>
        </p:txBody>
      </p:sp>
      <p:sp>
        <p:nvSpPr>
          <p:cNvPr id="5" name="TextBox 4"/>
          <p:cNvSpPr txBox="1"/>
          <p:nvPr/>
        </p:nvSpPr>
        <p:spPr>
          <a:xfrm>
            <a:off x="989970" y="3113494"/>
            <a:ext cx="6574612" cy="369332"/>
          </a:xfrm>
          <a:prstGeom prst="rect">
            <a:avLst/>
          </a:prstGeom>
          <a:noFill/>
        </p:spPr>
        <p:txBody>
          <a:bodyPr wrap="square" rtlCol="0">
            <a:spAutoFit/>
          </a:bodyPr>
          <a:lstStyle/>
          <a:p>
            <a:r>
              <a:rPr lang="en-US" dirty="0" smtClean="0"/>
              <a:t>May 1, </a:t>
            </a:r>
            <a:r>
              <a:rPr lang="en-US" dirty="0" smtClean="0"/>
              <a:t>2015</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 Not just for SQL</a:t>
            </a:r>
            <a:endParaRPr lang="en-US" dirty="0"/>
          </a:p>
        </p:txBody>
      </p:sp>
      <p:sp>
        <p:nvSpPr>
          <p:cNvPr id="3" name="Content Placeholder 2"/>
          <p:cNvSpPr>
            <a:spLocks noGrp="1"/>
          </p:cNvSpPr>
          <p:nvPr>
            <p:ph idx="1"/>
          </p:nvPr>
        </p:nvSpPr>
        <p:spPr/>
        <p:txBody>
          <a:bodyPr/>
          <a:lstStyle/>
          <a:p>
            <a:pPr>
              <a:buNone/>
            </a:pPr>
            <a:r>
              <a:rPr lang="en-US" dirty="0" smtClean="0"/>
              <a:t>When dinosaurs roamed the earth and “dynamic web pages” were made of CGI, command injection was great fun. </a:t>
            </a:r>
          </a:p>
          <a:p>
            <a:pPr>
              <a:buNone/>
            </a:pPr>
            <a:endParaRPr lang="en-US" dirty="0" smtClean="0"/>
          </a:p>
          <a:p>
            <a:pPr>
              <a:buNone/>
            </a:pPr>
            <a:r>
              <a:rPr lang="en-US" dirty="0" smtClean="0"/>
              <a:t>Harder to do in these enlightened times, but still possible if you’re sloppy.</a:t>
            </a:r>
          </a:p>
          <a:p>
            <a:pPr>
              <a:buNone/>
            </a:pPr>
            <a:endParaRPr lang="en-US" dirty="0" smtClean="0"/>
          </a:p>
          <a:p>
            <a:pPr>
              <a:buNone/>
            </a:pPr>
            <a:r>
              <a:rPr lang="en-US" dirty="0" smtClean="0"/>
              <a:t>Other potential targets for injection include LDAP, XPATH... Anything that can interpret and execute query or command syntax.</a:t>
            </a:r>
          </a:p>
          <a:p>
            <a:pPr>
              <a:buNone/>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2038349" y="3657600"/>
            <a:ext cx="5119195" cy="91177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1"/>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Mitigating Injection risk</a:t>
            </a:r>
            <a:endParaRPr lang="en-US" dirty="0"/>
          </a:p>
        </p:txBody>
      </p:sp>
      <p:sp>
        <p:nvSpPr>
          <p:cNvPr id="3" name="Content Placeholder 2"/>
          <p:cNvSpPr>
            <a:spLocks noGrp="1"/>
          </p:cNvSpPr>
          <p:nvPr>
            <p:ph idx="1"/>
          </p:nvPr>
        </p:nvSpPr>
        <p:spPr/>
        <p:txBody>
          <a:bodyPr/>
          <a:lstStyle/>
          <a:p>
            <a:pPr>
              <a:buNone/>
            </a:pPr>
            <a:r>
              <a:rPr lang="en-US" dirty="0" smtClean="0"/>
              <a:t>Be paranoid... they really are out to get you. Distrust all user input.</a:t>
            </a:r>
          </a:p>
          <a:p>
            <a:pPr>
              <a:buNone/>
            </a:pPr>
            <a:endParaRPr lang="en-US" dirty="0" smtClean="0"/>
          </a:p>
          <a:p>
            <a:pPr>
              <a:buNone/>
            </a:pPr>
            <a:r>
              <a:rPr lang="en-US" dirty="0" smtClean="0"/>
              <a:t>Validate inputs (e.g. use </a:t>
            </a:r>
            <a:r>
              <a:rPr lang="en-US" dirty="0" err="1" smtClean="0"/>
              <a:t>ESAPI.encoder</a:t>
            </a:r>
            <a:r>
              <a:rPr lang="en-US" dirty="0" smtClean="0"/>
              <a:t>().</a:t>
            </a:r>
            <a:r>
              <a:rPr lang="en-US" dirty="0" err="1" smtClean="0"/>
              <a:t>encodeForSQL</a:t>
            </a:r>
            <a:r>
              <a:rPr lang="en-US" dirty="0" smtClean="0"/>
              <a:t>).</a:t>
            </a:r>
          </a:p>
          <a:p>
            <a:pPr>
              <a:buNone/>
            </a:pPr>
            <a:endParaRPr lang="en-US" dirty="0" smtClean="0"/>
          </a:p>
          <a:p>
            <a:pPr>
              <a:buNone/>
            </a:pPr>
            <a:r>
              <a:rPr lang="en-US" dirty="0" smtClean="0"/>
              <a:t>JUST DON’T dynamically construct queries or commands with user input:</a:t>
            </a:r>
          </a:p>
          <a:p>
            <a:pPr>
              <a:buNone/>
            </a:pPr>
            <a:endParaRPr lang="en-US" dirty="0" smtClean="0"/>
          </a:p>
          <a:p>
            <a:pPr>
              <a:buNone/>
            </a:pPr>
            <a:r>
              <a:rPr lang="en-US" sz="1200" dirty="0" smtClean="0">
                <a:solidFill>
                  <a:srgbClr val="FF0000"/>
                </a:solidFill>
                <a:latin typeface="Courier" pitchFamily="49" charset="0"/>
              </a:rPr>
              <a:t>String query = "SELECT </a:t>
            </a:r>
            <a:r>
              <a:rPr lang="en-US" sz="1200" dirty="0" err="1" smtClean="0">
                <a:solidFill>
                  <a:srgbClr val="FF0000"/>
                </a:solidFill>
                <a:latin typeface="Courier" pitchFamily="49" charset="0"/>
              </a:rPr>
              <a:t>cons_id</a:t>
            </a:r>
            <a:r>
              <a:rPr lang="en-US" sz="1200" dirty="0" smtClean="0">
                <a:solidFill>
                  <a:srgbClr val="FF0000"/>
                </a:solidFill>
                <a:latin typeface="Courier" pitchFamily="49" charset="0"/>
              </a:rPr>
              <a:t> FROM constituent WHERE </a:t>
            </a:r>
            <a:r>
              <a:rPr lang="en-US" sz="1200" dirty="0" err="1" smtClean="0">
                <a:solidFill>
                  <a:srgbClr val="FF0000"/>
                </a:solidFill>
                <a:latin typeface="Courier" pitchFamily="49" charset="0"/>
              </a:rPr>
              <a:t>member_id</a:t>
            </a:r>
            <a:r>
              <a:rPr lang="en-US" sz="1200" dirty="0" smtClean="0">
                <a:solidFill>
                  <a:srgbClr val="FF0000"/>
                </a:solidFill>
                <a:latin typeface="Courier" pitchFamily="49" charset="0"/>
              </a:rPr>
              <a:t> ='" + </a:t>
            </a:r>
            <a:r>
              <a:rPr lang="en-US" sz="1200" dirty="0" err="1" smtClean="0">
                <a:solidFill>
                  <a:srgbClr val="FF0000"/>
                </a:solidFill>
                <a:latin typeface="Courier" pitchFamily="49" charset="0"/>
              </a:rPr>
              <a:t>request.getParameter</a:t>
            </a:r>
            <a:r>
              <a:rPr lang="en-US" sz="1200" dirty="0" smtClean="0">
                <a:solidFill>
                  <a:srgbClr val="FF0000"/>
                </a:solidFill>
                <a:latin typeface="Courier" pitchFamily="49" charset="0"/>
              </a:rPr>
              <a:t>(“</a:t>
            </a:r>
            <a:r>
              <a:rPr lang="en-US" sz="1200" dirty="0" err="1" smtClean="0">
                <a:solidFill>
                  <a:srgbClr val="FF0000"/>
                </a:solidFill>
                <a:latin typeface="Courier" pitchFamily="49" charset="0"/>
              </a:rPr>
              <a:t>member_id</a:t>
            </a:r>
            <a:r>
              <a:rPr lang="en-US" sz="1200" dirty="0" smtClean="0">
                <a:solidFill>
                  <a:srgbClr val="FF0000"/>
                </a:solidFill>
                <a:latin typeface="Courier" pitchFamily="49" charset="0"/>
              </a:rPr>
              <a:t>") + "'";</a:t>
            </a:r>
          </a:p>
          <a:p>
            <a:pPr>
              <a:buNone/>
            </a:pPr>
            <a:endParaRPr lang="en-US" dirty="0" smtClean="0"/>
          </a:p>
          <a:p>
            <a:pPr>
              <a:buNone/>
            </a:pPr>
            <a:r>
              <a:rPr lang="en-US" dirty="0" smtClean="0"/>
              <a:t>USE INSTEAD parameterized SQL queries to avoid any possible confusion between data and SQL commands:</a:t>
            </a:r>
          </a:p>
          <a:p>
            <a:pPr>
              <a:buNone/>
            </a:pPr>
            <a:endParaRPr lang="en-US" dirty="0" smtClean="0"/>
          </a:p>
          <a:p>
            <a:pPr marL="0" indent="0">
              <a:buNone/>
            </a:pPr>
            <a:r>
              <a:rPr lang="en-US" sz="1200" dirty="0" smtClean="0">
                <a:solidFill>
                  <a:schemeClr val="accent1"/>
                </a:solidFill>
                <a:latin typeface="Courier" pitchFamily="49" charset="0"/>
              </a:rPr>
              <a:t>String query = "SELECT </a:t>
            </a:r>
            <a:r>
              <a:rPr lang="en-US" sz="1200" dirty="0" err="1" smtClean="0">
                <a:solidFill>
                  <a:schemeClr val="accent1"/>
                </a:solidFill>
                <a:latin typeface="Courier" pitchFamily="49" charset="0"/>
              </a:rPr>
              <a:t>cons_id</a:t>
            </a:r>
            <a:r>
              <a:rPr lang="en-US" sz="1200" dirty="0" smtClean="0">
                <a:solidFill>
                  <a:schemeClr val="accent1"/>
                </a:solidFill>
                <a:latin typeface="Courier" pitchFamily="49" charset="0"/>
              </a:rPr>
              <a:t> FROM constituent WHERE </a:t>
            </a:r>
            <a:r>
              <a:rPr lang="en-US" sz="1200" dirty="0" err="1" smtClean="0">
                <a:solidFill>
                  <a:schemeClr val="accent1"/>
                </a:solidFill>
                <a:latin typeface="Courier" pitchFamily="49" charset="0"/>
              </a:rPr>
              <a:t>member_id</a:t>
            </a:r>
            <a:r>
              <a:rPr lang="en-US" sz="1200" dirty="0" smtClean="0">
                <a:solidFill>
                  <a:schemeClr val="accent1"/>
                </a:solidFill>
                <a:latin typeface="Courier" pitchFamily="49" charset="0"/>
              </a:rPr>
              <a:t> = ?";</a:t>
            </a:r>
            <a:br>
              <a:rPr lang="en-US" sz="1200" dirty="0" smtClean="0">
                <a:solidFill>
                  <a:schemeClr val="accent1"/>
                </a:solidFill>
                <a:latin typeface="Courier" pitchFamily="49" charset="0"/>
              </a:rPr>
            </a:br>
            <a:r>
              <a:rPr lang="en-US" sz="1200" dirty="0" smtClean="0">
                <a:solidFill>
                  <a:schemeClr val="accent1"/>
                </a:solidFill>
                <a:latin typeface="Courier" pitchFamily="49" charset="0"/>
              </a:rPr>
              <a:t/>
            </a:r>
            <a:br>
              <a:rPr lang="en-US" sz="1200" dirty="0" smtClean="0">
                <a:solidFill>
                  <a:schemeClr val="accent1"/>
                </a:solidFill>
                <a:latin typeface="Courier" pitchFamily="49" charset="0"/>
              </a:rPr>
            </a:br>
            <a:r>
              <a:rPr lang="en-US" sz="1200" dirty="0" err="1" smtClean="0">
                <a:solidFill>
                  <a:schemeClr val="accent1"/>
                </a:solidFill>
                <a:latin typeface="Courier" pitchFamily="49" charset="0"/>
              </a:rPr>
              <a:t>PreparedStatement</a:t>
            </a:r>
            <a:r>
              <a:rPr lang="en-US" sz="1200" dirty="0" smtClean="0">
                <a:solidFill>
                  <a:schemeClr val="accent1"/>
                </a:solidFill>
                <a:latin typeface="Courier" pitchFamily="49" charset="0"/>
              </a:rPr>
              <a:t> </a:t>
            </a:r>
            <a:r>
              <a:rPr lang="en-US" sz="1200" dirty="0" err="1" smtClean="0">
                <a:solidFill>
                  <a:schemeClr val="accent1"/>
                </a:solidFill>
                <a:latin typeface="Courier" pitchFamily="49" charset="0"/>
              </a:rPr>
              <a:t>pstmt</a:t>
            </a:r>
            <a:r>
              <a:rPr lang="en-US" sz="1200" dirty="0" smtClean="0">
                <a:solidFill>
                  <a:schemeClr val="accent1"/>
                </a:solidFill>
                <a:latin typeface="Courier" pitchFamily="49" charset="0"/>
              </a:rPr>
              <a:t> = </a:t>
            </a:r>
            <a:r>
              <a:rPr lang="en-US" sz="1200" dirty="0" err="1" smtClean="0">
                <a:solidFill>
                  <a:schemeClr val="accent1"/>
                </a:solidFill>
                <a:latin typeface="Courier" pitchFamily="49" charset="0"/>
              </a:rPr>
              <a:t>connection.prepareStatement</a:t>
            </a:r>
            <a:r>
              <a:rPr lang="en-US" sz="1200" dirty="0" smtClean="0">
                <a:solidFill>
                  <a:schemeClr val="accent1"/>
                </a:solidFill>
                <a:latin typeface="Courier" pitchFamily="49" charset="0"/>
              </a:rPr>
              <a:t>( query ); </a:t>
            </a:r>
            <a:br>
              <a:rPr lang="en-US" sz="1200" dirty="0" smtClean="0">
                <a:solidFill>
                  <a:schemeClr val="accent1"/>
                </a:solidFill>
                <a:latin typeface="Courier" pitchFamily="49" charset="0"/>
              </a:rPr>
            </a:br>
            <a:r>
              <a:rPr lang="en-US" sz="1200" dirty="0" smtClean="0">
                <a:solidFill>
                  <a:schemeClr val="accent1"/>
                </a:solidFill>
                <a:latin typeface="Courier" pitchFamily="49" charset="0"/>
              </a:rPr>
              <a:t/>
            </a:r>
            <a:br>
              <a:rPr lang="en-US" sz="1200" dirty="0" smtClean="0">
                <a:solidFill>
                  <a:schemeClr val="accent1"/>
                </a:solidFill>
                <a:latin typeface="Courier" pitchFamily="49" charset="0"/>
              </a:rPr>
            </a:br>
            <a:r>
              <a:rPr lang="en-US" sz="1200" dirty="0" err="1" smtClean="0">
                <a:solidFill>
                  <a:schemeClr val="accent1"/>
                </a:solidFill>
                <a:latin typeface="Courier" pitchFamily="49" charset="0"/>
              </a:rPr>
              <a:t>pstmt.setString</a:t>
            </a:r>
            <a:r>
              <a:rPr lang="en-US" sz="1200" dirty="0" smtClean="0">
                <a:solidFill>
                  <a:schemeClr val="accent1"/>
                </a:solidFill>
                <a:latin typeface="Courier" pitchFamily="49" charset="0"/>
              </a:rPr>
              <a:t>( 1, </a:t>
            </a:r>
            <a:r>
              <a:rPr lang="en-US" sz="1200" dirty="0" err="1" smtClean="0">
                <a:solidFill>
                  <a:schemeClr val="accent1"/>
                </a:solidFill>
                <a:latin typeface="Courier" pitchFamily="49" charset="0"/>
              </a:rPr>
              <a:t>request.getParameter</a:t>
            </a:r>
            <a:r>
              <a:rPr lang="en-US" sz="1200" dirty="0" smtClean="0">
                <a:solidFill>
                  <a:schemeClr val="accent1"/>
                </a:solidFill>
                <a:latin typeface="Courier" pitchFamily="49" charset="0"/>
              </a:rPr>
              <a:t>(“</a:t>
            </a:r>
            <a:r>
              <a:rPr lang="en-US" sz="1200" dirty="0" err="1" smtClean="0">
                <a:solidFill>
                  <a:schemeClr val="accent1"/>
                </a:solidFill>
                <a:latin typeface="Courier" pitchFamily="49" charset="0"/>
              </a:rPr>
              <a:t>member_id</a:t>
            </a:r>
            <a:r>
              <a:rPr lang="en-US" sz="1200" dirty="0" smtClean="0">
                <a:solidFill>
                  <a:schemeClr val="accent1"/>
                </a:solidFill>
                <a:latin typeface="Courier" pitchFamily="49" charset="0"/>
              </a:rPr>
              <a:t>") ); </a:t>
            </a:r>
            <a:endParaRPr lang="en-US" sz="1200" dirty="0">
              <a:solidFill>
                <a:schemeClr val="accent1"/>
              </a:solidFill>
              <a:latin typeface="Courier"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Application functions related to authentication and session management are often not implemented correctly, allowing attackers to compromise passwords, keys, or session tokens, or to exploit other implementation flaws to assume other users’ identities.</a:t>
            </a:r>
          </a:p>
          <a:p>
            <a:pPr>
              <a:buNone/>
            </a:pPr>
            <a:endParaRPr lang="en-US" sz="1800" dirty="0" smtClean="0"/>
          </a:p>
          <a:p>
            <a:endParaRPr lang="en-US" dirty="0" smtClean="0"/>
          </a:p>
        </p:txBody>
      </p:sp>
      <p:sp>
        <p:nvSpPr>
          <p:cNvPr id="3" name="Title 2"/>
          <p:cNvSpPr>
            <a:spLocks noGrp="1"/>
          </p:cNvSpPr>
          <p:nvPr>
            <p:ph type="title"/>
          </p:nvPr>
        </p:nvSpPr>
        <p:spPr/>
        <p:txBody>
          <a:bodyPr/>
          <a:lstStyle/>
          <a:p>
            <a:r>
              <a:rPr lang="en-US" dirty="0" smtClean="0"/>
              <a:t>A2-Broken Authentication or Session Management (PCI-DSS 6.5.10)</a:t>
            </a:r>
            <a:br>
              <a:rPr lang="en-US" dirty="0" smtClean="0"/>
            </a:b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Access to a valid session token allows an attacker to impersonate another logged-in user. </a:t>
            </a:r>
          </a:p>
          <a:p>
            <a:r>
              <a:rPr lang="en-US" sz="1800" dirty="0" smtClean="0"/>
              <a:t>An attacker may can gain access to a session token by stealing it (i.e. retrieving it from an unencrypted wire packet, URL, or session cookie), or by predicting it.</a:t>
            </a:r>
          </a:p>
          <a:p>
            <a:r>
              <a:rPr lang="en-US" sz="1800" dirty="0" smtClean="0"/>
              <a:t>If the session token is not sufficiently random, it can be predicted.</a:t>
            </a:r>
          </a:p>
          <a:p>
            <a:r>
              <a:rPr lang="en-US" sz="1800" dirty="0" smtClean="0"/>
              <a:t>If the session token is not strongly encrypted, it can be stolen in transit, or from a persisted cookie. </a:t>
            </a:r>
          </a:p>
          <a:p>
            <a:r>
              <a:rPr lang="en-US" sz="1800" dirty="0" smtClean="0"/>
              <a:t>If the user can set their own session cookie, a session fixation attack is possible. </a:t>
            </a:r>
            <a:endParaRPr lang="en-US" sz="1800" dirty="0"/>
          </a:p>
        </p:txBody>
      </p:sp>
      <p:sp>
        <p:nvSpPr>
          <p:cNvPr id="3" name="Title 2"/>
          <p:cNvSpPr>
            <a:spLocks noGrp="1"/>
          </p:cNvSpPr>
          <p:nvPr>
            <p:ph type="title"/>
          </p:nvPr>
        </p:nvSpPr>
        <p:spPr/>
        <p:txBody>
          <a:bodyPr/>
          <a:lstStyle/>
          <a:p>
            <a:r>
              <a:rPr lang="en-US" dirty="0" smtClean="0"/>
              <a:t>SESSION HIJACKING</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The attacker provides a URL with a “valid" session token to the victim.</a:t>
            </a:r>
          </a:p>
          <a:p>
            <a:r>
              <a:rPr lang="en-US" sz="1800" dirty="0" smtClean="0"/>
              <a:t>When the victim clicks the link, the site assigns that session token to identify the victim's session. </a:t>
            </a:r>
          </a:p>
          <a:p>
            <a:r>
              <a:rPr lang="en-US" sz="1800" dirty="0" smtClean="0"/>
              <a:t>When the victim logs in to the site, if the site does not invalidate the session and assign a new one, the attacker can use his session token to impersonate the victim.</a:t>
            </a:r>
          </a:p>
        </p:txBody>
      </p:sp>
      <p:sp>
        <p:nvSpPr>
          <p:cNvPr id="3" name="Title 2"/>
          <p:cNvSpPr>
            <a:spLocks noGrp="1"/>
          </p:cNvSpPr>
          <p:nvPr>
            <p:ph type="title"/>
          </p:nvPr>
        </p:nvSpPr>
        <p:spPr/>
        <p:txBody>
          <a:bodyPr/>
          <a:lstStyle/>
          <a:p>
            <a:r>
              <a:rPr lang="en-US" dirty="0" smtClean="0"/>
              <a:t>WHAT IS a SESSION FIXATION attack?</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a serious breach?</a:t>
            </a:r>
            <a:endParaRPr lang="en-US" dirty="0"/>
          </a:p>
        </p:txBody>
      </p:sp>
      <p:sp>
        <p:nvSpPr>
          <p:cNvPr id="3" name="Content Placeholder 2"/>
          <p:cNvSpPr>
            <a:spLocks noGrp="1"/>
          </p:cNvSpPr>
          <p:nvPr>
            <p:ph idx="1"/>
          </p:nvPr>
        </p:nvSpPr>
        <p:spPr/>
        <p:txBody>
          <a:bodyPr/>
          <a:lstStyle/>
          <a:p>
            <a:r>
              <a:rPr lang="en-US" dirty="0" smtClean="0"/>
              <a:t>Blackbaud could make the front page of the WSJ. For all the wrong reasons.</a:t>
            </a:r>
          </a:p>
          <a:p>
            <a:endParaRPr lang="en-US" dirty="0" smtClean="0"/>
          </a:p>
          <a:p>
            <a:endParaRPr lang="en-US" dirty="0" smtClean="0"/>
          </a:p>
          <a:p>
            <a:endParaRPr lang="en-US" dirty="0" smtClean="0"/>
          </a:p>
          <a:p>
            <a:r>
              <a:rPr lang="en-US" dirty="0" smtClean="0"/>
              <a:t>Our company would lose a whole lot of money.</a:t>
            </a:r>
            <a:br>
              <a:rPr lang="en-US" dirty="0" smtClean="0"/>
            </a:br>
            <a:endParaRPr lang="en-US" dirty="0" smtClean="0"/>
          </a:p>
          <a:p>
            <a:r>
              <a:rPr lang="en-US" dirty="0" smtClean="0"/>
              <a:t>The fundraising ability and therefore the missions of our NPO clients would suffer.</a:t>
            </a:r>
            <a:br>
              <a:rPr lang="en-US" dirty="0" smtClean="0"/>
            </a:br>
            <a:endParaRPr lang="en-US" dirty="0" smtClean="0"/>
          </a:p>
          <a:p>
            <a:r>
              <a:rPr lang="en-US" dirty="0" smtClean="0"/>
              <a:t>It would seriously damage our clients’ confidence in us and our confidence in ourselves. </a:t>
            </a:r>
            <a:br>
              <a:rPr lang="en-US" dirty="0" smtClean="0"/>
            </a:br>
            <a:endParaRPr lang="en-US" dirty="0" smtClean="0"/>
          </a:p>
          <a:p>
            <a:r>
              <a:rPr lang="en-US" dirty="0" smtClean="0"/>
              <a:t>It wouldn’t look good on your résumé.</a:t>
            </a:r>
          </a:p>
          <a:p>
            <a:pPr>
              <a:buNone/>
            </a:pPr>
            <a:endParaRPr lang="en-US" dirty="0" smtClean="0"/>
          </a:p>
        </p:txBody>
      </p:sp>
      <p:pic>
        <p:nvPicPr>
          <p:cNvPr id="12291" name="Picture 3"/>
          <p:cNvPicPr>
            <a:picLocks noChangeAspect="1" noChangeArrowheads="1"/>
          </p:cNvPicPr>
          <p:nvPr/>
        </p:nvPicPr>
        <p:blipFill>
          <a:blip r:embed="rId2"/>
          <a:srcRect/>
          <a:stretch>
            <a:fillRect/>
          </a:stretch>
        </p:blipFill>
        <p:spPr bwMode="auto">
          <a:xfrm>
            <a:off x="2077395" y="1997772"/>
            <a:ext cx="4762500" cy="9429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Ensure you have a reasonable session timeout. This can be set at the app server using container-based-configuration in web.xml, or from code using </a:t>
            </a:r>
            <a:r>
              <a:rPr lang="en-US" sz="1800" dirty="0" err="1" smtClean="0"/>
              <a:t>session.setMaxInactiveInterval</a:t>
            </a:r>
            <a:r>
              <a:rPr lang="en-US" sz="1800" dirty="0" smtClean="0"/>
              <a:t>(seconds). Best practice is ~15min.  </a:t>
            </a:r>
            <a:br>
              <a:rPr lang="en-US" sz="1800" dirty="0" smtClean="0"/>
            </a:br>
            <a:endParaRPr lang="en-US" sz="1800" dirty="0" smtClean="0"/>
          </a:p>
          <a:p>
            <a:r>
              <a:rPr lang="en-US" sz="1800" dirty="0" smtClean="0"/>
              <a:t>When a user logs in, always invalidate the existing session and issue a new session to prevent session fixation. Never allow users to set their own session IDs. </a:t>
            </a:r>
            <a:br>
              <a:rPr lang="en-US" sz="1800" dirty="0" smtClean="0"/>
            </a:br>
            <a:endParaRPr lang="en-US" sz="1800" dirty="0" smtClean="0"/>
          </a:p>
          <a:p>
            <a:r>
              <a:rPr lang="en-US" sz="1800" dirty="0" smtClean="0"/>
              <a:t>Don’t expose the session token in a URL or non-secure cookie.</a:t>
            </a:r>
            <a:br>
              <a:rPr lang="en-US" sz="1800" dirty="0" smtClean="0"/>
            </a:br>
            <a:endParaRPr lang="en-US" sz="1800" dirty="0" smtClean="0"/>
          </a:p>
          <a:p>
            <a:r>
              <a:rPr lang="en-US" sz="1800" dirty="0" smtClean="0"/>
              <a:t>Prevent server cookies from being sent unencrypted via HTTP: </a:t>
            </a:r>
            <a:r>
              <a:rPr lang="en-US" sz="1800" dirty="0" err="1" smtClean="0"/>
              <a:t>cookieConfig.setSecure</a:t>
            </a:r>
            <a:r>
              <a:rPr lang="en-US" sz="1800" dirty="0" smtClean="0"/>
              <a:t>(true). </a:t>
            </a:r>
            <a:br>
              <a:rPr lang="en-US" sz="1800" dirty="0" smtClean="0"/>
            </a:br>
            <a:endParaRPr lang="en-US" sz="1800" dirty="0" smtClean="0"/>
          </a:p>
          <a:p>
            <a:r>
              <a:rPr lang="en-US" sz="1800" dirty="0" smtClean="0"/>
              <a:t>When running mixed clear-text and SSL environment, set cookies that are internal to the </a:t>
            </a:r>
            <a:r>
              <a:rPr lang="en-US" sz="1800" dirty="0" err="1" smtClean="0"/>
              <a:t>webapp</a:t>
            </a:r>
            <a:r>
              <a:rPr lang="en-US" sz="1800" dirty="0" smtClean="0"/>
              <a:t> as "secure".</a:t>
            </a:r>
          </a:p>
          <a:p>
            <a:endParaRPr lang="en-US" sz="1800" dirty="0"/>
          </a:p>
        </p:txBody>
      </p:sp>
      <p:sp>
        <p:nvSpPr>
          <p:cNvPr id="3" name="Title 2"/>
          <p:cNvSpPr>
            <a:spLocks noGrp="1"/>
          </p:cNvSpPr>
          <p:nvPr>
            <p:ph type="title"/>
          </p:nvPr>
        </p:nvSpPr>
        <p:spPr/>
        <p:txBody>
          <a:bodyPr/>
          <a:lstStyle/>
          <a:p>
            <a:r>
              <a:rPr lang="en-US" dirty="0" smtClean="0"/>
              <a:t>GUARDING AGAINST BROKEN AUTHENTICATION / SESSION MANAGEMENT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XSS flaws occur whenever an application takes </a:t>
            </a:r>
            <a:r>
              <a:rPr lang="en-US" sz="1800" dirty="0" err="1" smtClean="0"/>
              <a:t>untrusted</a:t>
            </a:r>
            <a:r>
              <a:rPr lang="en-US" sz="1800" dirty="0" smtClean="0"/>
              <a:t> data and sends it to a web browser without proper validation or escaping. XSS allows attackers to execute scripts in the victim’s browser which can hijack user sessions, deface web sites, or redirect the user to malicious sites.</a:t>
            </a:r>
          </a:p>
          <a:p>
            <a:endParaRPr lang="en-US" sz="1800" dirty="0" smtClean="0"/>
          </a:p>
          <a:p>
            <a:pPr>
              <a:buNone/>
            </a:pPr>
            <a:endParaRPr lang="en-US" sz="1800" dirty="0"/>
          </a:p>
        </p:txBody>
      </p:sp>
      <p:sp>
        <p:nvSpPr>
          <p:cNvPr id="3" name="Title 2"/>
          <p:cNvSpPr>
            <a:spLocks noGrp="1"/>
          </p:cNvSpPr>
          <p:nvPr>
            <p:ph type="title"/>
          </p:nvPr>
        </p:nvSpPr>
        <p:spPr/>
        <p:txBody>
          <a:bodyPr/>
          <a:lstStyle/>
          <a:p>
            <a:r>
              <a:rPr lang="en-US" dirty="0" smtClean="0"/>
              <a:t>A3-Cross-Site Scripting (XSS) (PCI-DSS 6.5.7)</a:t>
            </a:r>
            <a:endParaRPr lang="en-US" dirty="0"/>
          </a:p>
        </p:txBody>
      </p:sp>
      <p:pic>
        <p:nvPicPr>
          <p:cNvPr id="13315" name="Picture 3"/>
          <p:cNvPicPr>
            <a:picLocks noChangeAspect="1" noChangeArrowheads="1"/>
          </p:cNvPicPr>
          <p:nvPr/>
        </p:nvPicPr>
        <p:blipFill>
          <a:blip r:embed="rId2"/>
          <a:srcRect/>
          <a:stretch>
            <a:fillRect/>
          </a:stretch>
        </p:blipFill>
        <p:spPr bwMode="auto">
          <a:xfrm>
            <a:off x="2190750" y="3261163"/>
            <a:ext cx="4762500" cy="264795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Scrub inputs using </a:t>
            </a:r>
            <a:r>
              <a:rPr lang="en-US" sz="1800" dirty="0" err="1" smtClean="0"/>
              <a:t>regex</a:t>
            </a:r>
            <a:r>
              <a:rPr lang="en-US" sz="1800" dirty="0" smtClean="0"/>
              <a:t> patters for </a:t>
            </a:r>
            <a:r>
              <a:rPr lang="en-US" sz="1800" dirty="0" err="1" smtClean="0"/>
              <a:t>whitelisting</a:t>
            </a:r>
            <a:r>
              <a:rPr lang="en-US" sz="1800" dirty="0" smtClean="0"/>
              <a:t> (i.e. only numbers allowed) and blacklisting (i.e. no </a:t>
            </a:r>
            <a:r>
              <a:rPr lang="en-US" sz="1800" dirty="0" err="1" smtClean="0"/>
              <a:t>javascript</a:t>
            </a:r>
            <a:r>
              <a:rPr lang="en-US" sz="1800" dirty="0" smtClean="0"/>
              <a:t> special characters, html tags allowed) on input. </a:t>
            </a:r>
            <a:br>
              <a:rPr lang="en-US" sz="1800" dirty="0" smtClean="0"/>
            </a:br>
            <a:endParaRPr lang="en-US" sz="1800" dirty="0" smtClean="0"/>
          </a:p>
          <a:p>
            <a:r>
              <a:rPr lang="en-US" sz="1800" dirty="0" err="1" smtClean="0"/>
              <a:t>Whitelist</a:t>
            </a:r>
            <a:r>
              <a:rPr lang="en-US" sz="1800" dirty="0" smtClean="0"/>
              <a:t> and blacklist are not sufficient by themselves, they </a:t>
            </a:r>
            <a:r>
              <a:rPr lang="en-US" sz="1800" b="1" dirty="0" smtClean="0"/>
              <a:t>must be combined </a:t>
            </a:r>
            <a:r>
              <a:rPr lang="en-US" sz="1800" dirty="0" smtClean="0"/>
              <a:t>with Output Escaping. </a:t>
            </a:r>
            <a:br>
              <a:rPr lang="en-US" sz="1800" dirty="0" smtClean="0"/>
            </a:br>
            <a:endParaRPr lang="en-US" sz="1800" dirty="0" smtClean="0"/>
          </a:p>
          <a:p>
            <a:r>
              <a:rPr lang="en-US" sz="1800" dirty="0" smtClean="0"/>
              <a:t>Escape </a:t>
            </a:r>
            <a:r>
              <a:rPr lang="en-US" sz="1800" dirty="0" err="1" smtClean="0"/>
              <a:t>untrusted</a:t>
            </a:r>
            <a:r>
              <a:rPr lang="en-US" sz="1800" dirty="0" smtClean="0"/>
              <a:t> input before displaying it. </a:t>
            </a:r>
          </a:p>
          <a:p>
            <a:endParaRPr lang="en-US" sz="1800" dirty="0" smtClean="0"/>
          </a:p>
          <a:p>
            <a:r>
              <a:rPr lang="en-US" sz="1800" dirty="0" smtClean="0"/>
              <a:t>OWASP Java Encoder project </a:t>
            </a:r>
            <a:r>
              <a:rPr lang="en-US" sz="1800" dirty="0" smtClean="0">
                <a:hlinkClick r:id="rId2"/>
              </a:rPr>
              <a:t>https://www.owasp.org/index.php/OWASP_Java_Encoder_Project</a:t>
            </a:r>
            <a:r>
              <a:rPr lang="en-US" sz="1800" dirty="0" smtClean="0"/>
              <a:t> provides an output escaping library. </a:t>
            </a:r>
            <a:br>
              <a:rPr lang="en-US" sz="1800" dirty="0" smtClean="0"/>
            </a:br>
            <a:endParaRPr lang="en-US" sz="1800" dirty="0" smtClean="0"/>
          </a:p>
          <a:p>
            <a:r>
              <a:rPr lang="en-US" sz="1800" dirty="0" smtClean="0"/>
              <a:t>Be sure you encode for the proper context. </a:t>
            </a:r>
            <a:r>
              <a:rPr lang="en-US" sz="1800" dirty="0" err="1" smtClean="0"/>
              <a:t>encodeForHtml</a:t>
            </a:r>
            <a:r>
              <a:rPr lang="en-US" sz="1800" dirty="0" smtClean="0"/>
              <a:t> does no good in a </a:t>
            </a:r>
            <a:r>
              <a:rPr lang="en-US" sz="1800" dirty="0" err="1" smtClean="0"/>
              <a:t>javascript</a:t>
            </a:r>
            <a:r>
              <a:rPr lang="en-US" sz="1800" dirty="0" smtClean="0"/>
              <a:t>/JSON context, </a:t>
            </a:r>
            <a:r>
              <a:rPr lang="en-US" sz="1800" dirty="0" err="1" smtClean="0"/>
              <a:t>encodeForJavascrip</a:t>
            </a:r>
            <a:r>
              <a:rPr lang="en-US" sz="1800" dirty="0" smtClean="0"/>
              <a:t> vice-versa.</a:t>
            </a:r>
            <a:endParaRPr lang="en-US" sz="1800" dirty="0"/>
          </a:p>
        </p:txBody>
      </p:sp>
      <p:sp>
        <p:nvSpPr>
          <p:cNvPr id="3" name="Title 2"/>
          <p:cNvSpPr>
            <a:spLocks noGrp="1"/>
          </p:cNvSpPr>
          <p:nvPr>
            <p:ph type="title"/>
          </p:nvPr>
        </p:nvSpPr>
        <p:spPr/>
        <p:txBody>
          <a:bodyPr/>
          <a:lstStyle/>
          <a:p>
            <a:r>
              <a:rPr lang="en-US" dirty="0" smtClean="0"/>
              <a:t>MITIGATING XSS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 CSRF attack tricks the user into clicking a link while logged in to the site.</a:t>
            </a:r>
          </a:p>
          <a:p>
            <a:r>
              <a:rPr lang="en-US" sz="1800" dirty="0" smtClean="0"/>
              <a:t>This forces a logged-on victim’s browser to send a forged HTTP request, including the victim’s session cookie and any other automatically included authentication information, to a vulnerable web application. </a:t>
            </a:r>
          </a:p>
          <a:p>
            <a:r>
              <a:rPr lang="en-US" sz="1800" dirty="0" smtClean="0"/>
              <a:t>This allows the attacker to force the victim’s browser to generate requests the vulnerable application thinks are legitimate requests from the victim.</a:t>
            </a:r>
            <a:endParaRPr lang="en-US" sz="1800" dirty="0"/>
          </a:p>
        </p:txBody>
      </p:sp>
      <p:sp>
        <p:nvSpPr>
          <p:cNvPr id="3" name="Title 2"/>
          <p:cNvSpPr>
            <a:spLocks noGrp="1"/>
          </p:cNvSpPr>
          <p:nvPr>
            <p:ph type="title"/>
          </p:nvPr>
        </p:nvSpPr>
        <p:spPr/>
        <p:txBody>
          <a:bodyPr/>
          <a:lstStyle/>
          <a:p>
            <a:r>
              <a:rPr lang="en-US" dirty="0" smtClean="0"/>
              <a:t>A8-Cross-Site Request Forgery (CSRF) (PCI-DSS 6.5.9)</a:t>
            </a:r>
            <a:br>
              <a:rPr lang="en-US" dirty="0" smtClean="0"/>
            </a:b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CSRF attacks are difficult to detect, since requests come from a legitimate logged-in client.</a:t>
            </a:r>
          </a:p>
          <a:p>
            <a:r>
              <a:rPr lang="en-US" sz="1800" dirty="0" smtClean="0"/>
              <a:t>Typical attack might trigger a purchase, transfer, or profile data tampering.</a:t>
            </a:r>
          </a:p>
          <a:p>
            <a:r>
              <a:rPr lang="en-US" sz="1800" dirty="0" smtClean="0"/>
              <a:t>Blind attack - not used for data theft as the attacker cannot see the response.</a:t>
            </a:r>
          </a:p>
          <a:p>
            <a:r>
              <a:rPr lang="en-US" sz="1800" dirty="0" smtClean="0"/>
              <a:t>Evil site executes a request against the target site, perhaps by embedding the request in an image tag, i.e. </a:t>
            </a:r>
          </a:p>
          <a:p>
            <a:pPr>
              <a:buNone/>
            </a:pPr>
            <a:r>
              <a:rPr lang="en-US" sz="1800" dirty="0" smtClean="0"/>
              <a:t/>
            </a:r>
            <a:br>
              <a:rPr lang="en-US" sz="1800" dirty="0" smtClean="0"/>
            </a:br>
            <a:r>
              <a:rPr lang="en-US" dirty="0" smtClean="0">
                <a:solidFill>
                  <a:srgbClr val="FF0000"/>
                </a:solidFill>
                <a:latin typeface="Courier" pitchFamily="49" charset="0"/>
              </a:rPr>
              <a:t>&lt;</a:t>
            </a:r>
            <a:r>
              <a:rPr lang="en-US" dirty="0" err="1" smtClean="0">
                <a:solidFill>
                  <a:srgbClr val="FF0000"/>
                </a:solidFill>
                <a:latin typeface="Courier" pitchFamily="49" charset="0"/>
              </a:rPr>
              <a:t>img</a:t>
            </a:r>
            <a:r>
              <a:rPr lang="en-US" dirty="0" smtClean="0">
                <a:solidFill>
                  <a:srgbClr val="FF0000"/>
                </a:solidFill>
                <a:latin typeface="Courier" pitchFamily="49" charset="0"/>
              </a:rPr>
              <a:t> </a:t>
            </a:r>
            <a:r>
              <a:rPr lang="en-US" dirty="0" err="1" smtClean="0">
                <a:solidFill>
                  <a:srgbClr val="FF0000"/>
                </a:solidFill>
                <a:latin typeface="Courier" pitchFamily="49" charset="0"/>
              </a:rPr>
              <a:t>src</a:t>
            </a:r>
            <a:r>
              <a:rPr lang="en-US" dirty="0" smtClean="0">
                <a:solidFill>
                  <a:srgbClr val="FF0000"/>
                </a:solidFill>
                <a:latin typeface="Courier" pitchFamily="49" charset="0"/>
              </a:rPr>
              <a:t> = "https://bankusa.com/transfer?curr=usd&amp;amount=100.00&amp;to_account=008105162304" /&gt;</a:t>
            </a:r>
          </a:p>
          <a:p>
            <a:r>
              <a:rPr lang="en-US" sz="1800" dirty="0" smtClean="0"/>
              <a:t>A victim may be tricked by social engineering / phishing into visiting the evil site while logged in to the target site.</a:t>
            </a:r>
          </a:p>
          <a:p>
            <a:endParaRPr lang="en-US" sz="1800" dirty="0"/>
          </a:p>
        </p:txBody>
      </p:sp>
      <p:sp>
        <p:nvSpPr>
          <p:cNvPr id="3" name="Title 2"/>
          <p:cNvSpPr>
            <a:spLocks noGrp="1"/>
          </p:cNvSpPr>
          <p:nvPr>
            <p:ph type="title"/>
          </p:nvPr>
        </p:nvSpPr>
        <p:spPr/>
        <p:txBody>
          <a:bodyPr/>
          <a:lstStyle/>
          <a:p>
            <a:r>
              <a:rPr lang="en-US" dirty="0" smtClean="0"/>
              <a:t>HOW CSRF WORKS</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Where app requests may be subject to CSRF, you can use strong anti-CSRF tokens to ensure that requests are legitimate, since hackers won't be able to successfully predict the token value. </a:t>
            </a:r>
            <a:br>
              <a:rPr lang="en-US" sz="1800" dirty="0" smtClean="0"/>
            </a:br>
            <a:endParaRPr lang="en-US" sz="1800" dirty="0" smtClean="0"/>
          </a:p>
          <a:p>
            <a:r>
              <a:rPr lang="en-US" sz="1800" dirty="0" smtClean="0"/>
              <a:t>These can also be used to prevent double submission of the same form.</a:t>
            </a:r>
            <a:br>
              <a:rPr lang="en-US" sz="1800" dirty="0" smtClean="0"/>
            </a:br>
            <a:endParaRPr lang="en-US" sz="1800" dirty="0" smtClean="0"/>
          </a:p>
          <a:p>
            <a:r>
              <a:rPr lang="en-US" sz="1800" dirty="0" smtClean="0"/>
              <a:t>OWASP </a:t>
            </a:r>
            <a:r>
              <a:rPr lang="en-US" sz="1800" dirty="0" err="1" smtClean="0"/>
              <a:t>CSRFGuard</a:t>
            </a:r>
            <a:r>
              <a:rPr lang="en-US" sz="1800" dirty="0" smtClean="0"/>
              <a:t> library can be used to generate token values </a:t>
            </a:r>
            <a:r>
              <a:rPr lang="en-US" sz="1800" dirty="0" smtClean="0">
                <a:hlinkClick r:id="rId2"/>
              </a:rPr>
              <a:t>https://www.owasp.org/index.php/Category:OWASP_CSRFGuard_Project</a:t>
            </a:r>
            <a:endParaRPr lang="en-US" sz="1800" dirty="0" smtClean="0"/>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PREVENTING CSRF</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Most web applications verify function level access rights before making that functionality visible in the UI. However, applications need to perform the same access control checks on the server when each function is accessed. If requests are not verified, attackers will be able to forge requests in order to access functionality without proper authorization.</a:t>
            </a:r>
            <a:endParaRPr lang="en-US" sz="1800" dirty="0"/>
          </a:p>
        </p:txBody>
      </p:sp>
      <p:sp>
        <p:nvSpPr>
          <p:cNvPr id="3" name="Title 2"/>
          <p:cNvSpPr>
            <a:spLocks noGrp="1"/>
          </p:cNvSpPr>
          <p:nvPr>
            <p:ph type="title"/>
          </p:nvPr>
        </p:nvSpPr>
        <p:spPr/>
        <p:txBody>
          <a:bodyPr/>
          <a:lstStyle/>
          <a:p>
            <a:r>
              <a:rPr lang="en-US" dirty="0" smtClean="0"/>
              <a:t>A7-Missing Function Level Access Control (PCI-DSS 6.5.8)</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Use role-based access control to ensure that the user has access to the function requested. </a:t>
            </a:r>
          </a:p>
          <a:p>
            <a:r>
              <a:rPr lang="en-US" sz="1800" dirty="0" smtClean="0"/>
              <a:t>Guard against parameter manipulation. (Don’t rely on client-side validation).</a:t>
            </a:r>
          </a:p>
          <a:p>
            <a:r>
              <a:rPr lang="en-US" sz="1800" dirty="0" smtClean="0"/>
              <a:t>An attacker can easily disable validation and change the values of sensitive information in form data or cookies (e.g. "price") submitted by the client. </a:t>
            </a:r>
          </a:p>
          <a:p>
            <a:r>
              <a:rPr lang="en-US" sz="1800" dirty="0" smtClean="0"/>
              <a:t>Key mitigation strategy: don't ask for data you already know. </a:t>
            </a:r>
          </a:p>
          <a:p>
            <a:r>
              <a:rPr lang="en-US" sz="1800" dirty="0" smtClean="0"/>
              <a:t>If you must, you can use a HMAC checksum to verify sensitive parameters passed through the client were not changed. </a:t>
            </a:r>
          </a:p>
          <a:p>
            <a:r>
              <a:rPr lang="en-US" sz="1800" dirty="0" smtClean="0"/>
              <a:t>Concatenate the parameter names and values, hash with a secret key to create a checksum, and require the user to submit the checksum with the data. </a:t>
            </a:r>
          </a:p>
          <a:p>
            <a:r>
              <a:rPr lang="en-US" sz="1800" dirty="0" smtClean="0"/>
              <a:t>Compare the returned parameter and value with the returned key hash to verify that the parameter values were not changed.</a:t>
            </a:r>
          </a:p>
          <a:p>
            <a:endParaRPr lang="en-US" sz="1800" dirty="0"/>
          </a:p>
        </p:txBody>
      </p:sp>
      <p:sp>
        <p:nvSpPr>
          <p:cNvPr id="3" name="Title 2"/>
          <p:cNvSpPr>
            <a:spLocks noGrp="1"/>
          </p:cNvSpPr>
          <p:nvPr>
            <p:ph type="title"/>
          </p:nvPr>
        </p:nvSpPr>
        <p:spPr/>
        <p:txBody>
          <a:bodyPr/>
          <a:lstStyle/>
          <a:p>
            <a:r>
              <a:rPr lang="en-US" dirty="0" smtClean="0"/>
              <a:t>IMPLEMENTING FUNCTION LEVEL ACCESS CONTROL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 direct object reference occurs when a developer exposes a reference to an internal implementation object, such as a file, directory, or database key. </a:t>
            </a:r>
          </a:p>
          <a:p>
            <a:r>
              <a:rPr lang="en-US" sz="1800" dirty="0" smtClean="0"/>
              <a:t>Without an access control check or other protection, attackers can manipulate these references to access unauthorized data.</a:t>
            </a:r>
            <a:endParaRPr lang="en-US" sz="1800" dirty="0"/>
          </a:p>
        </p:txBody>
      </p:sp>
      <p:sp>
        <p:nvSpPr>
          <p:cNvPr id="3" name="Title 2"/>
          <p:cNvSpPr>
            <a:spLocks noGrp="1"/>
          </p:cNvSpPr>
          <p:nvPr>
            <p:ph type="title"/>
          </p:nvPr>
        </p:nvSpPr>
        <p:spPr/>
        <p:txBody>
          <a:bodyPr/>
          <a:lstStyle/>
          <a:p>
            <a:r>
              <a:rPr lang="en-US" dirty="0" smtClean="0"/>
              <a:t>A4-Insecure Direct Object References (PCI-DSS 6.5.8)</a:t>
            </a:r>
            <a:endParaRPr 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By “forced browsing,” an attacker is able to guess unauthorized resource names by entering URLs. </a:t>
            </a:r>
          </a:p>
          <a:p>
            <a:endParaRPr lang="en-US" sz="1800" dirty="0" smtClean="0"/>
          </a:p>
          <a:p>
            <a:r>
              <a:rPr lang="en-US" sz="1800" dirty="0" smtClean="0"/>
              <a:t>One mitigation approach is to use container-based authorization in web.xml</a:t>
            </a:r>
          </a:p>
          <a:p>
            <a:endParaRPr lang="en-US" sz="1800" dirty="0" smtClean="0"/>
          </a:p>
          <a:p>
            <a:pPr>
              <a:buNone/>
            </a:pPr>
            <a:r>
              <a:rPr lang="en-US" sz="1800" dirty="0" smtClean="0">
                <a:solidFill>
                  <a:srgbClr val="FF0000"/>
                </a:solidFill>
                <a:latin typeface="Courier" pitchFamily="49" charset="0"/>
              </a:rPr>
              <a:t>&lt;security-constraint&gt;</a:t>
            </a:r>
          </a:p>
          <a:p>
            <a:pPr>
              <a:buNone/>
            </a:pPr>
            <a:r>
              <a:rPr lang="en-US" sz="1800" dirty="0" smtClean="0">
                <a:solidFill>
                  <a:srgbClr val="FF0000"/>
                </a:solidFill>
                <a:latin typeface="Courier" pitchFamily="49" charset="0"/>
              </a:rPr>
              <a:t>    &lt;web-resource-collection&gt;</a:t>
            </a:r>
          </a:p>
          <a:p>
            <a:pPr>
              <a:buNone/>
            </a:pPr>
            <a:r>
              <a:rPr lang="en-US" sz="1800" dirty="0" smtClean="0">
                <a:solidFill>
                  <a:srgbClr val="FF0000"/>
                </a:solidFill>
                <a:latin typeface="Courier" pitchFamily="49" charset="0"/>
              </a:rPr>
              <a:t>         &lt;</a:t>
            </a:r>
            <a:r>
              <a:rPr lang="en-US" sz="1800" dirty="0" err="1" smtClean="0">
                <a:solidFill>
                  <a:srgbClr val="FF0000"/>
                </a:solidFill>
                <a:latin typeface="Courier" pitchFamily="49" charset="0"/>
              </a:rPr>
              <a:t>url</a:t>
            </a:r>
            <a:r>
              <a:rPr lang="en-US" sz="1800" dirty="0" smtClean="0">
                <a:solidFill>
                  <a:srgbClr val="FF0000"/>
                </a:solidFill>
                <a:latin typeface="Courier" pitchFamily="49" charset="0"/>
              </a:rPr>
              <a:t>-pattern&gt;</a:t>
            </a:r>
          </a:p>
          <a:p>
            <a:endParaRPr lang="en-US" sz="1800" dirty="0" smtClean="0"/>
          </a:p>
          <a:p>
            <a:r>
              <a:rPr lang="en-US" sz="1800" dirty="0" smtClean="0"/>
              <a:t>Another option is to use indirect access maps with obfuscated parameters.</a:t>
            </a:r>
            <a:br>
              <a:rPr lang="en-US" sz="1800" dirty="0" smtClean="0"/>
            </a:br>
            <a:endParaRPr lang="en-US" sz="1800" dirty="0" smtClean="0"/>
          </a:p>
          <a:p>
            <a:r>
              <a:rPr lang="en-US" sz="1800" dirty="0" smtClean="0"/>
              <a:t>Use ESAPI </a:t>
            </a:r>
            <a:r>
              <a:rPr lang="en-US" sz="1800" dirty="0" err="1" smtClean="0"/>
              <a:t>RandomAccessMap</a:t>
            </a:r>
            <a:r>
              <a:rPr lang="en-US" sz="1800" dirty="0" smtClean="0"/>
              <a:t> class, </a:t>
            </a:r>
            <a:r>
              <a:rPr lang="en-US" sz="1800" dirty="0" err="1" smtClean="0"/>
              <a:t>addDirectReferenc</a:t>
            </a:r>
            <a:r>
              <a:rPr lang="en-US" sz="1800" dirty="0" smtClean="0"/>
              <a:t> and </a:t>
            </a:r>
            <a:r>
              <a:rPr lang="en-US" sz="1800" dirty="0" err="1" smtClean="0"/>
              <a:t>getInderectReference</a:t>
            </a:r>
            <a:r>
              <a:rPr lang="en-US" sz="1800" dirty="0" smtClean="0"/>
              <a:t> methods to create </a:t>
            </a:r>
            <a:r>
              <a:rPr lang="en-US" sz="1800" dirty="0" err="1" smtClean="0"/>
              <a:t>inderect</a:t>
            </a:r>
            <a:r>
              <a:rPr lang="en-US" sz="1800" dirty="0" smtClean="0"/>
              <a:t> access maps. </a:t>
            </a:r>
            <a:endParaRPr lang="en-US" sz="1800" dirty="0"/>
          </a:p>
        </p:txBody>
      </p:sp>
      <p:sp>
        <p:nvSpPr>
          <p:cNvPr id="3" name="Title 2"/>
          <p:cNvSpPr>
            <a:spLocks noGrp="1"/>
          </p:cNvSpPr>
          <p:nvPr>
            <p:ph type="title"/>
          </p:nvPr>
        </p:nvSpPr>
        <p:spPr/>
        <p:txBody>
          <a:bodyPr/>
          <a:lstStyle/>
          <a:p>
            <a:r>
              <a:rPr lang="en-US" dirty="0" smtClean="0"/>
              <a:t>MITIGATING FORCED BROWSING</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THAT CONTEXT IN MIND…</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Many web applications do not properly protect sensitive data, such as credit cards, tax IDs, and authentication credentials. Attackers may steal or modify such weakly protected data to conduct credit card fraud, identity theft, or other crimes. Sensitive data deserves extra protection such as encryption at rest or in transit, as well as special precautions when exchanged with the browser.</a:t>
            </a:r>
          </a:p>
          <a:p>
            <a:endParaRPr lang="en-US" sz="1800" dirty="0"/>
          </a:p>
        </p:txBody>
      </p:sp>
      <p:sp>
        <p:nvSpPr>
          <p:cNvPr id="3" name="Title 2"/>
          <p:cNvSpPr>
            <a:spLocks noGrp="1"/>
          </p:cNvSpPr>
          <p:nvPr>
            <p:ph type="title"/>
          </p:nvPr>
        </p:nvSpPr>
        <p:spPr/>
        <p:txBody>
          <a:bodyPr/>
          <a:lstStyle/>
          <a:p>
            <a:r>
              <a:rPr lang="en-US" dirty="0" smtClean="0"/>
              <a:t>A6-Sensitive Data Exposure (PCI-DSS 6.5.6, 6.5.4)</a:t>
            </a:r>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Valuable information such as personally-identifying information, account numbers, SSNs, credentials and passwords etc. must never be stored in plain text.</a:t>
            </a:r>
          </a:p>
          <a:p>
            <a:endParaRPr lang="en-US" sz="1800" dirty="0" smtClean="0"/>
          </a:p>
          <a:p>
            <a:r>
              <a:rPr lang="en-US" sz="1800" dirty="0" smtClean="0"/>
              <a:t>Be especially careful with log files. These get downloaded, copied to archives, etc., and leaks can proliferate. Don’t log data you don’t mean to log. By default, don’t log data.</a:t>
            </a:r>
          </a:p>
          <a:p>
            <a:endParaRPr lang="en-US" sz="1800" dirty="0" smtClean="0"/>
          </a:p>
          <a:p>
            <a:r>
              <a:rPr lang="en-US" sz="1800" dirty="0" smtClean="0"/>
              <a:t>Use strong encryption libraries / algorithms for sensitive data (not MD5 or DES). Cf. </a:t>
            </a:r>
            <a:r>
              <a:rPr lang="en-US" sz="1800" dirty="0" smtClean="0">
                <a:hlinkClick r:id="rId2"/>
              </a:rPr>
              <a:t>http://MD5decryptor.co.uk</a:t>
            </a:r>
            <a:endParaRPr lang="en-US" sz="1800" dirty="0" smtClean="0"/>
          </a:p>
          <a:p>
            <a:endParaRPr lang="en-US" sz="1800" dirty="0" smtClean="0"/>
          </a:p>
          <a:p>
            <a:r>
              <a:rPr lang="en-US" sz="1800" dirty="0" smtClean="0"/>
              <a:t>Don't use unsalted crypto storage for passwords. </a:t>
            </a:r>
            <a:r>
              <a:rPr lang="en-US" sz="1800" dirty="0" smtClean="0">
                <a:hlinkClick r:id="rId3"/>
              </a:rPr>
              <a:t>http://splashdata.com/press/worstpasswords2013.htm</a:t>
            </a:r>
            <a:endParaRPr lang="en-US" sz="1800" dirty="0" smtClean="0"/>
          </a:p>
          <a:p>
            <a:endParaRPr lang="en-US" sz="1800" dirty="0" smtClean="0"/>
          </a:p>
          <a:p>
            <a:r>
              <a:rPr lang="en-US" sz="1800" dirty="0" smtClean="0"/>
              <a:t>HTTPS only for sensitive data. </a:t>
            </a:r>
            <a:r>
              <a:rPr lang="en-US" sz="1800" dirty="0" smtClean="0">
                <a:hlinkClick r:id="rId4"/>
              </a:rPr>
              <a:t>https://codebutler.github.io/firesheep/</a:t>
            </a:r>
            <a:endParaRPr lang="en-US" sz="1800" dirty="0" smtClean="0"/>
          </a:p>
          <a:p>
            <a:endParaRPr lang="en-US" sz="1800" dirty="0" smtClean="0"/>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PROTECTING SENSITIVE INFORMATION</a:t>
            </a:r>
            <a:endParaRPr 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Stolen credentials or CC numbers make headlines and cost $ millions.</a:t>
            </a:r>
          </a:p>
          <a:p>
            <a:endParaRPr lang="en-US" sz="1800" dirty="0" smtClean="0"/>
          </a:p>
          <a:p>
            <a:r>
              <a:rPr lang="en-US" sz="1800" dirty="0" smtClean="0"/>
              <a:t>CC numbers must not be stored.</a:t>
            </a:r>
          </a:p>
          <a:p>
            <a:endParaRPr lang="en-US" sz="1800" dirty="0" smtClean="0"/>
          </a:p>
          <a:p>
            <a:r>
              <a:rPr lang="en-US" sz="1800" dirty="0" smtClean="0"/>
              <a:t>Passwords must be stored </a:t>
            </a:r>
            <a:r>
              <a:rPr lang="en-US" sz="1800" b="1" dirty="0" smtClean="0"/>
              <a:t>encrypted</a:t>
            </a:r>
            <a:r>
              <a:rPr lang="en-US" sz="1800" dirty="0" smtClean="0"/>
              <a:t> </a:t>
            </a:r>
            <a:r>
              <a:rPr lang="en-US" sz="1800" b="1" dirty="0" smtClean="0"/>
              <a:t>and salted</a:t>
            </a:r>
            <a:r>
              <a:rPr lang="en-US" sz="1800" dirty="0" smtClean="0"/>
              <a:t>.</a:t>
            </a:r>
          </a:p>
          <a:p>
            <a:pPr>
              <a:buNone/>
            </a:pPr>
            <a:endParaRPr lang="en-US" sz="1800" dirty="0" smtClean="0"/>
          </a:p>
          <a:p>
            <a:r>
              <a:rPr lang="en-US" sz="1800" dirty="0" smtClean="0"/>
              <a:t>Use </a:t>
            </a:r>
            <a:r>
              <a:rPr lang="en-US" sz="1800" dirty="0" err="1" smtClean="0"/>
              <a:t>Java.Security</a:t>
            </a:r>
            <a:r>
              <a:rPr lang="en-US" sz="1800" dirty="0" smtClean="0"/>
              <a:t> </a:t>
            </a:r>
            <a:r>
              <a:rPr lang="en-US" sz="1800" dirty="0" err="1" smtClean="0"/>
              <a:t>Javax.Crypto</a:t>
            </a:r>
            <a:r>
              <a:rPr lang="en-US" sz="1800" dirty="0" smtClean="0"/>
              <a:t> in JCA.</a:t>
            </a:r>
          </a:p>
          <a:p>
            <a:endParaRPr lang="en-US" sz="1800" dirty="0" smtClean="0"/>
          </a:p>
          <a:p>
            <a:r>
              <a:rPr lang="en-US" sz="1800" dirty="0" smtClean="0"/>
              <a:t>Generate salts with a cryptographically strong generator (not </a:t>
            </a:r>
            <a:r>
              <a:rPr lang="en-US" sz="1800" dirty="0" err="1" smtClean="0"/>
              <a:t>java.math.radom</a:t>
            </a:r>
            <a:r>
              <a:rPr lang="en-US" sz="1800" dirty="0" smtClean="0"/>
              <a:t>). </a:t>
            </a:r>
          </a:p>
          <a:p>
            <a:endParaRPr lang="en-US" sz="1800" dirty="0" smtClean="0"/>
          </a:p>
          <a:p>
            <a:r>
              <a:rPr lang="en-US" sz="1800" dirty="0" smtClean="0"/>
              <a:t>The salt value must be stored with the password hash. The salt may be stored in plaintext. The salt is used to create a copy of the hash for comparison when a user supplies his password to authenticate.</a:t>
            </a:r>
          </a:p>
          <a:p>
            <a:endParaRPr lang="en-US" dirty="0"/>
          </a:p>
        </p:txBody>
      </p:sp>
      <p:sp>
        <p:nvSpPr>
          <p:cNvPr id="3" name="Title 2"/>
          <p:cNvSpPr>
            <a:spLocks noGrp="1"/>
          </p:cNvSpPr>
          <p:nvPr>
            <p:ph type="title"/>
          </p:nvPr>
        </p:nvSpPr>
        <p:spPr/>
        <p:txBody>
          <a:bodyPr/>
          <a:lstStyle/>
          <a:p>
            <a:r>
              <a:rPr lang="en-US" dirty="0" smtClean="0"/>
              <a:t>PROTECTING SENSITIVE INFORMATION (CONT’D)</a:t>
            </a:r>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Same generic error for bad username, password on login to prevent account enumeration.</a:t>
            </a:r>
          </a:p>
          <a:p>
            <a:endParaRPr lang="en-US" sz="1800" dirty="0" smtClean="0"/>
          </a:p>
          <a:p>
            <a:r>
              <a:rPr lang="en-US" sz="1800" dirty="0" smtClean="0"/>
              <a:t>Use two-factor authentication for password reset</a:t>
            </a:r>
          </a:p>
          <a:p>
            <a:endParaRPr lang="en-US" sz="1800" dirty="0" smtClean="0"/>
          </a:p>
          <a:p>
            <a:r>
              <a:rPr lang="en-US" sz="1800" dirty="0" smtClean="0"/>
              <a:t>Guard against brute force attack with account lockout (may be subject to </a:t>
            </a:r>
            <a:r>
              <a:rPr lang="en-US" sz="1800" dirty="0" err="1" smtClean="0"/>
              <a:t>DoS</a:t>
            </a:r>
            <a:r>
              <a:rPr lang="en-US" sz="1800" dirty="0" smtClean="0"/>
              <a:t> attack, also can permit account enumeration), password complexity (prevent dictionary hacks), increasing delay (discourages brute force attempts without the downside of lockout), or CAPCHA (may introduce ADA compliance issues).</a:t>
            </a:r>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PROTECTING SENSITIVE INFORMATION (LAST TOPIC)</a:t>
            </a:r>
            <a:endParaRPr 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PCI 6.5.2 regards Buffer Overflow vulnerabilities, “but we use Java...”</a:t>
            </a:r>
          </a:p>
          <a:p>
            <a:endParaRPr lang="en-US" sz="1800" dirty="0" smtClean="0"/>
          </a:p>
          <a:p>
            <a:r>
              <a:rPr lang="en-US" sz="1800" dirty="0" smtClean="0"/>
              <a:t>Here's a WSDL document for Luminate Online Web Services (CWS):</a:t>
            </a:r>
            <a:br>
              <a:rPr lang="en-US" sz="1800" dirty="0" smtClean="0"/>
            </a:br>
            <a:r>
              <a:rPr lang="en-US" dirty="0" smtClean="0">
                <a:hlinkClick r:id="rId2"/>
              </a:rPr>
              <a:t>http://secure-bvtframework05.conviocloud.com:8443/1.0/bvtframework501/wsdl</a:t>
            </a:r>
            <a:endParaRPr lang="en-US" dirty="0" smtClean="0"/>
          </a:p>
          <a:p>
            <a:endParaRPr lang="en-US" sz="1800" dirty="0" smtClean="0"/>
          </a:p>
          <a:p>
            <a:r>
              <a:rPr lang="en-US" sz="1800" dirty="0" smtClean="0"/>
              <a:t>Let's try the URL root:</a:t>
            </a:r>
            <a:br>
              <a:rPr lang="en-US" sz="1800" dirty="0" smtClean="0"/>
            </a:br>
            <a:r>
              <a:rPr lang="en-US" dirty="0" smtClean="0">
                <a:hlinkClick r:id="rId3"/>
              </a:rPr>
              <a:t>http://secure-bvtframework05.conviocloud.com:8443/1.0/</a:t>
            </a:r>
            <a:endParaRPr lang="en-US" dirty="0" smtClean="0"/>
          </a:p>
          <a:p>
            <a:endParaRPr lang="en-US" dirty="0" smtClean="0"/>
          </a:p>
          <a:p>
            <a:r>
              <a:rPr lang="en-US" sz="1800" dirty="0" smtClean="0"/>
              <a:t>What's wrong with this error?</a:t>
            </a:r>
          </a:p>
          <a:p>
            <a:endParaRPr lang="en-US" sz="1800" dirty="0" smtClean="0"/>
          </a:p>
          <a:p>
            <a:r>
              <a:rPr lang="en-US" sz="1800" dirty="0" smtClean="0"/>
              <a:t>This: </a:t>
            </a:r>
            <a:r>
              <a:rPr lang="en-US" dirty="0" smtClean="0">
                <a:hlinkClick r:id="rId4"/>
              </a:rPr>
              <a:t>https://web.nvd.nist.gov/view/vuln/search-results?query=Resin&amp;search_type=all&amp;cves=on</a:t>
            </a:r>
            <a:endParaRPr lang="en-US" dirty="0" smtClean="0"/>
          </a:p>
          <a:p>
            <a:endParaRPr lang="en-US" sz="1800" dirty="0" smtClean="0"/>
          </a:p>
          <a:p>
            <a:r>
              <a:rPr lang="en-US" sz="1800" dirty="0" smtClean="0"/>
              <a:t>By publishing that we're using Resin v3.1.8, we give an attacker a well-documented set of vulnerabilities to try to exploit. </a:t>
            </a:r>
            <a:endParaRPr lang="en-US" sz="1800" dirty="0"/>
          </a:p>
        </p:txBody>
      </p:sp>
      <p:sp>
        <p:nvSpPr>
          <p:cNvPr id="3" name="Title 2"/>
          <p:cNvSpPr>
            <a:spLocks noGrp="1"/>
          </p:cNvSpPr>
          <p:nvPr>
            <p:ph type="title"/>
          </p:nvPr>
        </p:nvSpPr>
        <p:spPr/>
        <p:txBody>
          <a:bodyPr/>
          <a:lstStyle/>
          <a:p>
            <a:r>
              <a:rPr lang="en-US" dirty="0" smtClean="0"/>
              <a:t>A9-Using Components with Known Vulnerabilities (PCI-DSS 6.5.2)</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This is hard, and there are no silver bullets</a:t>
            </a:r>
          </a:p>
          <a:p>
            <a:endParaRPr lang="en-US" sz="1800" dirty="0" smtClean="0"/>
          </a:p>
          <a:p>
            <a:r>
              <a:rPr lang="en-US" sz="1800" dirty="0" smtClean="0"/>
              <a:t>It’s a significant area of risk, cf. </a:t>
            </a:r>
            <a:r>
              <a:rPr lang="en-US" sz="1800" dirty="0" err="1" smtClean="0"/>
              <a:t>heartbleed</a:t>
            </a:r>
            <a:r>
              <a:rPr lang="en-US" sz="1800" dirty="0" smtClean="0"/>
              <a:t>, poodle</a:t>
            </a:r>
          </a:p>
          <a:p>
            <a:endParaRPr lang="en-US" sz="1800" dirty="0" smtClean="0"/>
          </a:p>
          <a:p>
            <a:r>
              <a:rPr lang="en-US" sz="1800" dirty="0" smtClean="0"/>
              <a:t>Don’t advertise vulnerabilities (version numbers) in error messages</a:t>
            </a:r>
          </a:p>
          <a:p>
            <a:endParaRPr lang="en-US" sz="1800" dirty="0" smtClean="0"/>
          </a:p>
          <a:p>
            <a:r>
              <a:rPr lang="en-US" sz="1800" dirty="0" smtClean="0"/>
              <a:t>Catalog all dependencies </a:t>
            </a:r>
          </a:p>
          <a:p>
            <a:endParaRPr lang="en-US" sz="1800" dirty="0" smtClean="0"/>
          </a:p>
          <a:p>
            <a:r>
              <a:rPr lang="en-US" sz="1800" dirty="0" smtClean="0"/>
              <a:t>Just because it's open source doesn't mean you need to improve it (cf. </a:t>
            </a:r>
            <a:r>
              <a:rPr lang="en-US" sz="1800" dirty="0" err="1" smtClean="0"/>
              <a:t>TinyMCE</a:t>
            </a:r>
            <a:r>
              <a:rPr lang="en-US" sz="1800" dirty="0" smtClean="0"/>
              <a:t>, YUI)</a:t>
            </a:r>
          </a:p>
          <a:p>
            <a:endParaRPr lang="en-US" sz="1800" dirty="0" smtClean="0"/>
          </a:p>
          <a:p>
            <a:r>
              <a:rPr lang="en-US" sz="1800" dirty="0" smtClean="0"/>
              <a:t>Create standard operating procedures for managing patches and upgrades to stack and libraries</a:t>
            </a:r>
          </a:p>
          <a:p>
            <a:endParaRPr lang="en-US" sz="1800" dirty="0" smtClean="0"/>
          </a:p>
          <a:p>
            <a:r>
              <a:rPr lang="en-US" sz="1800" dirty="0" smtClean="0"/>
              <a:t>Use centralized configuration and patch management in production</a:t>
            </a:r>
            <a:endParaRPr lang="en-US" sz="1800" dirty="0"/>
          </a:p>
        </p:txBody>
      </p:sp>
      <p:sp>
        <p:nvSpPr>
          <p:cNvPr id="3" name="Title 2"/>
          <p:cNvSpPr>
            <a:spLocks noGrp="1"/>
          </p:cNvSpPr>
          <p:nvPr>
            <p:ph type="title"/>
          </p:nvPr>
        </p:nvSpPr>
        <p:spPr/>
        <p:txBody>
          <a:bodyPr/>
          <a:lstStyle/>
          <a:p>
            <a:r>
              <a:rPr lang="en-US" dirty="0" smtClean="0"/>
              <a:t>MITIGATING OLD </a:t>
            </a:r>
            <a:r>
              <a:rPr lang="en-US" dirty="0" smtClean="0"/>
              <a:t>CRAP RISKS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20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Web applications frequently redirect and forward users to other pages and websites, and use </a:t>
            </a:r>
            <a:r>
              <a:rPr lang="en-US" sz="1800" dirty="0" err="1" smtClean="0"/>
              <a:t>untrusted</a:t>
            </a:r>
            <a:r>
              <a:rPr lang="en-US" sz="1800" dirty="0" smtClean="0"/>
              <a:t> data to determine the destination pages. Without proper validation, attackers can redirect victims to phishing or malware sites, or use forwards to access unauthorized pages.</a:t>
            </a:r>
            <a:br>
              <a:rPr lang="en-US" sz="1800" dirty="0" smtClean="0"/>
            </a:br>
            <a:endParaRPr lang="en-US" sz="1800" dirty="0" smtClean="0"/>
          </a:p>
          <a:p>
            <a:r>
              <a:rPr lang="en-US" sz="1800" i="1" dirty="0" smtClean="0"/>
              <a:t>NEXTURL</a:t>
            </a:r>
            <a:r>
              <a:rPr lang="en-US" sz="1800" dirty="0" smtClean="0"/>
              <a:t> and API common parameters </a:t>
            </a:r>
            <a:r>
              <a:rPr lang="en-US" sz="1800" i="1" dirty="0" smtClean="0"/>
              <a:t>redirect</a:t>
            </a:r>
            <a:r>
              <a:rPr lang="en-US" sz="1800" dirty="0" smtClean="0"/>
              <a:t>, </a:t>
            </a:r>
            <a:r>
              <a:rPr lang="en-US" sz="1800" i="1" dirty="0" err="1" smtClean="0"/>
              <a:t>success_redirect</a:t>
            </a:r>
            <a:r>
              <a:rPr lang="en-US" sz="1800" dirty="0" smtClean="0"/>
              <a:t>, </a:t>
            </a:r>
            <a:r>
              <a:rPr lang="en-US" sz="1800" i="1" dirty="0" err="1" smtClean="0"/>
              <a:t>error_redirect</a:t>
            </a:r>
            <a:r>
              <a:rPr lang="en-US" sz="1800" dirty="0" smtClean="0"/>
              <a:t> are textbook examples.</a:t>
            </a:r>
            <a:br>
              <a:rPr lang="en-US" sz="1800" dirty="0" smtClean="0"/>
            </a:br>
            <a:endParaRPr lang="en-US" sz="1800" dirty="0" smtClean="0"/>
          </a:p>
          <a:p>
            <a:pPr>
              <a:buNone/>
            </a:pPr>
            <a:endParaRPr lang="en-US" sz="1800" dirty="0" smtClean="0"/>
          </a:p>
          <a:p>
            <a:endParaRPr lang="en-US" dirty="0"/>
          </a:p>
        </p:txBody>
      </p:sp>
      <p:sp>
        <p:nvSpPr>
          <p:cNvPr id="3" name="Title 2"/>
          <p:cNvSpPr>
            <a:spLocks noGrp="1"/>
          </p:cNvSpPr>
          <p:nvPr>
            <p:ph type="title"/>
          </p:nvPr>
        </p:nvSpPr>
        <p:spPr/>
        <p:txBody>
          <a:bodyPr/>
          <a:lstStyle/>
          <a:p>
            <a:r>
              <a:rPr lang="en-US" dirty="0" smtClean="0"/>
              <a:t>A10-Unvalidated Redirects and Forwards</a:t>
            </a:r>
            <a:br>
              <a:rPr lang="en-US" dirty="0" smtClean="0"/>
            </a:b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Permit redirection only within the site or to </a:t>
            </a:r>
            <a:r>
              <a:rPr lang="en-US" sz="1800" dirty="0" err="1" smtClean="0"/>
              <a:t>whitelisted</a:t>
            </a:r>
            <a:r>
              <a:rPr lang="en-US" sz="1800" dirty="0" smtClean="0"/>
              <a:t> domains.</a:t>
            </a:r>
            <a:endParaRPr lang="en-US" sz="1800" dirty="0"/>
          </a:p>
        </p:txBody>
      </p:sp>
      <p:sp>
        <p:nvSpPr>
          <p:cNvPr id="3" name="Title 2"/>
          <p:cNvSpPr>
            <a:spLocks noGrp="1"/>
          </p:cNvSpPr>
          <p:nvPr>
            <p:ph type="title"/>
          </p:nvPr>
        </p:nvSpPr>
        <p:spPr/>
        <p:txBody>
          <a:bodyPr/>
          <a:lstStyle/>
          <a:p>
            <a:r>
              <a:rPr lang="en-US" dirty="0" smtClean="0"/>
              <a:t>PREVENTING UNVALIDATED REDIRECTS</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OWASP Top 10 2013 </a:t>
            </a:r>
            <a:r>
              <a:rPr lang="en-US" sz="1400" dirty="0" smtClean="0">
                <a:hlinkClick r:id="rId2"/>
              </a:rPr>
              <a:t>https://www.owasp.org/index.php/Top_10_2013-Top_10</a:t>
            </a:r>
            <a:r>
              <a:rPr lang="en-US" sz="1400" dirty="0" smtClean="0"/>
              <a:t> provides a drill-down links from the top-ten summary page to detailed descriptions of each threat with links to cheat sheets, other resources and references. </a:t>
            </a:r>
          </a:p>
          <a:p>
            <a:endParaRPr lang="en-US" sz="1400" dirty="0" smtClean="0"/>
          </a:p>
          <a:p>
            <a:r>
              <a:rPr lang="en-US" sz="1400" dirty="0" smtClean="0"/>
              <a:t>OWASP </a:t>
            </a:r>
            <a:r>
              <a:rPr lang="en-US" sz="1400" dirty="0" err="1" smtClean="0"/>
              <a:t>WebGoat</a:t>
            </a:r>
            <a:r>
              <a:rPr lang="en-US" sz="1400" dirty="0" smtClean="0"/>
              <a:t> </a:t>
            </a:r>
            <a:r>
              <a:rPr lang="en-US" sz="1400" dirty="0" smtClean="0">
                <a:hlinkClick r:id="rId3"/>
              </a:rPr>
              <a:t>https://github.com/WebGoat/WebGoat</a:t>
            </a:r>
            <a:r>
              <a:rPr lang="en-US" sz="1400" dirty="0" smtClean="0"/>
              <a:t> is an intentionally insecure web app that provides tutorials on many types of attack and vulnerability. I recommend the single-package JAR </a:t>
            </a:r>
            <a:r>
              <a:rPr lang="en-US" sz="1400" dirty="0" smtClean="0">
                <a:hlinkClick r:id="rId4"/>
              </a:rPr>
              <a:t>https://webgoat.atlassian.net/builds/browse/WEB-WGM/latestSuccessful</a:t>
            </a:r>
            <a:endParaRPr lang="en-US" sz="1400" dirty="0" smtClean="0"/>
          </a:p>
          <a:p>
            <a:endParaRPr lang="en-US" sz="1400" dirty="0" smtClean="0"/>
          </a:p>
          <a:p>
            <a:r>
              <a:rPr lang="en-US" sz="1400" dirty="0" smtClean="0"/>
              <a:t>OWASP Zen Attack Proxy (ZAP) tool for automated and manual penetration testing of your app instance. </a:t>
            </a:r>
            <a:r>
              <a:rPr lang="en-US" sz="1400" dirty="0" smtClean="0">
                <a:hlinkClick r:id="rId5"/>
              </a:rPr>
              <a:t>https://www.owasp.org/index.php/OWASP_Zed_Attack_Proxy_Project</a:t>
            </a:r>
            <a:endParaRPr lang="en-US" sz="1400" dirty="0" smtClean="0"/>
          </a:p>
          <a:p>
            <a:endParaRPr lang="en-US" sz="1400" dirty="0" smtClean="0"/>
          </a:p>
          <a:p>
            <a:r>
              <a:rPr lang="en-US" sz="1400" dirty="0" smtClean="0"/>
              <a:t>Security Compass free OWASP Top 10 Online Training </a:t>
            </a:r>
            <a:r>
              <a:rPr lang="en-US" sz="1400" dirty="0" smtClean="0">
                <a:hlinkClick r:id="rId6"/>
              </a:rPr>
              <a:t>http://securitycompass.com/training/free/course-demos/</a:t>
            </a:r>
            <a:endParaRPr lang="en-US" sz="1400" dirty="0" smtClean="0"/>
          </a:p>
          <a:p>
            <a:endParaRPr lang="en-US" sz="1400" dirty="0" smtClean="0"/>
          </a:p>
          <a:p>
            <a:r>
              <a:rPr lang="en-US" sz="1400" dirty="0" smtClean="0"/>
              <a:t>OWASP education slide decks on various topics </a:t>
            </a:r>
            <a:r>
              <a:rPr lang="en-US" sz="1400" dirty="0" smtClean="0">
                <a:hlinkClick r:id="rId7"/>
              </a:rPr>
              <a:t>https://www.owasp.org/index.php/Education/Free_Training</a:t>
            </a:r>
            <a:endParaRPr lang="en-US" sz="1400" dirty="0" smtClean="0"/>
          </a:p>
          <a:p>
            <a:pPr>
              <a:buNone/>
            </a:pPr>
            <a:endParaRPr lang="en-US" sz="1400" dirty="0" smtClean="0"/>
          </a:p>
          <a:p>
            <a:endParaRPr lang="en-US" sz="1400" dirty="0"/>
          </a:p>
        </p:txBody>
      </p:sp>
      <p:sp>
        <p:nvSpPr>
          <p:cNvPr id="3" name="Title 2"/>
          <p:cNvSpPr>
            <a:spLocks noGrp="1"/>
          </p:cNvSpPr>
          <p:nvPr>
            <p:ph type="title"/>
          </p:nvPr>
        </p:nvSpPr>
        <p:spPr/>
        <p:txBody>
          <a:bodyPr/>
          <a:lstStyle/>
          <a:p>
            <a:r>
              <a:rPr lang="en-US" dirty="0" smtClean="0"/>
              <a:t>RESOURCES and tools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 security requires having a secure configuration defined and deployed for the application, frameworks, application server, web server, database server, and platform.</a:t>
            </a:r>
            <a:br>
              <a:rPr lang="en-US" dirty="0" smtClean="0"/>
            </a:br>
            <a:r>
              <a:rPr lang="en-US" dirty="0" smtClean="0"/>
              <a:t> </a:t>
            </a:r>
          </a:p>
          <a:p>
            <a:r>
              <a:rPr lang="en-US" dirty="0" smtClean="0"/>
              <a:t>Secure settings should be defined, implemented, and maintained, as defaults are often insecure. </a:t>
            </a:r>
            <a:br>
              <a:rPr lang="en-US" dirty="0" smtClean="0"/>
            </a:br>
            <a:endParaRPr lang="en-US" dirty="0" smtClean="0"/>
          </a:p>
          <a:p>
            <a:r>
              <a:rPr lang="en-US" dirty="0" smtClean="0"/>
              <a:t>Additionally, software and dependencies should be kept up to date.</a:t>
            </a:r>
          </a:p>
          <a:p>
            <a:endParaRPr lang="en-US" dirty="0" smtClean="0"/>
          </a:p>
          <a:p>
            <a:r>
              <a:rPr lang="en-US" b="1" i="1" dirty="0" smtClean="0"/>
              <a:t>Much of this pertains more to Operations than to R&amp;D, but an understanding of the concepts is essential. Some of it has implications for R&amp;D.</a:t>
            </a:r>
          </a:p>
        </p:txBody>
      </p:sp>
      <p:sp>
        <p:nvSpPr>
          <p:cNvPr id="3" name="Title 2"/>
          <p:cNvSpPr>
            <a:spLocks noGrp="1"/>
          </p:cNvSpPr>
          <p:nvPr>
            <p:ph type="title"/>
          </p:nvPr>
        </p:nvSpPr>
        <p:spPr/>
        <p:txBody>
          <a:bodyPr/>
          <a:lstStyle/>
          <a:p>
            <a:r>
              <a:rPr lang="en-US" dirty="0" smtClean="0"/>
              <a:t>A5-Security </a:t>
            </a:r>
            <a:r>
              <a:rPr lang="en-US" dirty="0" err="1" smtClean="0"/>
              <a:t>Misconfiguration</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smtClean="0"/>
              <a:t>STRIDE threat modeling (Spoofing Identity, Tampering Data, Repudiation, Information Leak, Denial of Service, Elevation of Privilege).</a:t>
            </a:r>
          </a:p>
          <a:p>
            <a:r>
              <a:rPr lang="en-US" sz="1600" dirty="0" smtClean="0"/>
              <a:t>Change default passwords.</a:t>
            </a:r>
          </a:p>
          <a:p>
            <a:r>
              <a:rPr lang="en-US" sz="1600" dirty="0" smtClean="0"/>
              <a:t>Remove all non-essential software.</a:t>
            </a:r>
          </a:p>
          <a:p>
            <a:r>
              <a:rPr lang="en-US" sz="1600" dirty="0" smtClean="0"/>
              <a:t>Disable test accounts.</a:t>
            </a:r>
          </a:p>
          <a:p>
            <a:r>
              <a:rPr lang="en-US" sz="1600" b="1" dirty="0" smtClean="0"/>
              <a:t>Access rights must be explicitly granted by </a:t>
            </a:r>
            <a:r>
              <a:rPr lang="en-US" sz="1600" b="1" dirty="0" err="1" smtClean="0"/>
              <a:t>admins</a:t>
            </a:r>
            <a:r>
              <a:rPr lang="en-US" sz="1600" b="1" dirty="0" smtClean="0"/>
              <a:t>, denied by default.</a:t>
            </a:r>
          </a:p>
          <a:p>
            <a:r>
              <a:rPr lang="en-US" sz="1600" dirty="0" smtClean="0"/>
              <a:t>Central patch management and audits process.</a:t>
            </a:r>
          </a:p>
          <a:p>
            <a:r>
              <a:rPr lang="en-US" sz="1600" b="1" dirty="0" smtClean="0"/>
              <a:t>Catalog external dependencies and keep them up to date.</a:t>
            </a:r>
          </a:p>
          <a:p>
            <a:r>
              <a:rPr lang="en-US" sz="1600" b="1" dirty="0" smtClean="0"/>
              <a:t>Disabling debug logging/messaging.</a:t>
            </a:r>
          </a:p>
          <a:p>
            <a:r>
              <a:rPr lang="en-US" sz="1600" b="1" dirty="0" smtClean="0"/>
              <a:t>Generic error messages (don't expose version info, don't allow account enumeration).</a:t>
            </a:r>
          </a:p>
          <a:p>
            <a:r>
              <a:rPr lang="en-US" sz="1600" b="1" dirty="0" smtClean="0"/>
              <a:t>Use strong encryption and salt to protect stored sensitive information (passwords).</a:t>
            </a:r>
          </a:p>
          <a:p>
            <a:r>
              <a:rPr lang="en-US" sz="1600" b="1" dirty="0" smtClean="0"/>
              <a:t>Don't log sensitive data.</a:t>
            </a:r>
          </a:p>
          <a:p>
            <a:r>
              <a:rPr lang="en-US" sz="1600" b="1" dirty="0" smtClean="0"/>
              <a:t>Test </a:t>
            </a:r>
            <a:r>
              <a:rPr lang="en-US" sz="1600" b="1" smtClean="0"/>
              <a:t>for vulnerability.</a:t>
            </a:r>
            <a:endParaRPr lang="en-US" sz="1600" b="1"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Hardening systems against attack</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SPECIFIC Exploits and how to avoid them</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A1-Injection (PCI-DSS 6.5.1)</a:t>
            </a:r>
            <a:endParaRPr lang="en-US" sz="2800" dirty="0"/>
          </a:p>
        </p:txBody>
      </p:sp>
      <p:sp>
        <p:nvSpPr>
          <p:cNvPr id="5" name="Content Placeholder 4"/>
          <p:cNvSpPr>
            <a:spLocks noGrp="1"/>
          </p:cNvSpPr>
          <p:nvPr>
            <p:ph idx="1"/>
          </p:nvPr>
        </p:nvSpPr>
        <p:spPr/>
        <p:txBody>
          <a:bodyPr/>
          <a:lstStyle/>
          <a:p>
            <a:pPr>
              <a:buNone/>
            </a:pPr>
            <a:r>
              <a:rPr lang="en-US" dirty="0" smtClean="0"/>
              <a:t>Injection vulnerabilities can allow an attacker to execute arbitrary SQL, LDAP, XPATH or operating system commands on the server. </a:t>
            </a:r>
          </a:p>
          <a:p>
            <a:pPr>
              <a:buNone/>
            </a:pPr>
            <a:endParaRPr lang="en-US" dirty="0" smtClean="0"/>
          </a:p>
          <a:p>
            <a:pPr>
              <a:buNone/>
            </a:pPr>
            <a:r>
              <a:rPr lang="en-US" dirty="0" smtClean="0"/>
              <a:t>This can have unfortunate consequences.</a:t>
            </a:r>
          </a:p>
        </p:txBody>
      </p:sp>
      <p:pic>
        <p:nvPicPr>
          <p:cNvPr id="7170" name="Picture 2" descr="Exploits of a Mom"/>
          <p:cNvPicPr>
            <a:picLocks noChangeAspect="1" noChangeArrowheads="1"/>
          </p:cNvPicPr>
          <p:nvPr/>
        </p:nvPicPr>
        <p:blipFill>
          <a:blip r:embed="rId2"/>
          <a:srcRect/>
          <a:stretch>
            <a:fillRect/>
          </a:stretch>
        </p:blipFill>
        <p:spPr bwMode="auto">
          <a:xfrm>
            <a:off x="1372256" y="3696889"/>
            <a:ext cx="6343650" cy="19526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tretch>
            <a:fillRect/>
          </a:stretch>
        </p:blipFill>
        <p:spPr bwMode="auto">
          <a:xfrm>
            <a:off x="0" y="0"/>
            <a:ext cx="9189720" cy="574357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89720" cy="5743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a:themeElements>
    <a:clrScheme name="Custom 3">
      <a:dk1>
        <a:srgbClr val="373C3F"/>
      </a:dk1>
      <a:lt1>
        <a:sysClr val="window" lastClr="FFFFFF"/>
      </a:lt1>
      <a:dk2>
        <a:srgbClr val="6B6F71"/>
      </a:dk2>
      <a:lt2>
        <a:srgbClr val="FFFFFF"/>
      </a:lt2>
      <a:accent1>
        <a:srgbClr val="5BAC35"/>
      </a:accent1>
      <a:accent2>
        <a:srgbClr val="6B6F71"/>
      </a:accent2>
      <a:accent3>
        <a:srgbClr val="4F81BD"/>
      </a:accent3>
      <a:accent4>
        <a:srgbClr val="FFFFFF"/>
      </a:accent4>
      <a:accent5>
        <a:srgbClr val="FFFFFF"/>
      </a:accent5>
      <a:accent6>
        <a:srgbClr val="FFFFFF"/>
      </a:accent6>
      <a:hlink>
        <a:srgbClr val="6B6F71"/>
      </a:hlink>
      <a:folHlink>
        <a:srgbClr val="5BAC3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radient">
  <a:themeElements>
    <a:clrScheme name="bb_white">
      <a:dk1>
        <a:srgbClr val="373C3F"/>
      </a:dk1>
      <a:lt1>
        <a:sysClr val="window" lastClr="FFFFFF"/>
      </a:lt1>
      <a:dk2>
        <a:srgbClr val="6B6F71"/>
      </a:dk2>
      <a:lt2>
        <a:srgbClr val="FFFFFF"/>
      </a:lt2>
      <a:accent1>
        <a:srgbClr val="5BAC35"/>
      </a:accent1>
      <a:accent2>
        <a:srgbClr val="6B6F71"/>
      </a:accent2>
      <a:accent3>
        <a:srgbClr val="4F81BD"/>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Green">
  <a:themeElements>
    <a:clrScheme name="bb_green">
      <a:dk1>
        <a:srgbClr val="373C3F"/>
      </a:dk1>
      <a:lt1>
        <a:sysClr val="window" lastClr="FFFFFF"/>
      </a:lt1>
      <a:dk2>
        <a:srgbClr val="6B6F71"/>
      </a:dk2>
      <a:lt2>
        <a:srgbClr val="FFFFFF"/>
      </a:lt2>
      <a:accent1>
        <a:srgbClr val="4F81BD"/>
      </a:accent1>
      <a:accent2>
        <a:srgbClr val="6B6F71"/>
      </a:accent2>
      <a:accent3>
        <a:srgbClr val="FFFFFF"/>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Gray">
  <a:themeElements>
    <a:clrScheme name="Custom 1">
      <a:dk1>
        <a:srgbClr val="FFFFFF"/>
      </a:dk1>
      <a:lt1>
        <a:sysClr val="window" lastClr="FFFFFF"/>
      </a:lt1>
      <a:dk2>
        <a:srgbClr val="6B6F71"/>
      </a:dk2>
      <a:lt2>
        <a:srgbClr val="FFFFFF"/>
      </a:lt2>
      <a:accent1>
        <a:srgbClr val="4F81BD"/>
      </a:accent1>
      <a:accent2>
        <a:srgbClr val="6B6F71"/>
      </a:accent2>
      <a:accent3>
        <a:srgbClr val="5BAC35"/>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0F59605FC97D458019AEE8A491DEA3" ma:contentTypeVersion="0" ma:contentTypeDescription="Create a new document." ma:contentTypeScope="" ma:versionID="06c08251359147fff5db8fdf873553d4">
  <xsd:schema xmlns:xsd="http://www.w3.org/2001/XMLSchema" xmlns:p="http://schemas.microsoft.com/office/2006/metadata/properties" targetNamespace="http://schemas.microsoft.com/office/2006/metadata/properties" ma:root="true" ma:fieldsID="2df880f3c1f4e0f7d82d1960f6448d5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B6DB762-F2E5-49B7-8C25-427217B944DC}">
  <ds:schemaRefs>
    <ds:schemaRef ds:uri="http://schemas.microsoft.com/sharepoint/v3/contenttype/forms"/>
  </ds:schemaRefs>
</ds:datastoreItem>
</file>

<file path=customXml/itemProps2.xml><?xml version="1.0" encoding="utf-8"?>
<ds:datastoreItem xmlns:ds="http://schemas.openxmlformats.org/officeDocument/2006/customXml" ds:itemID="{C7ED78F3-51E1-4A78-A3F8-42FBB0A17476}">
  <ds:schemaRefs>
    <ds:schemaRef ds:uri="http://purl.org/dc/terms/"/>
    <ds:schemaRef ds:uri="http://schemas.openxmlformats.org/package/2006/metadata/core-properties"/>
    <ds:schemaRef ds:uri="http://purl.org/dc/elements/1.1/"/>
    <ds:schemaRef ds:uri="http://purl.org/dc/dcmitype/"/>
    <ds:schemaRef ds:uri="http://schemas.microsoft.com/office/2006/documentManagement/type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7E406270-E8EC-4ACE-8C97-E687C97A66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bb_white.xml</Template>
  <TotalTime>15708</TotalTime>
  <Words>1894</Words>
  <Application>Microsoft Office PowerPoint</Application>
  <PresentationFormat>On-screen Show (4:3)</PresentationFormat>
  <Paragraphs>194</Paragraphs>
  <Slides>38</Slides>
  <Notes>1</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White</vt:lpstr>
      <vt:lpstr>Gradient</vt:lpstr>
      <vt:lpstr>Green</vt:lpstr>
      <vt:lpstr>Gray</vt:lpstr>
      <vt:lpstr>OWASP Security TRAINING 2015</vt:lpstr>
      <vt:lpstr>Consequences of a serious breach?</vt:lpstr>
      <vt:lpstr>WITH THAT CONTEXT IN MIND…</vt:lpstr>
      <vt:lpstr>A5-Security Misconfiguration </vt:lpstr>
      <vt:lpstr>Hardening systems against attack</vt:lpstr>
      <vt:lpstr>SPECIFIC Exploits and how to avoid them</vt:lpstr>
      <vt:lpstr>A1-Injection (PCI-DSS 6.5.1)</vt:lpstr>
      <vt:lpstr>PowerPoint Presentation</vt:lpstr>
      <vt:lpstr>PowerPoint Presentation</vt:lpstr>
      <vt:lpstr>PowerPoint Presentation</vt:lpstr>
      <vt:lpstr>PowerPoint Presentation</vt:lpstr>
      <vt:lpstr>INJECTION: Not just for SQL</vt:lpstr>
      <vt:lpstr>PowerPoint Presentation</vt:lpstr>
      <vt:lpstr>PowerPoint Presentation</vt:lpstr>
      <vt:lpstr>PowerPoint Presentation</vt:lpstr>
      <vt:lpstr>Strategies for Mitigating Injection risk</vt:lpstr>
      <vt:lpstr>A2-Broken Authentication or Session Management (PCI-DSS 6.5.10) </vt:lpstr>
      <vt:lpstr>SESSION HIJACKING</vt:lpstr>
      <vt:lpstr>WHAT IS a SESSION FIXATION attack?</vt:lpstr>
      <vt:lpstr>GUARDING AGAINST BROKEN AUTHENTICATION / SESSION MANAGEMENT</vt:lpstr>
      <vt:lpstr>A3-Cross-Site Scripting (XSS) (PCI-DSS 6.5.7)</vt:lpstr>
      <vt:lpstr>MITIGATING XSS</vt:lpstr>
      <vt:lpstr>A8-Cross-Site Request Forgery (CSRF) (PCI-DSS 6.5.9) </vt:lpstr>
      <vt:lpstr>HOW CSRF WORKS</vt:lpstr>
      <vt:lpstr>PREVENTING CSRF</vt:lpstr>
      <vt:lpstr>A7-Missing Function Level Access Control (PCI-DSS 6.5.8)</vt:lpstr>
      <vt:lpstr>IMPLEMENTING FUNCTION LEVEL ACCESS CONTROL</vt:lpstr>
      <vt:lpstr>A4-Insecure Direct Object References (PCI-DSS 6.5.8)</vt:lpstr>
      <vt:lpstr>MITIGATING FORCED BROWSING</vt:lpstr>
      <vt:lpstr>A6-Sensitive Data Exposure (PCI-DSS 6.5.6, 6.5.4)</vt:lpstr>
      <vt:lpstr>PROTECTING SENSITIVE INFORMATION</vt:lpstr>
      <vt:lpstr>PROTECTING SENSITIVE INFORMATION (CONT’D)</vt:lpstr>
      <vt:lpstr>PROTECTING SENSITIVE INFORMATION (LAST TOPIC)</vt:lpstr>
      <vt:lpstr>A9-Using Components with Known Vulnerabilities (PCI-DSS 6.5.2)</vt:lpstr>
      <vt:lpstr>MITIGATING OLD CRAP RISKS</vt:lpstr>
      <vt:lpstr>A10-Unvalidated Redirects and Forwards </vt:lpstr>
      <vt:lpstr>PREVENTING UNVALIDATED REDIRECTS</vt:lpstr>
      <vt:lpstr>RESOURCES and tools</vt:lpstr>
    </vt:vector>
  </TitlesOfParts>
  <Company>Mentus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Tracy Mitsunaga</dc:creator>
  <cp:lastModifiedBy>Nicholas Nolasco</cp:lastModifiedBy>
  <cp:revision>1191</cp:revision>
  <cp:lastPrinted>2010-12-01T18:24:18Z</cp:lastPrinted>
  <dcterms:created xsi:type="dcterms:W3CDTF">2010-12-01T19:38:30Z</dcterms:created>
  <dcterms:modified xsi:type="dcterms:W3CDTF">2015-04-27T18:26:57Z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0x010100FC0F59605FC97D458019AEE8A491DEA3</vt:lpwstr>
  </property>
</Properties>
</file>