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5" r:id="rId17"/>
    <p:sldId id="276" r:id="rId18"/>
    <p:sldId id="279" r:id="rId19"/>
    <p:sldId id="272" r:id="rId20"/>
    <p:sldId id="273" r:id="rId21"/>
    <p:sldId id="274" r:id="rId22"/>
    <p:sldId id="285" r:id="rId23"/>
    <p:sldId id="286" r:id="rId24"/>
    <p:sldId id="287" r:id="rId25"/>
    <p:sldId id="288" r:id="rId26"/>
    <p:sldId id="291" r:id="rId27"/>
    <p:sldId id="292" r:id="rId28"/>
    <p:sldId id="293" r:id="rId29"/>
    <p:sldId id="289" r:id="rId30"/>
    <p:sldId id="294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54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>
            <a:lvl1pPr algn="l">
              <a:defRPr sz="35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1589" y="3692624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852387"/>
            <a:ext cx="2592288" cy="69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6625816"/>
            <a:ext cx="9991726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tângulo 9"/>
          <p:cNvSpPr/>
          <p:nvPr userDrawn="1"/>
        </p:nvSpPr>
        <p:spPr>
          <a:xfrm>
            <a:off x="8184360" y="6309320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65000"/>
                  </a:schemeClr>
                </a:solidFill>
                <a:latin typeface="Swis721 Cn BT" panose="020B0506020202030204" pitchFamily="34" charset="0"/>
              </a:rPr>
              <a:t>CIn.ufpe.br</a:t>
            </a:r>
            <a:endParaRPr lang="pt-BR" sz="1200" dirty="0">
              <a:solidFill>
                <a:schemeClr val="bg1">
                  <a:lumMod val="65000"/>
                </a:schemeClr>
              </a:solidFill>
              <a:latin typeface="Swis721 Cn BT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34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708921"/>
            <a:ext cx="8229600" cy="352839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  <a:lvl2pPr>
              <a:defRPr sz="2000">
                <a:solidFill>
                  <a:srgbClr val="8A2626"/>
                </a:solidFill>
                <a:latin typeface="Swis721 Cn BT" panose="020B0506020202030204" pitchFamily="34" charset="0"/>
              </a:defRPr>
            </a:lvl2pPr>
            <a:lvl3pPr>
              <a:defRPr sz="1800">
                <a:solidFill>
                  <a:srgbClr val="8A2626"/>
                </a:solidFill>
                <a:latin typeface="Swis721 Cn BT" panose="020B0506020202030204" pitchFamily="34" charset="0"/>
              </a:defRPr>
            </a:lvl3pPr>
            <a:lvl4pPr>
              <a:defRPr sz="1600">
                <a:solidFill>
                  <a:srgbClr val="8A2626"/>
                </a:solidFill>
                <a:latin typeface="Swis721 Cn BT" panose="020B0506020202030204" pitchFamily="34" charset="0"/>
              </a:defRPr>
            </a:lvl4pPr>
            <a:lvl5pPr>
              <a:defRPr sz="1600">
                <a:solidFill>
                  <a:srgbClr val="8A2626"/>
                </a:solidFill>
                <a:latin typeface="Swis721 Cn BT" panose="020B0506020202030204" pitchFamily="34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6625816"/>
            <a:ext cx="9991726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tângulo 8"/>
          <p:cNvSpPr/>
          <p:nvPr userDrawn="1"/>
        </p:nvSpPr>
        <p:spPr>
          <a:xfrm>
            <a:off x="8184360" y="6309320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65000"/>
                  </a:schemeClr>
                </a:solidFill>
                <a:latin typeface="Swis721 Cn BT" panose="020B0506020202030204" pitchFamily="34" charset="0"/>
              </a:rPr>
              <a:t>CIn.ufpe.br</a:t>
            </a:r>
            <a:endParaRPr lang="pt-BR" sz="1200" dirty="0">
              <a:solidFill>
                <a:schemeClr val="bg1">
                  <a:lumMod val="65000"/>
                </a:schemeClr>
              </a:solidFill>
              <a:latin typeface="Swis721 Cn BT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28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3DEF6-3213-4E1F-BF11-F9A2367C79DC}" type="datetimeFigureOut">
              <a:rPr lang="pt-BR" smtClean="0"/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30E64-08E1-4CA4-97BB-8E38FA75E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33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Evolutionary</a:t>
            </a:r>
            <a:r>
              <a:rPr lang="pt-BR" dirty="0" smtClean="0"/>
              <a:t> Design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Nearest</a:t>
            </a:r>
            <a:r>
              <a:rPr lang="pt-BR" dirty="0" smtClean="0"/>
              <a:t> </a:t>
            </a:r>
            <a:r>
              <a:rPr lang="pt-BR" dirty="0" err="1" smtClean="0"/>
              <a:t>Prototype</a:t>
            </a:r>
            <a:r>
              <a:rPr lang="pt-BR" dirty="0" smtClean="0"/>
              <a:t> </a:t>
            </a:r>
            <a:r>
              <a:rPr lang="pt-BR" dirty="0" err="1" smtClean="0"/>
              <a:t>Classifiers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 smtClean="0"/>
              <a:t>Tiago José – tjs2</a:t>
            </a:r>
          </a:p>
          <a:p>
            <a:r>
              <a:rPr lang="pt-BR" dirty="0" smtClean="0"/>
              <a:t>Tiago Neves - </a:t>
            </a:r>
            <a:r>
              <a:rPr lang="pt-BR" dirty="0" err="1" smtClean="0"/>
              <a:t>tnb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32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– Exemplo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708921"/>
                <a:ext cx="8291264" cy="352839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</a:rPr>
                      <m:t>𝑎𝑐𝑐𝑢𝑟𝑎𝑐𝑦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: 0.83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pt-BR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pt-B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/>
                              </a:rPr>
                              <m:t>10</m:t>
                            </m:r>
                          </m:num>
                          <m:den>
                            <m:r>
                              <a:rPr lang="pt-BR" i="1">
                                <a:latin typeface="Cambria Math"/>
                              </a:rPr>
                              <m:t>12</m:t>
                            </m:r>
                          </m:den>
                        </m:f>
                      </m:e>
                    </m:d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𝑎𝑝𝑝𝑜𝑟𝑡𝑎𝑡𝑖𝑜𝑛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: 1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pt-BR" i="1">
                                <a:latin typeface="Cambria Math"/>
                              </a:rPr>
                              <m:t>𝑒𝑥𝑝𝑒𝑐𝑡𝑎𝑡𝑖𝑜𝑛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pt-BR" i="1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pt-B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/>
                              </a:rPr>
                              <m:t>2∗10</m:t>
                            </m:r>
                          </m:num>
                          <m:den>
                            <m:r>
                              <a:rPr lang="pt-BR" i="1">
                                <a:latin typeface="Cambria Math"/>
                              </a:rPr>
                              <m:t>20</m:t>
                            </m:r>
                          </m:den>
                        </m:f>
                      </m:e>
                    </m:d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𝑞𝑢𝑎𝑙𝑖𝑡𝑦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: 0.83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dirty="0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t-BR" i="1">
                                <a:latin typeface="Cambria Math"/>
                              </a:rPr>
                              <m:t>𝑚𝑖𝑛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1,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𝑎𝑐𝑐𝑢𝑟𝑎𝑐𝑦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pt-BR" i="1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𝑎𝑝𝑝𝑜𝑟𝑡𝑎𝑡𝑖𝑜𝑛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/>
                              </a:rPr>
                              <m:t>min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⁡(1,  0.83∗1)</m:t>
                            </m:r>
                          </m:e>
                        </m:eqArr>
                      </m:e>
                    </m:d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708921"/>
                <a:ext cx="8291264" cy="352839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4808"/>
            <a:ext cx="4028856" cy="16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10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37" y="0"/>
            <a:ext cx="2460475" cy="63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- Inicialização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número inicial de protótipos é sempre um</a:t>
            </a:r>
          </a:p>
          <a:p>
            <a:r>
              <a:rPr lang="pt-BR" dirty="0" smtClean="0"/>
              <a:t>A localização desse protótipo inicial é irrelevante</a:t>
            </a:r>
          </a:p>
          <a:p>
            <a:r>
              <a:rPr lang="pt-BR" dirty="0" smtClean="0"/>
              <a:t>Não há parâmetros de aprendizado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317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454" y="2925304"/>
            <a:ext cx="3392650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37" y="0"/>
            <a:ext cx="2460475" cy="63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– Obtenção de Informação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Gera-se a abstração: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02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37" y="0"/>
            <a:ext cx="2460475" cy="63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– Mutação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∀</m:t>
                    </m:r>
                    <m:sSub>
                      <m:sSub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pt-BR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pt-B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b="0" i="1" smtClean="0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/>
                                <a:ea typeface="Cambria Math"/>
                              </a:rPr>
                              <m:t>arg</m:t>
                            </m:r>
                            <m:r>
                              <a:rPr lang="pt-BR" b="0" i="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4311659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5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37" y="0"/>
            <a:ext cx="2460475" cy="63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– Reprodução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escolha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 smtClean="0"/>
                  <a:t> é baseado no método da roleta</a:t>
                </a:r>
              </a:p>
              <a:p>
                <a:r>
                  <a:rPr lang="pt-BR" dirty="0" smtClean="0"/>
                  <a:t>O tamanho da fatia é proporcional a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3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4345635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14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37" y="0"/>
            <a:ext cx="2460475" cy="63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– Disputa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708921"/>
                <a:ext cx="7128792" cy="3528392"/>
              </a:xfrm>
            </p:spPr>
            <p:txBody>
              <a:bodyPr/>
              <a:lstStyle/>
              <a:p>
                <a:r>
                  <a:rPr lang="pt-BR" dirty="0" smtClean="0"/>
                  <a:t>Quais protótipos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sSup>
                          <m:sSup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pt-BR" dirty="0" smtClean="0"/>
                  <a:t>, tentarão desafiar o protótipo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?</a:t>
                </a:r>
              </a:p>
              <a:p>
                <a:pPr lvl="1"/>
                <a:r>
                  <a:rPr lang="pt-BR" dirty="0" smtClean="0"/>
                  <a:t>Os protótipos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𝑟</m:t>
                        </m:r>
                      </m:e>
                      <m:sub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pt-BR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𝑛𝑒𝑖𝑔h𝑏𝑜𝑢𝑟𝑠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r>
                  <a:rPr lang="pt-BR" dirty="0" smtClean="0"/>
                  <a:t>Qual protótipo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𝑟</m:t>
                        </m:r>
                      </m:e>
                      <m:sub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pt-BR" dirty="0" smtClean="0"/>
                  <a:t> desafiará o protótipo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?</a:t>
                </a:r>
              </a:p>
              <a:p>
                <a:pPr lvl="1"/>
                <a:r>
                  <a:rPr lang="pt-BR" dirty="0" smtClean="0"/>
                  <a:t>Método da roleta</a:t>
                </a:r>
              </a:p>
              <a:p>
                <a:pPr lvl="1"/>
                <a:r>
                  <a:rPr lang="pt-BR" dirty="0" smtClean="0"/>
                  <a:t>O tamanho da fatia é proporcional a: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𝑞𝑢𝑎𝑙𝑖𝑡𝑦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r>
                          <a:rPr lang="pt-BR" i="1">
                            <a:latin typeface="Cambria Math"/>
                          </a:rPr>
                          <m:t>𝑞𝑢𝑎𝑙𝑖𝑡𝑦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pt-BR" dirty="0" smtClean="0"/>
              </a:p>
              <a:p>
                <a:r>
                  <a:rPr lang="pt-BR" dirty="0" smtClean="0"/>
                  <a:t>O que determina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aceita o desafio?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𝑓𝑖𝑔h𝑡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sSup>
                              <m:sSup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𝑞𝑢𝑎𝑙𝑖𝑡𝑦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r>
                          <a:rPr lang="pt-BR" i="1">
                            <a:latin typeface="Cambria Math"/>
                          </a:rPr>
                          <m:t>𝑞𝑢𝑎𝑙𝑖𝑡𝑦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708921"/>
                <a:ext cx="7128792" cy="3528392"/>
              </a:xfrm>
              <a:blipFill rotWithShape="1">
                <a:blip r:embed="rId3"/>
                <a:stretch>
                  <a:fillRect l="-1198" t="-13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5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37" y="0"/>
            <a:ext cx="2460475" cy="63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– Disputa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708921"/>
                <a:ext cx="7128792" cy="352839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sSup>
                          <m:sSup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  <a:ea typeface="Cambria Math"/>
                      </a:rPr>
                      <m:t>,  </m:t>
                    </m:r>
                    <m:sSub>
                      <m:sSub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pt-BR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pt-BR" i="1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  <a:ea typeface="Cambria Math"/>
                      </a:rPr>
                      <m:t>e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:</a:t>
                </a: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708921"/>
                <a:ext cx="7128792" cy="3528392"/>
              </a:xfrm>
              <a:blipFill rotWithShape="1">
                <a:blip r:embed="rId3"/>
                <a:stretch>
                  <a:fillRect l="-1198" t="-13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57312"/>
            <a:ext cx="4695000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01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37" y="0"/>
            <a:ext cx="2460475" cy="63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– Disputa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708921"/>
                <a:ext cx="6984776" cy="352839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sSup>
                          <m:sSup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  <a:ea typeface="Cambria Math"/>
                      </a:rPr>
                      <m:t>,  </m:t>
                    </m:r>
                    <m:sSub>
                      <m:sSub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pt-BR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pt-BR" i="1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  <a:ea typeface="Cambria Math"/>
                      </a:rPr>
                      <m:t>e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:</a:t>
                </a:r>
                <a:endParaRPr lang="pt-BR" dirty="0" smtClean="0"/>
              </a:p>
              <a:p>
                <a:pPr lvl="1"/>
                <a:r>
                  <a:rPr lang="pt-BR" dirty="0" smtClean="0"/>
                  <a:t>Método da roleta para decidir o vencedor</a:t>
                </a:r>
              </a:p>
              <a:p>
                <a:pPr lvl="1"/>
                <a:r>
                  <a:rPr lang="pt-BR" dirty="0" smtClean="0"/>
                  <a:t>O tamanho da fatia é proporcional a qualidade dos protótipos</a:t>
                </a:r>
              </a:p>
              <a:p>
                <a:pPr lvl="1"/>
                <a:r>
                  <a:rPr lang="pt-BR" dirty="0" smtClean="0"/>
                  <a:t>A quantidade de padrões que são transferidos depende da probabilidade proporcional as qualidades de cada protótipo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708921"/>
                <a:ext cx="6984776" cy="3528392"/>
              </a:xfrm>
              <a:blipFill rotWithShape="1">
                <a:blip r:embed="rId3"/>
                <a:stretch>
                  <a:fillRect l="-1223" t="-13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35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37" y="0"/>
            <a:ext cx="2460475" cy="63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– Disputa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708921"/>
                <a:ext cx="7128792" cy="352839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sSup>
                          <m:sSup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  <a:ea typeface="Cambria Math"/>
                      </a:rPr>
                      <m:t>,  </m:t>
                    </m:r>
                    <m:sSub>
                      <m:sSub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pt-BR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pt-BR" i="1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  <a:ea typeface="Cambria Math"/>
                      </a:rPr>
                      <m:t>e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:</a:t>
                </a: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708921"/>
                <a:ext cx="7128792" cy="3528392"/>
              </a:xfrm>
              <a:blipFill rotWithShape="1">
                <a:blip r:embed="rId3"/>
                <a:stretch>
                  <a:fillRect l="-1198" t="-13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57312"/>
            <a:ext cx="5263448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1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37" y="0"/>
            <a:ext cx="2460475" cy="63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– Deslocamento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</a:rPr>
                      <m:t>→</m:t>
                    </m:r>
                    <m:d>
                      <m:dPr>
                        <m:begChr m:val="⟨"/>
                        <m:endChr m:val="⟩"/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𝑐𝑒𝑛𝑡𝑟𝑜𝑖𝑑𝑒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3841967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94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708921"/>
            <a:ext cx="8229600" cy="1080119"/>
          </a:xfrm>
        </p:spPr>
        <p:txBody>
          <a:bodyPr/>
          <a:lstStyle/>
          <a:p>
            <a:r>
              <a:rPr lang="pt-BR" dirty="0" smtClean="0"/>
              <a:t>Base de dados muito grande</a:t>
            </a:r>
          </a:p>
          <a:p>
            <a:r>
              <a:rPr lang="pt-BR" dirty="0" smtClean="0"/>
              <a:t>Existência de parâmetros de aprendizado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57200" y="39330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8A2626"/>
                </a:solidFill>
                <a:latin typeface="Swis721 Cn BT" panose="020B05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57200" y="5220073"/>
            <a:ext cx="8229600" cy="108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A2626"/>
                </a:solidFill>
                <a:latin typeface="Swis721 Cn BT" panose="020B05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8A2626"/>
                </a:solidFill>
                <a:latin typeface="Swis721 Cn BT" panose="020B05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A2626"/>
                </a:solidFill>
                <a:latin typeface="Swis721 Cn BT" panose="020B05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rgbClr val="8A2626"/>
                </a:solidFill>
                <a:latin typeface="Swis721 Cn BT" panose="020B05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rgbClr val="8A2626"/>
                </a:solidFill>
                <a:latin typeface="Swis721 Cn BT" panose="020B05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Criar protótipos para diminuir o tamanho da base</a:t>
            </a:r>
          </a:p>
          <a:p>
            <a:r>
              <a:rPr lang="pt-BR" dirty="0"/>
              <a:t>Eliminar a </a:t>
            </a:r>
            <a:r>
              <a:rPr lang="pt-BR" dirty="0" smtClean="0"/>
              <a:t>existência </a:t>
            </a:r>
            <a:r>
              <a:rPr lang="pt-BR" dirty="0"/>
              <a:t>de parâmetros de aprendizado</a:t>
            </a:r>
          </a:p>
        </p:txBody>
      </p:sp>
    </p:spTree>
    <p:extLst>
      <p:ext uri="{BB962C8B-B14F-4D97-AF65-F5344CB8AC3E}">
        <p14:creationId xmlns:p14="http://schemas.microsoft.com/office/powerpoint/2010/main" val="39517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37" y="0"/>
            <a:ext cx="2460475" cy="63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– Exclusão de Protótipos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BR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𝑑𝑖𝑒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0                                  </m:t>
                            </m:r>
                            <m:r>
                              <a:rPr lang="pt-BR" i="1">
                                <a:latin typeface="Cambria Math"/>
                              </a:rPr>
                              <m:t>,</m:t>
                            </m:r>
                            <m:r>
                              <a:rPr lang="pt-BR" i="1">
                                <a:latin typeface="Cambria Math"/>
                              </a:rPr>
                              <m:t>𝑞𝑢𝑎𝑙𝑖𝑡𝑦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t-BR" b="0" i="1" smtClean="0">
                                <a:latin typeface="Cambria Math"/>
                              </a:rPr>
                              <m:t>&gt;0.5</m:t>
                            </m:r>
                          </m:e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&amp;1−2∗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𝑞𝑢𝑎𝑙𝑖𝑡𝑦</m:t>
                            </m:r>
                            <m:d>
                              <m:d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t-BR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pt-BR" i="1">
                                <a:latin typeface="Cambria Math"/>
                              </a:rPr>
                              <m:t>𝑞𝑢𝑎𝑙𝑖𝑡𝑦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t-BR" b="0" i="1" smtClean="0">
                                <a:latin typeface="Cambria Math"/>
                              </a:rPr>
                              <m:t>≤0.5</m:t>
                            </m:r>
                          </m:e>
                        </m:eqArr>
                      </m:e>
                    </m:d>
                  </m:oMath>
                </a14:m>
                <a:endParaRPr lang="pt-BR" b="0" dirty="0" smtClean="0"/>
              </a:p>
              <a:p>
                <a:pPr marL="0" indent="0">
                  <a:buNone/>
                </a:pPr>
                <a:endParaRPr lang="pt-BR" b="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42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37" y="0"/>
            <a:ext cx="2460475" cy="63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– Condição de Parada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Número máximo de iterações</a:t>
            </a:r>
          </a:p>
          <a:p>
            <a:r>
              <a:rPr lang="pt-BR" dirty="0" smtClean="0"/>
              <a:t>Acurácia desejada</a:t>
            </a:r>
          </a:p>
          <a:p>
            <a:r>
              <a:rPr lang="pt-BR" dirty="0" smtClean="0"/>
              <a:t>Convergência do número de protótipos</a:t>
            </a:r>
          </a:p>
          <a:p>
            <a:r>
              <a:rPr lang="pt-BR" dirty="0" smtClean="0"/>
              <a:t>Convergência da acurácia</a:t>
            </a:r>
          </a:p>
          <a:p>
            <a:r>
              <a:rPr lang="pt-BR" dirty="0" smtClean="0"/>
              <a:t>Combinação das abordagens citadas acima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9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– ENPC – Bases Desbalanceadas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Espaço Reservado para Conteúdo 7"/>
          <p:cNvGraphicFramePr>
            <a:graphicFrameLocks/>
          </p:cNvGraphicFramePr>
          <p:nvPr/>
        </p:nvGraphicFramePr>
        <p:xfrm>
          <a:off x="1626447" y="2708269"/>
          <a:ext cx="5891106" cy="3529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128"/>
                <a:gridCol w="592638"/>
                <a:gridCol w="451534"/>
                <a:gridCol w="451534"/>
                <a:gridCol w="451534"/>
                <a:gridCol w="451534"/>
                <a:gridCol w="451534"/>
                <a:gridCol w="451534"/>
                <a:gridCol w="451534"/>
                <a:gridCol w="451534"/>
                <a:gridCol w="451534"/>
                <a:gridCol w="451534"/>
              </a:tblGrid>
              <a:tr h="1411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Dataset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Iterações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Gen. Accuracy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Maj. Accuracy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Min. Accuracy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AUC. Accuracy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Data Reduction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glass1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ecoli-0_vs_1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iris0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glass0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0.25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ecoli1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new-thyroid2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new-thyroid1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ecoli2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glass6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glass2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0.30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0.54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0.48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shuttle-c2-vs-c4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0.20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0.20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glass-0-1-6_vs_5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0.20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0.55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0.20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0.54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0.02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8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– ENPC </a:t>
            </a:r>
            <a:r>
              <a:rPr lang="pt-BR" dirty="0" smtClean="0"/>
              <a:t>x KNN</a:t>
            </a:r>
            <a:r>
              <a:rPr lang="pt-BR" dirty="0"/>
              <a:t> – Bases Desbalanceadas</a:t>
            </a: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1626447" y="2708269"/>
          <a:ext cx="5891106" cy="3529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128"/>
                <a:gridCol w="592638"/>
                <a:gridCol w="451534"/>
                <a:gridCol w="451534"/>
                <a:gridCol w="451534"/>
                <a:gridCol w="451534"/>
                <a:gridCol w="451534"/>
                <a:gridCol w="451534"/>
                <a:gridCol w="451534"/>
                <a:gridCol w="451534"/>
                <a:gridCol w="451534"/>
                <a:gridCol w="451534"/>
              </a:tblGrid>
              <a:tr h="1411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 err="1">
                          <a:effectLst/>
                        </a:rPr>
                        <a:t>Dataset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Algoritmo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Gen. Accuracy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Maj. Accuracy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Min. Accuracy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AUC. Accuracy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Data Reduction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glass1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-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-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ecoli-0_vs_1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iris0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glass0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0.25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ecoli1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new-thyroid2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new-thyroid1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ecoli2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glass6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glass2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0.48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0.22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0.57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shuttle-c2-vs-c4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0.20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0.20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glass-0-1-6_vs_5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0.20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0.55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0.24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-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4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– ENPC – Bases </a:t>
            </a:r>
            <a:r>
              <a:rPr lang="pt-BR" dirty="0" smtClean="0"/>
              <a:t>Balanceadas</a:t>
            </a:r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322541"/>
              </p:ext>
            </p:extLst>
          </p:nvPr>
        </p:nvGraphicFramePr>
        <p:xfrm>
          <a:off x="2516670" y="2708277"/>
          <a:ext cx="3999546" cy="3529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1070"/>
                <a:gridCol w="548958"/>
                <a:gridCol w="418253"/>
                <a:gridCol w="418253"/>
                <a:gridCol w="418253"/>
                <a:gridCol w="418253"/>
                <a:gridCol w="418253"/>
                <a:gridCol w="418253"/>
              </a:tblGrid>
              <a:tr h="1307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 err="1">
                          <a:effectLst/>
                        </a:rPr>
                        <a:t>Dataset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Iterações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Gen. </a:t>
                      </a:r>
                      <a:r>
                        <a:rPr lang="pt-BR" sz="800" u="none" strike="noStrike" dirty="0" err="1">
                          <a:effectLst/>
                        </a:rPr>
                        <a:t>Accuracy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AUC. </a:t>
                      </a:r>
                      <a:r>
                        <a:rPr lang="pt-BR" sz="800" u="none" strike="noStrike" dirty="0" err="1">
                          <a:effectLst/>
                        </a:rPr>
                        <a:t>Accuracy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Data Reduction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glass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image_segmentation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ionosphere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iris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liver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0.58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0.57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pendigits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pima_diabetes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sonar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spambase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vehicle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vowel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wine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yeast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0.48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0.47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0.57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0.50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0.49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0.51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0.01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62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– ENPC </a:t>
            </a:r>
            <a:r>
              <a:rPr lang="pt-BR" dirty="0" smtClean="0"/>
              <a:t>x KNN</a:t>
            </a:r>
            <a:r>
              <a:rPr lang="pt-BR" dirty="0"/>
              <a:t> – Bases Balanceadas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481128"/>
              </p:ext>
            </p:extLst>
          </p:nvPr>
        </p:nvGraphicFramePr>
        <p:xfrm>
          <a:off x="2516670" y="2708920"/>
          <a:ext cx="3999546" cy="3529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1070"/>
                <a:gridCol w="548958"/>
                <a:gridCol w="418253"/>
                <a:gridCol w="418253"/>
                <a:gridCol w="418253"/>
                <a:gridCol w="418253"/>
                <a:gridCol w="418253"/>
                <a:gridCol w="418253"/>
              </a:tblGrid>
              <a:tr h="1307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 err="1">
                          <a:effectLst/>
                        </a:rPr>
                        <a:t>Dataset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Iterações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Gen. </a:t>
                      </a:r>
                      <a:r>
                        <a:rPr lang="pt-BR" sz="800" u="none" strike="noStrike" dirty="0" err="1">
                          <a:effectLst/>
                        </a:rPr>
                        <a:t>Accuracy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AUC. </a:t>
                      </a:r>
                      <a:r>
                        <a:rPr lang="pt-BR" sz="800" u="none" strike="noStrike" dirty="0" err="1">
                          <a:effectLst/>
                        </a:rPr>
                        <a:t>Accuracy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Data Reduction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glass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ENPC - 100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0.72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0.01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-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-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image_segmentation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0.98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-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-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ionosphere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0.97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-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-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iris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0.94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-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-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liver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0.66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0.01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-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-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pendigits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1.00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-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-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pima_diabetes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0.79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-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-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sonar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0.88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-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-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spambase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1.00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-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-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vehicle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0.73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-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-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vowel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0.84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-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-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wine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0.95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-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-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yeast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0.50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0.49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0.51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0.52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0.51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-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-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02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– </a:t>
            </a:r>
            <a:r>
              <a:rPr lang="pt-BR" dirty="0" smtClean="0"/>
              <a:t>Visualização da redução - Banana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200 Iterações</a:t>
            </a:r>
            <a:endParaRPr lang="pt-BR" dirty="0"/>
          </a:p>
        </p:txBody>
      </p:sp>
      <p:pic>
        <p:nvPicPr>
          <p:cNvPr id="10242" name="Picture 2" descr="C:\Users\PERCDOC\Desktop\UFPE\Eletivas\Aprendizagem de Máquina (George)\Projeto\ml\images\banana\iterations 200\ORIG_bana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4984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PERCDOC\Desktop\UFPE\Eletivas\Aprendizagem de Máquina (George)\Projeto\ml\images\banana\iterations 200\ENPC_banan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284984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65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– </a:t>
            </a:r>
            <a:r>
              <a:rPr lang="pt-BR" dirty="0" smtClean="0"/>
              <a:t>Visualização da redução </a:t>
            </a:r>
            <a:r>
              <a:rPr lang="pt-BR" dirty="0"/>
              <a:t>- </a:t>
            </a:r>
            <a:r>
              <a:rPr lang="pt-BR" dirty="0" smtClean="0"/>
              <a:t>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200 Iterações</a:t>
            </a:r>
          </a:p>
          <a:p>
            <a:endParaRPr lang="pt-BR" dirty="0"/>
          </a:p>
        </p:txBody>
      </p:sp>
      <p:pic>
        <p:nvPicPr>
          <p:cNvPr id="11267" name="Picture 3" descr="C:\Users\PERCDOC\Desktop\UFPE\Eletivas\Aprendizagem de Máquina (George)\Projeto\ml\images\normal\iterations 200\ORIG_nor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05823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PERCDOC\Desktop\UFPE\Eletivas\Aprendizagem de Máquina (George)\Projeto\ml\images\normal\iterations 200\ENPC_norm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248" y="3284984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86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– </a:t>
            </a:r>
            <a:r>
              <a:rPr lang="pt-BR" dirty="0" smtClean="0"/>
              <a:t>Visualização da redução – Norma Multimodal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200 Iterações</a:t>
            </a:r>
          </a:p>
          <a:p>
            <a:endParaRPr lang="pt-BR" dirty="0"/>
          </a:p>
        </p:txBody>
      </p:sp>
      <p:pic>
        <p:nvPicPr>
          <p:cNvPr id="12290" name="Picture 2" descr="C:\Users\PERCDOC\Desktop\UFPE\Eletivas\Aprendizagem de Máquina (George)\Projeto\ml\images\normal_multimodal\iterations 200\ENPC_normal_multimo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284984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PERCDOC\Desktop\UFPE\Eletivas\Aprendizagem de Máquina (George)\Projeto\ml\images\normal_multimodal\iterations 200\ORIG_normal_multimod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90112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60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Ó</a:t>
            </a:r>
            <a:r>
              <a:rPr lang="pt-BR" dirty="0" smtClean="0"/>
              <a:t>timo desempenho em bases desbalanceadas, mas dependendo da disposição dos dados, tende a não gerar protótipos da classe minoritária. Chega a ser melhor que o KNN;</a:t>
            </a:r>
          </a:p>
          <a:p>
            <a:r>
              <a:rPr lang="pt-BR" dirty="0" smtClean="0"/>
              <a:t>Bom desempenho em bases balanceadas chegando a ser tão bom quanto o KNN, perdendo, em alguns casos, por pouco.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26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Protótipo rotulado: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𝑝</m:t>
                        </m:r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endParaRPr lang="pt-BR" b="0" dirty="0" smtClean="0"/>
              </a:p>
              <a:p>
                <a:pPr marL="0" indent="0">
                  <a:buNone/>
                </a:pPr>
                <a:r>
                  <a:rPr lang="pt-BR" dirty="0" smtClean="0"/>
                  <a:t>	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pt-BR" dirty="0" smtClean="0"/>
                  <a:t> é o espaço do protótipo</a:t>
                </a:r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pt-BR" dirty="0"/>
                  <a:t> é </a:t>
                </a:r>
                <a:r>
                  <a:rPr lang="pt-BR" dirty="0" smtClean="0"/>
                  <a:t>a classe a que protótipo pertence</a:t>
                </a:r>
              </a:p>
              <a:p>
                <a:r>
                  <a:rPr lang="pt-BR" dirty="0" smtClean="0"/>
                  <a:t>Classificador:</a:t>
                </a:r>
              </a:p>
              <a:p>
                <a:pPr marL="0" indent="0">
                  <a:buNone/>
                </a:pPr>
                <a:r>
                  <a:rPr lang="pt-BR" dirty="0"/>
                  <a:t>	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𝐶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2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1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Evolutionary</a:t>
            </a:r>
            <a:r>
              <a:rPr lang="pt-BR" dirty="0" smtClean="0"/>
              <a:t> Design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Nearest</a:t>
            </a:r>
            <a:r>
              <a:rPr lang="pt-BR" dirty="0" smtClean="0"/>
              <a:t> </a:t>
            </a:r>
            <a:r>
              <a:rPr lang="pt-BR" dirty="0" err="1" smtClean="0"/>
              <a:t>Prototype</a:t>
            </a:r>
            <a:r>
              <a:rPr lang="pt-BR" dirty="0" smtClean="0"/>
              <a:t> </a:t>
            </a:r>
            <a:r>
              <a:rPr lang="pt-BR" dirty="0" err="1" smtClean="0"/>
              <a:t>Classifiers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 smtClean="0"/>
              <a:t>Tiago José – tjs2</a:t>
            </a:r>
          </a:p>
          <a:p>
            <a:r>
              <a:rPr lang="pt-BR" dirty="0" smtClean="0"/>
              <a:t>Tiago Neves - </a:t>
            </a:r>
            <a:r>
              <a:rPr lang="pt-BR" dirty="0" err="1" smtClean="0"/>
              <a:t>tnb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90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Padrão:</a:t>
                </a:r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pt-BR" dirty="0"/>
                  <a:t> é cada exemplo usado para treinamento ou teste</a:t>
                </a:r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𝑉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r>
                  <a:rPr lang="pt-BR" dirty="0" smtClean="0"/>
                  <a:t>Classe: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pt-BR" b="0" dirty="0" smtClean="0"/>
              </a:p>
              <a:p>
                <a:pPr marL="0" indent="0">
                  <a:buNone/>
                </a:pPr>
                <a:r>
                  <a:rPr lang="pt-BR" dirty="0" smtClean="0"/>
                  <a:t>	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𝑆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r>
                  <a:rPr lang="pt-BR" dirty="0" smtClean="0"/>
                  <a:t>Qualidade de um protótipo:</a:t>
                </a:r>
              </a:p>
              <a:p>
                <a:pPr marL="0" indent="0">
                  <a:buNone/>
                </a:pPr>
                <a:r>
                  <a:rPr lang="pt-BR" dirty="0"/>
                  <a:t>	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𝑞𝑢𝑎𝑙𝑖𝑡𝑦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22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77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89312"/>
            <a:ext cx="4448152" cy="42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– Conjunto de Classes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  <a:ea typeface="Cambria Math"/>
                      </a:rPr>
                      <m:t>,  </m:t>
                    </m:r>
                    <m:sSub>
                      <m:sSub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pt-BR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𝑒𝑛𝑡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ã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𝑜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𝑆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𝑟𝑒𝑔𝑖𝑜𝑛𝑠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/>
                          </a:rPr>
                          <m:t>𝑖</m:t>
                        </m:r>
                        <m:r>
                          <a:rPr lang="pt-B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𝛿</m:t>
                        </m:r>
                        <m:d>
                          <m:dPr>
                            <m:ctrlPr>
                              <a:rPr lang="pt-BR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𝑜𝑛𝑑𝑒</m:t>
                    </m:r>
                    <m:r>
                      <a:rPr lang="pt-BR" b="0" i="1" smtClean="0">
                        <a:latin typeface="Cambria Math"/>
                      </a:rPr>
                      <m:t>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b="0" i="1" smtClean="0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1,  </m:t>
                            </m:r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𝑠𝑠𝑒</m:t>
                            </m:r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&amp;0,    </m:t>
                            </m:r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𝑜𝑡h𝑒𝑟𝑤𝑖𝑠𝑒</m:t>
                            </m:r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     </m:t>
                            </m:r>
                          </m:e>
                        </m:eqArr>
                      </m:e>
                    </m:d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𝑒𝑥𝑝𝑒𝑐𝑡𝑎𝑡𝑖𝑜𝑛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pt-BR" i="1">
                            <a:latin typeface="Cambria Math"/>
                          </a:rPr>
                          <m:t>𝑟𝑒𝑔𝑖𝑜𝑛𝑠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4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– Conjunto de Padrões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 =</m:t>
                    </m:r>
                    <m:d>
                      <m:dPr>
                        <m:begChr m:val="⟨"/>
                        <m:endChr m:val="⟩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𝑉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,  </m:t>
                    </m:r>
                    <m:sSub>
                      <m:sSub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pt-BR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,  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𝑒𝑛𝑡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ã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𝑜</m:t>
                    </m:r>
                  </m:oMath>
                </a14:m>
                <a:endParaRPr lang="pt-BR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𝑣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∈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𝑠𝑠𝑒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∀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sSup>
                            <m:sSup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𝑑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𝑑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pt-BR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/>
                          </a:rPr>
                          <m:t>𝑖</m:t>
                        </m:r>
                        <m:r>
                          <a:rPr lang="pt-BR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  <m:r>
                          <a:rPr lang="pt-BR" b="0" i="1" smtClean="0">
                            <a:latin typeface="Cambria Math"/>
                          </a:rPr>
                          <m:t>&lt;</m:t>
                        </m:r>
                        <m:r>
                          <a:rPr lang="pt-BR" b="0" i="1" smtClean="0">
                            <a:latin typeface="Cambria Math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/>
                                  </a:rPr>
                                  <m:t>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12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– Conjunto de Protótipos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 =</m:t>
                    </m:r>
                    <m:d>
                      <m:dPr>
                        <m:begChr m:val="⟨"/>
                        <m:endChr m:val="⟩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𝑉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,  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𝑒𝑛𝑡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ã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𝑜</m:t>
                    </m:r>
                  </m:oMath>
                </a14:m>
                <a:endParaRPr lang="pt-BR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𝑣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∈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𝑠𝑠𝑒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∀</m:t>
                      </m:r>
                      <m:sSub>
                        <m:sSubPr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sSup>
                            <m:sSupPr>
                              <m:ctrlP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𝑑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𝑑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pt-BR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</m:oMath>
                  </m:oMathPara>
                </a14:m>
                <a:endParaRPr lang="pt-B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𝑎𝑐𝑐𝑢𝑟𝑎𝑐𝑦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pt-B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𝑎𝑝𝑝𝑜𝑟𝑡𝑎𝑡𝑖𝑜𝑛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pt-BR" i="1">
                            <a:latin typeface="Cambria Math"/>
                          </a:rPr>
                          <m:t>𝑒𝑥𝑝𝑒𝑐𝑡𝑎𝑡𝑖𝑜𝑛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𝑞𝑢𝑎𝑙𝑖𝑡𝑦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𝑚𝑖𝑛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1,</m:t>
                        </m:r>
                        <m:r>
                          <a:rPr lang="pt-BR" i="1">
                            <a:latin typeface="Cambria Math"/>
                          </a:rPr>
                          <m:t>𝑎𝑐𝑐𝑢𝑟𝑎𝑐𝑦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pt-BR" b="0" i="1" smtClean="0">
                            <a:latin typeface="Cambria Math"/>
                          </a:rPr>
                          <m:t>∗</m:t>
                        </m:r>
                        <m:r>
                          <a:rPr lang="pt-BR" i="1">
                            <a:latin typeface="Cambria Math"/>
                          </a:rPr>
                          <m:t>𝑎𝑝𝑝𝑜𝑟𝑡𝑎𝑡𝑖𝑜𝑛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1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– Exemplo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Número de protótipos: 3</a:t>
                </a:r>
              </a:p>
              <a:p>
                <a:r>
                  <a:rPr lang="pt-BR" dirty="0" smtClean="0"/>
                  <a:t>Número de classes: 2</a:t>
                </a:r>
              </a:p>
              <a:p>
                <a:r>
                  <a:rPr lang="pt-BR" dirty="0" smtClean="0"/>
                  <a:t>Número de instâncias: 40 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𝑟𝑒𝑔𝑖𝑜𝑛𝑠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: 1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pt-BR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: 20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11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pt-BR" dirty="0"/>
                          <m:t>+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21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pt-BR" dirty="0"/>
                          <m:t>+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31</m:t>
                                </m:r>
                              </m:sub>
                            </m:sSub>
                          </m:e>
                        </m:d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=7+10+3</m:t>
                        </m:r>
                      </m:e>
                    </m:d>
                  </m:oMath>
                </a14:m>
                <a:endParaRPr lang="pt-BR" dirty="0" smtClean="0"/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𝑒𝑥𝑝𝑒𝑐𝑡𝑎𝑡𝑖𝑜𝑛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: 20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pt-BR" i="1">
                                <a:latin typeface="Cambria Math"/>
                              </a:rPr>
                              <m:t>𝑟𝑒𝑔𝑖𝑜𝑛𝑠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pt-BR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pt-B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/>
                              </a:rPr>
                              <m:t>20</m:t>
                            </m:r>
                          </m:num>
                          <m:den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2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4808"/>
            <a:ext cx="4028856" cy="16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4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2188</Words>
  <Application>Microsoft Office PowerPoint</Application>
  <PresentationFormat>Apresentação na tela (4:3)</PresentationFormat>
  <Paragraphs>1079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Tema do Office</vt:lpstr>
      <vt:lpstr>Evolutionary Design of Nearest Prototype Classifiers</vt:lpstr>
      <vt:lpstr>Motivação</vt:lpstr>
      <vt:lpstr>Conceitos</vt:lpstr>
      <vt:lpstr>Conceitos</vt:lpstr>
      <vt:lpstr>Estrutura</vt:lpstr>
      <vt:lpstr>Estrutura – Conjunto de Classes</vt:lpstr>
      <vt:lpstr>Estrutura – Conjunto de Padrões</vt:lpstr>
      <vt:lpstr>Estrutura – Conjunto de Protótipos</vt:lpstr>
      <vt:lpstr>Estrutura – Exemplo</vt:lpstr>
      <vt:lpstr>Estrutura – Exemplo</vt:lpstr>
      <vt:lpstr>Algoritmo - Inicialização</vt:lpstr>
      <vt:lpstr>Algoritmo – Obtenção de Informação</vt:lpstr>
      <vt:lpstr>Algoritmo – Mutação</vt:lpstr>
      <vt:lpstr>Algoritmo – Reprodução</vt:lpstr>
      <vt:lpstr>Algoritmo – Disputa</vt:lpstr>
      <vt:lpstr>Algoritmo – Disputa</vt:lpstr>
      <vt:lpstr>Algoritmo – Disputa</vt:lpstr>
      <vt:lpstr>Algoritmo – Disputa</vt:lpstr>
      <vt:lpstr>Algoritmo – Deslocamento</vt:lpstr>
      <vt:lpstr>Algoritmo – Exclusão de Protótipos</vt:lpstr>
      <vt:lpstr>Algoritmo – Condição de Parada</vt:lpstr>
      <vt:lpstr>Avaliação – ENPC – Bases Desbalanceadas</vt:lpstr>
      <vt:lpstr>Avaliação – ENPC x KNN – Bases Desbalanceadas</vt:lpstr>
      <vt:lpstr>Avaliação – ENPC – Bases Balanceadas</vt:lpstr>
      <vt:lpstr>Avaliação – ENPC x KNN – Bases Balanceadas</vt:lpstr>
      <vt:lpstr>Avaliação – Visualização da redução - Banana</vt:lpstr>
      <vt:lpstr>Avaliação – Visualização da redução - Normal</vt:lpstr>
      <vt:lpstr>Avaliação – Visualização da redução – Norma Multimodal</vt:lpstr>
      <vt:lpstr>Conclusão</vt:lpstr>
      <vt:lpstr>Evolutionary Design of Nearest Prototype Classifiers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Tomaz de Aquino dos Santos Junior</dc:creator>
  <cp:lastModifiedBy>PERCDOC</cp:lastModifiedBy>
  <cp:revision>157</cp:revision>
  <dcterms:created xsi:type="dcterms:W3CDTF">2013-08-09T12:44:12Z</dcterms:created>
  <dcterms:modified xsi:type="dcterms:W3CDTF">2014-06-30T02:42:18Z</dcterms:modified>
</cp:coreProperties>
</file>