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0453467-0AD1-408C-B15C-7FC8791AAD32}">
          <p14:sldIdLst>
            <p14:sldId id="256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-7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564-57D0-4958-B307-F49CF40B9BC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654A-97D2-45CC-8C92-9E0FD78DB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1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564-57D0-4958-B307-F49CF40B9BC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654A-97D2-45CC-8C92-9E0FD78DB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5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564-57D0-4958-B307-F49CF40B9BC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654A-97D2-45CC-8C92-9E0FD78DBD0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366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564-57D0-4958-B307-F49CF40B9BC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654A-97D2-45CC-8C92-9E0FD78DB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82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564-57D0-4958-B307-F49CF40B9BC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654A-97D2-45CC-8C92-9E0FD78DBD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72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564-57D0-4958-B307-F49CF40B9BC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654A-97D2-45CC-8C92-9E0FD78DB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32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564-57D0-4958-B307-F49CF40B9BC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654A-97D2-45CC-8C92-9E0FD78DB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91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564-57D0-4958-B307-F49CF40B9BC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654A-97D2-45CC-8C92-9E0FD78DB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9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564-57D0-4958-B307-F49CF40B9BC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654A-97D2-45CC-8C92-9E0FD78DB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9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564-57D0-4958-B307-F49CF40B9BC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654A-97D2-45CC-8C92-9E0FD78DB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8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564-57D0-4958-B307-F49CF40B9BC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654A-97D2-45CC-8C92-9E0FD78DB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564-57D0-4958-B307-F49CF40B9BC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654A-97D2-45CC-8C92-9E0FD78DB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564-57D0-4958-B307-F49CF40B9BC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654A-97D2-45CC-8C92-9E0FD78DB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1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564-57D0-4958-B307-F49CF40B9BC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654A-97D2-45CC-8C92-9E0FD78DB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564-57D0-4958-B307-F49CF40B9BC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654A-97D2-45CC-8C92-9E0FD78DB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4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7564-57D0-4958-B307-F49CF40B9BC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654A-97D2-45CC-8C92-9E0FD78DB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3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27564-57D0-4958-B307-F49CF40B9BC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E4654A-97D2-45CC-8C92-9E0FD78DB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6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CECACF-A4B4-4C9B-86CC-EA9C08E0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6891"/>
          </a:xfrm>
        </p:spPr>
        <p:txBody>
          <a:bodyPr>
            <a:normAutofit/>
          </a:bodyPr>
          <a:lstStyle/>
          <a:p>
            <a:r>
              <a:rPr lang="en-US" sz="4000" dirty="0"/>
              <a:t>Problem and 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47EFFF97-A978-4A05-B5D2-CB63376DA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66491"/>
                <a:ext cx="8596668" cy="457487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“Interesting Mortgages”</a:t>
                </a:r>
              </a:p>
              <a:p>
                <a:pPr marL="0" indent="0">
                  <a:buNone/>
                </a:pPr>
                <a:r>
                  <a:rPr lang="en-US" sz="1600" dirty="0"/>
                  <a:t>Trevor Santiago 4051512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sz="1800" dirty="0"/>
                  <a:t>Personal interest in business/finance</a:t>
                </a:r>
              </a:p>
              <a:p>
                <a:r>
                  <a:rPr lang="en-US" sz="1800" dirty="0"/>
                  <a:t>Discover the relationship between monthly payments and interest rates for mortgages</a:t>
                </a:r>
              </a:p>
              <a:p>
                <a:r>
                  <a:rPr lang="en-US" sz="1800" dirty="0"/>
                  <a:t>Use the </a:t>
                </a:r>
                <a:r>
                  <a:rPr lang="en-US" dirty="0"/>
                  <a:t>ordinary annuity equation with a set mortgage of $300,000 and various monthly payments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[1−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sz="1800" dirty="0"/>
                  <a:t>Solve for the </a:t>
                </a:r>
                <a:r>
                  <a:rPr lang="en-US" dirty="0"/>
                  <a:t>maximal interest rate for a few different monthly payments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sz="1800" dirty="0"/>
                  <a:t>Interpolate the rest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47EFFF97-A978-4A05-B5D2-CB63376DA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66491"/>
                <a:ext cx="8596668" cy="4574871"/>
              </a:xfrm>
              <a:blipFill>
                <a:blip r:embed="rId2"/>
                <a:stretch>
                  <a:fillRect l="-284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finance clip art transparent png">
            <a:extLst>
              <a:ext uri="{FF2B5EF4-FFF2-40B4-BE49-F238E27FC236}">
                <a16:creationId xmlns:a16="http://schemas.microsoft.com/office/drawing/2014/main" id="{5EEA0294-2A59-49F7-A59A-49D598AE5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335" y="609600"/>
            <a:ext cx="2164668" cy="152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99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E516-FCDE-4C95-BB08-7DC63442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4362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9480BB-F6CF-4B50-B20F-39AE9C27B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93963"/>
                <a:ext cx="8596668" cy="4747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 used Newton’s method with a tolerance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dirty="0"/>
                  <a:t> and initial approximation of 3% to solve for a few interest rates</a:t>
                </a:r>
              </a:p>
              <a:p>
                <a:pPr lvl="1"/>
                <a:r>
                  <a:rPr lang="en-US" dirty="0"/>
                  <a:t>I knew Newton’s Method was applicable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continuously differentiable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 then used Neville’s Method and Natural Cubic Splines to interpolate the other interest rates between the test values</a:t>
                </a:r>
              </a:p>
              <a:p>
                <a:r>
                  <a:rPr lang="en-US" dirty="0"/>
                  <a:t>I tested my code for the methods with various examples from the textbook and internet to make sure they were working correctly and returning an accurate result</a:t>
                </a:r>
              </a:p>
              <a:p>
                <a:pPr lvl="1"/>
                <a:r>
                  <a:rPr lang="en-US" dirty="0"/>
                  <a:t>Theory tells us that the rate of convergence for Newton’s Method is quadratic, which holds in our problem as shown by the semi-log plots to the right. These were created using monthly payments of $1000 (top) and $5000 (bottom)</a:t>
                </a:r>
              </a:p>
              <a:p>
                <a:pPr lvl="2"/>
                <a:r>
                  <a:rPr lang="en-US" dirty="0"/>
                  <a:t>A monthly payment of $5000 is unlikely, and is used only to better show the quadratic nature of the curve </a:t>
                </a:r>
              </a:p>
              <a:p>
                <a:r>
                  <a:rPr lang="en-US" dirty="0"/>
                  <a:t>Next, I tested each interpolation method on the same set of various monthly payments to see the difference in outputted interest rates</a:t>
                </a:r>
              </a:p>
              <a:p>
                <a:r>
                  <a:rPr lang="en-US" dirty="0"/>
                  <a:t>Finally, I wanted to see how accurate these interpolations were to the actual values so I calculated the absolute and relative errors for each interpolated value and averaged them for both Neville’s and Cubic Spline</a:t>
                </a:r>
              </a:p>
              <a:p>
                <a:pPr lvl="1"/>
                <a:r>
                  <a:rPr lang="en-US" dirty="0"/>
                  <a:t>I knew the error would be amplified due to the round-off error incurred from Newton’s Method and the interpolation, so I calculated the errors with the “actual” values coming from Newton’s method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9480BB-F6CF-4B50-B20F-39AE9C27B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93963"/>
                <a:ext cx="8596668" cy="4747400"/>
              </a:xfrm>
              <a:blipFill>
                <a:blip r:embed="rId2"/>
                <a:stretch>
                  <a:fillRect t="-1155" r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76C7321-D0FA-4B5B-9086-54AC10911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289" y="1891161"/>
            <a:ext cx="2369703" cy="1611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20F6B3-6265-46E5-8318-86BBE838E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289" y="3667664"/>
            <a:ext cx="2369703" cy="164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8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C7E7-FD2D-4F0B-A69E-370B312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6262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4BA84-DE23-477E-8DEC-8F07ABBF3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190240"/>
            <a:ext cx="4185623" cy="444373"/>
          </a:xfrm>
        </p:spPr>
        <p:txBody>
          <a:bodyPr/>
          <a:lstStyle/>
          <a:p>
            <a:r>
              <a:rPr lang="en-US" dirty="0"/>
              <a:t>Neville’s Method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86072-0E0B-4D57-80F6-4EFF01339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119" y="1709280"/>
            <a:ext cx="4185623" cy="3304117"/>
          </a:xfrm>
        </p:spPr>
        <p:txBody>
          <a:bodyPr/>
          <a:lstStyle/>
          <a:p>
            <a:r>
              <a:rPr lang="en-US" dirty="0"/>
              <a:t>Interpolated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Error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3FAD-11F4-4E86-8A5A-56FD76933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37271" y="1153243"/>
            <a:ext cx="4185618" cy="444373"/>
          </a:xfrm>
        </p:spPr>
        <p:txBody>
          <a:bodyPr/>
          <a:lstStyle/>
          <a:p>
            <a:r>
              <a:rPr lang="en-US" dirty="0"/>
              <a:t>Natural Cubic Spline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F4721-3274-4E68-89C9-53AD79B0D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37271" y="1706608"/>
            <a:ext cx="4185617" cy="3304117"/>
          </a:xfrm>
        </p:spPr>
        <p:txBody>
          <a:bodyPr/>
          <a:lstStyle/>
          <a:p>
            <a:r>
              <a:rPr lang="en-US" dirty="0"/>
              <a:t>Interpolated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Error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9C3D7F-C7AD-4B9D-950E-58EC9AC87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818" y="290840"/>
            <a:ext cx="2619375" cy="352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9C5A20-21E9-4F9F-9F44-3705236E8879}"/>
              </a:ext>
            </a:extLst>
          </p:cNvPr>
          <p:cNvSpPr txBox="1"/>
          <p:nvPr/>
        </p:nvSpPr>
        <p:spPr>
          <a:xfrm>
            <a:off x="3286673" y="251995"/>
            <a:ext cx="280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testing values: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DE7D5F4B-13D9-4D2E-A120-A23746F6C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82" y="2028001"/>
            <a:ext cx="4184650" cy="1169979"/>
          </a:xfrm>
          <a:prstGeom prst="rect">
            <a:avLst/>
          </a:prstGeo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47B6FD0B-E5F6-420F-981F-8BE68F8B6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271" y="2034959"/>
            <a:ext cx="4186237" cy="1156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BEC9FD-7C8E-4442-ACFC-38DD7AD59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993" y="3697534"/>
            <a:ext cx="4284633" cy="204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3CE191-9AFA-48FB-93C5-2DAC3DAE8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015" y="3721398"/>
            <a:ext cx="3992291" cy="1813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D1C5E1-D14A-4D96-8C04-7EF3331C36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528" y="3953329"/>
            <a:ext cx="3148542" cy="2295071"/>
          </a:xfrm>
          <a:prstGeom prst="rect">
            <a:avLst/>
          </a:prstGeom>
        </p:spPr>
      </p:pic>
      <p:pic>
        <p:nvPicPr>
          <p:cNvPr id="2050" name="Picture 2" descr="Image result for mortgage transparent clipart">
            <a:extLst>
              <a:ext uri="{FF2B5EF4-FFF2-40B4-BE49-F238E27FC236}">
                <a16:creationId xmlns:a16="http://schemas.microsoft.com/office/drawing/2014/main" id="{3639B0B0-4FC8-44E2-85BA-C83F9A8DB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519" y="4223387"/>
            <a:ext cx="2179478" cy="244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A8CF53-ED8A-441A-8695-948DF7AD48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6651" y="3944028"/>
            <a:ext cx="3148542" cy="228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767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1576</TotalTime>
  <Words>351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Cambria Math</vt:lpstr>
      <vt:lpstr>Trebuchet MS</vt:lpstr>
      <vt:lpstr>Wingdings 3</vt:lpstr>
      <vt:lpstr>Facet</vt:lpstr>
      <vt:lpstr>Problem and Motivation</vt:lpstr>
      <vt:lpstr>Methods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and Motivation</dc:title>
  <dc:creator>Trevor Santiago</dc:creator>
  <cp:lastModifiedBy>Trevor Santiago</cp:lastModifiedBy>
  <cp:revision>17</cp:revision>
  <dcterms:created xsi:type="dcterms:W3CDTF">2019-03-09T22:00:29Z</dcterms:created>
  <dcterms:modified xsi:type="dcterms:W3CDTF">2019-03-13T08:22:08Z</dcterms:modified>
</cp:coreProperties>
</file>