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9" r:id="rId3"/>
    <p:sldId id="269" r:id="rId4"/>
    <p:sldId id="270" r:id="rId5"/>
    <p:sldId id="260" r:id="rId6"/>
    <p:sldId id="261" r:id="rId7"/>
    <p:sldId id="263" r:id="rId8"/>
    <p:sldId id="264" r:id="rId9"/>
    <p:sldId id="272" r:id="rId10"/>
    <p:sldId id="262" r:id="rId11"/>
  </p:sldIdLst>
  <p:sldSz cx="9906000" cy="6858000" type="A4"/>
  <p:notesSz cx="6858000" cy="9144000"/>
  <p:embeddedFontLst>
    <p:embeddedFont>
      <p:font typeface="Calibri Light" panose="020F0302020204030204" pitchFamily="34" charset="0"/>
      <p:regular r:id="rId12"/>
      <p: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a옛날사진관3" panose="02020600000000000000" pitchFamily="18" charset="-127"/>
      <p:regular r:id="rId20"/>
    </p:embeddedFont>
    <p:embeddedFont>
      <p:font typeface="a옛날사진관2" panose="02020600000000000000" pitchFamily="18" charset="-127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선희" initials="한" lastIdx="8" clrIdx="0">
    <p:extLst>
      <p:ext uri="{19B8F6BF-5375-455C-9EA6-DF929625EA0E}">
        <p15:presenceInfo xmlns:p15="http://schemas.microsoft.com/office/powerpoint/2012/main" userId="0b2615adb8e7d1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0"/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4T09:03:06.667" idx="5">
    <p:pos x="10" y="10"/>
    <p:text>실제로 IT지원실에서 사용하고 있는 게시판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4T09:03:06.667" idx="5">
    <p:pos x="10" y="10"/>
    <p:text>수리 의뢰를 받으면 IT지원실 기사님, 관리자가 글을 작성</p:text>
    <p:extLst mod="1">
      <p:ext uri="{C676402C-5697-4E1C-873F-D02D1690AC5C}">
        <p15:threadingInfo xmlns:p15="http://schemas.microsoft.com/office/powerpoint/2012/main" timeZoneBias="-540"/>
      </p:ext>
    </p:extLst>
  </p:cm>
  <p:cm authorId="1" dt="2020-09-14T17:31:03.213" idx="7">
    <p:pos x="146" y="146"/>
    <p:text>진행상태를 클릭하면 의뢰정보와 접수자의 정보를 적을 수 있음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4T09:03:06.667" idx="5">
    <p:pos x="10" y="10"/>
    <p:text>처리완료를 클릭하면 진행상태가 처리완료로 바뀜</p:text>
    <p:extLst mod="1">
      <p:ext uri="{C676402C-5697-4E1C-873F-D02D1690AC5C}">
        <p15:threadingInfo xmlns:p15="http://schemas.microsoft.com/office/powerpoint/2012/main" timeZoneBias="-540"/>
      </p:ext>
    </p:extLst>
  </p:cm>
  <p:cm authorId="1" dt="2020-09-14T17:32:03.178" idx="8">
    <p:pos x="146" y="146"/>
    <p:text>그리고 현재 현황을 볼 수 있음
목록에 처리가 되지 않은 것이 있으면 확인해서 수리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2T22:38:22.805" idx="2">
    <p:pos x="10" y="10"/>
    <p:text>일반적인 스프링 웹 프로젝트의 구성  _p.78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2T22:38:00.722" idx="1">
    <p:pos x="10" y="10"/>
    <p:text>pom.xml 파일에 프레임워크 라이브러리 추가
DB연동 위해 필요한 라이브러리 추가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2T22:51:11.368" idx="4">
    <p:pos x="10" y="10"/>
    <p:text>p.86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2T22:51:11.368" idx="4">
    <p:pos x="10" y="10"/>
    <p:text>부트스트랩 템플릿 이용해 메인 화면 구성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5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19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1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48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2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61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4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1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81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1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DF65E-2ED4-4C5F-AD77-E82F57761DE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6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F65E-2ED4-4C5F-AD77-E82F57761DEB}" type="datetimeFigureOut">
              <a:rPr lang="ko-KR" altLang="en-US" smtClean="0"/>
              <a:t>2020-09-15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206B2-F43D-4EAD-950C-55B4DA4CE3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28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79D88D-C177-47E7-8CC7-6263EB5BC900}"/>
              </a:ext>
            </a:extLst>
          </p:cNvPr>
          <p:cNvSpPr txBox="1"/>
          <p:nvPr/>
        </p:nvSpPr>
        <p:spPr>
          <a:xfrm>
            <a:off x="425219" y="1198051"/>
            <a:ext cx="38858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spc="-122" dirty="0" smtClean="0">
                <a:solidFill>
                  <a:srgbClr val="96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S/W </a:t>
            </a:r>
            <a:r>
              <a:rPr lang="ko-KR" altLang="en-US" sz="4800" spc="-122" dirty="0" smtClean="0">
                <a:solidFill>
                  <a:srgbClr val="96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프로젝트</a:t>
            </a:r>
            <a:endParaRPr lang="en-US" altLang="ko-KR" sz="4800" spc="-122" dirty="0" smtClean="0">
              <a:solidFill>
                <a:srgbClr val="960000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algn="r"/>
            <a:r>
              <a:rPr lang="en-US" altLang="ko-KR" sz="3200" spc="-122" dirty="0" smtClean="0">
                <a:solidFill>
                  <a:srgbClr val="96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201944094 </a:t>
            </a:r>
            <a:r>
              <a:rPr lang="ko-KR" altLang="en-US" sz="3200" spc="-122" dirty="0" smtClean="0">
                <a:solidFill>
                  <a:srgbClr val="96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한선희</a:t>
            </a:r>
            <a:endParaRPr lang="ko-KR" altLang="en-US" sz="3200" spc="-122" dirty="0">
              <a:solidFill>
                <a:srgbClr val="960000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AFC6D8-67D1-41F8-A1F6-68C528431517}"/>
              </a:ext>
            </a:extLst>
          </p:cNvPr>
          <p:cNvCxnSpPr>
            <a:cxnSpLocks/>
          </p:cNvCxnSpPr>
          <p:nvPr/>
        </p:nvCxnSpPr>
        <p:spPr>
          <a:xfrm>
            <a:off x="-87923" y="2584938"/>
            <a:ext cx="4299872" cy="17841"/>
          </a:xfrm>
          <a:prstGeom prst="line">
            <a:avLst/>
          </a:prstGeom>
          <a:ln w="8255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16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AAD277-AC3F-4207-A3E2-7AD907FB9B56}"/>
              </a:ext>
            </a:extLst>
          </p:cNvPr>
          <p:cNvSpPr txBox="1"/>
          <p:nvPr/>
        </p:nvSpPr>
        <p:spPr>
          <a:xfrm>
            <a:off x="617534" y="1109454"/>
            <a:ext cx="2438809" cy="707886"/>
          </a:xfrm>
          <a:prstGeom prst="rect">
            <a:avLst/>
          </a:prstGeom>
          <a:solidFill>
            <a:srgbClr val="BE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122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6019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D9CFC3A-AE95-43E7-9845-01EFA46AE7CA}"/>
              </a:ext>
            </a:extLst>
          </p:cNvPr>
          <p:cNvGrpSpPr/>
          <p:nvPr/>
        </p:nvGrpSpPr>
        <p:grpSpPr>
          <a:xfrm>
            <a:off x="307844" y="284770"/>
            <a:ext cx="2044686" cy="862071"/>
            <a:chOff x="5829755" y="870097"/>
            <a:chExt cx="2044686" cy="8620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34E75D-226B-4BF2-9AB9-C79E47D58677}"/>
                </a:ext>
              </a:extLst>
            </p:cNvPr>
            <p:cNvSpPr/>
            <p:nvPr/>
          </p:nvSpPr>
          <p:spPr>
            <a:xfrm>
              <a:off x="5829755" y="870097"/>
              <a:ext cx="626734" cy="575157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925" spc="-244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2925" spc="-244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595F93-49EC-46BC-9983-2A9D951CACDA}"/>
                </a:ext>
              </a:extLst>
            </p:cNvPr>
            <p:cNvSpPr txBox="1"/>
            <p:nvPr/>
          </p:nvSpPr>
          <p:spPr>
            <a:xfrm>
              <a:off x="6456489" y="1020138"/>
              <a:ext cx="672748" cy="442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75" spc="-122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기능</a:t>
              </a:r>
              <a:endParaRPr lang="ko-KR" altLang="en-US" sz="2275" spc="-122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894E22-AC4F-48C8-819C-C98393812AE1}"/>
                </a:ext>
              </a:extLst>
            </p:cNvPr>
            <p:cNvSpPr txBox="1"/>
            <p:nvPr/>
          </p:nvSpPr>
          <p:spPr>
            <a:xfrm>
              <a:off x="6456489" y="1439780"/>
              <a:ext cx="141795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00" spc="-122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등록</a:t>
              </a:r>
              <a:r>
                <a:rPr lang="en-US" altLang="ko-KR" sz="1300" spc="-122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300" spc="-122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수정</a:t>
              </a:r>
              <a:r>
                <a:rPr lang="en-US" altLang="ko-KR" sz="1300" spc="-122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300" spc="-122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삭제</a:t>
              </a:r>
              <a:r>
                <a:rPr lang="en-US" altLang="ko-KR" sz="1300" spc="-122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300" spc="-122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기능</a:t>
              </a:r>
              <a:endParaRPr lang="ko-KR" altLang="en-US" sz="1300" spc="-122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9D77070-45C1-4F9A-9F5C-0A5D248ECC2E}"/>
              </a:ext>
            </a:extLst>
          </p:cNvPr>
          <p:cNvCxnSpPr>
            <a:cxnSpLocks/>
          </p:cNvCxnSpPr>
          <p:nvPr/>
        </p:nvCxnSpPr>
        <p:spPr>
          <a:xfrm>
            <a:off x="0" y="1191229"/>
            <a:ext cx="3682894" cy="0"/>
          </a:xfrm>
          <a:prstGeom prst="line">
            <a:avLst/>
          </a:prstGeom>
          <a:ln w="3810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176950B-5733-485D-ACEC-ECE6630F5C4C}"/>
              </a:ext>
            </a:extLst>
          </p:cNvPr>
          <p:cNvGrpSpPr/>
          <p:nvPr/>
        </p:nvGrpSpPr>
        <p:grpSpPr>
          <a:xfrm>
            <a:off x="307844" y="1717840"/>
            <a:ext cx="9306673" cy="1704915"/>
            <a:chOff x="488480" y="2246811"/>
            <a:chExt cx="7172082" cy="1188720"/>
          </a:xfrm>
        </p:grpSpPr>
        <p:sp>
          <p:nvSpPr>
            <p:cNvPr id="15" name="화살표: 오각형 14">
              <a:extLst>
                <a:ext uri="{FF2B5EF4-FFF2-40B4-BE49-F238E27FC236}">
                  <a16:creationId xmlns:a16="http://schemas.microsoft.com/office/drawing/2014/main" id="{2DBE0C9E-E9F7-4373-B919-428F1857FB37}"/>
                </a:ext>
              </a:extLst>
            </p:cNvPr>
            <p:cNvSpPr/>
            <p:nvPr/>
          </p:nvSpPr>
          <p:spPr>
            <a:xfrm>
              <a:off x="488480" y="2246811"/>
              <a:ext cx="2011682" cy="1182189"/>
            </a:xfrm>
            <a:prstGeom prst="homePlate">
              <a:avLst>
                <a:gd name="adj" fmla="val 29352"/>
              </a:avLst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01</a:t>
              </a:r>
            </a:p>
            <a:p>
              <a:r>
                <a:rPr lang="ko-KR" altLang="en-US" sz="2000" b="1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등록</a:t>
              </a:r>
              <a:endParaRPr lang="ko-KR" altLang="en-US" sz="2000" b="1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  <p:sp>
          <p:nvSpPr>
            <p:cNvPr id="16" name="화살표: 갈매기형 수장 15">
              <a:extLst>
                <a:ext uri="{FF2B5EF4-FFF2-40B4-BE49-F238E27FC236}">
                  <a16:creationId xmlns:a16="http://schemas.microsoft.com/office/drawing/2014/main" id="{E80D2CB0-6021-4065-A61F-9EFF8E4C7494}"/>
                </a:ext>
              </a:extLst>
            </p:cNvPr>
            <p:cNvSpPr/>
            <p:nvPr/>
          </p:nvSpPr>
          <p:spPr>
            <a:xfrm>
              <a:off x="2208614" y="2246811"/>
              <a:ext cx="2011682" cy="1188720"/>
            </a:xfrm>
            <a:prstGeom prst="chevron">
              <a:avLst>
                <a:gd name="adj" fmla="val 2860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02</a:t>
              </a:r>
            </a:p>
            <a:p>
              <a:r>
                <a:rPr lang="ko-KR" altLang="en-US" sz="2000" b="1" dirty="0" smtClean="0">
                  <a:solidFill>
                    <a:schemeClr val="tx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수정</a:t>
              </a:r>
              <a:endParaRPr lang="ko-KR" altLang="en-US" sz="2000" b="1" dirty="0">
                <a:solidFill>
                  <a:schemeClr val="tx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  <p:sp>
          <p:nvSpPr>
            <p:cNvPr id="17" name="화살표: 갈매기형 수장 16">
              <a:extLst>
                <a:ext uri="{FF2B5EF4-FFF2-40B4-BE49-F238E27FC236}">
                  <a16:creationId xmlns:a16="http://schemas.microsoft.com/office/drawing/2014/main" id="{264D535E-37DC-4B14-ABF1-9C5643917FB1}"/>
                </a:ext>
              </a:extLst>
            </p:cNvPr>
            <p:cNvSpPr/>
            <p:nvPr/>
          </p:nvSpPr>
          <p:spPr>
            <a:xfrm>
              <a:off x="3928747" y="2246811"/>
              <a:ext cx="2011682" cy="1188720"/>
            </a:xfrm>
            <a:prstGeom prst="chevron">
              <a:avLst>
                <a:gd name="adj" fmla="val 28523"/>
              </a:avLst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03</a:t>
              </a:r>
            </a:p>
            <a:p>
              <a:r>
                <a:rPr lang="ko-KR" altLang="en-US" sz="2000" b="1" dirty="0" smtClean="0">
                  <a:solidFill>
                    <a:schemeClr val="bg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삭제</a:t>
              </a:r>
              <a:endParaRPr lang="ko-KR" altLang="en-US" sz="2000" b="1" dirty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  <p:sp>
          <p:nvSpPr>
            <p:cNvPr id="18" name="화살표: 갈매기형 수장 17">
              <a:extLst>
                <a:ext uri="{FF2B5EF4-FFF2-40B4-BE49-F238E27FC236}">
                  <a16:creationId xmlns:a16="http://schemas.microsoft.com/office/drawing/2014/main" id="{82749499-466A-4085-B4AF-4C14A4753E6C}"/>
                </a:ext>
              </a:extLst>
            </p:cNvPr>
            <p:cNvSpPr/>
            <p:nvPr/>
          </p:nvSpPr>
          <p:spPr>
            <a:xfrm>
              <a:off x="5648880" y="2246811"/>
              <a:ext cx="2011682" cy="1188720"/>
            </a:xfrm>
            <a:prstGeom prst="chevron">
              <a:avLst>
                <a:gd name="adj" fmla="val 28806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04</a:t>
              </a:r>
            </a:p>
            <a:p>
              <a:r>
                <a:rPr lang="ko-KR" altLang="en-US" sz="2000" b="1" dirty="0" smtClean="0">
                  <a:solidFill>
                    <a:schemeClr val="tx1"/>
                  </a:solidFill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조회</a:t>
              </a:r>
              <a:endParaRPr lang="ko-KR" altLang="en-US" sz="2000" b="1" dirty="0">
                <a:solidFill>
                  <a:schemeClr val="tx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B5B815B-ABBB-43C5-A3EA-CACA72AD119B}"/>
              </a:ext>
            </a:extLst>
          </p:cNvPr>
          <p:cNvSpPr txBox="1"/>
          <p:nvPr/>
        </p:nvSpPr>
        <p:spPr>
          <a:xfrm>
            <a:off x="414573" y="3618386"/>
            <a:ext cx="91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22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01 </a:t>
            </a:r>
            <a:r>
              <a:rPr lang="ko-KR" altLang="en-US" spc="-122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등록</a:t>
            </a:r>
            <a:endParaRPr lang="ko-KR" altLang="en-US" spc="-122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31CAF3-68A0-4736-A426-EFC3CF19B712}"/>
              </a:ext>
            </a:extLst>
          </p:cNvPr>
          <p:cNvSpPr txBox="1"/>
          <p:nvPr/>
        </p:nvSpPr>
        <p:spPr>
          <a:xfrm>
            <a:off x="414573" y="4100173"/>
            <a:ext cx="1869999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spc="-122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Create</a:t>
            </a:r>
          </a:p>
          <a:p>
            <a:pPr>
              <a:lnSpc>
                <a:spcPct val="150000"/>
              </a:lnSpc>
            </a:pPr>
            <a:r>
              <a:rPr lang="ko-KR" altLang="en-US" sz="1300" spc="-122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회원 테이블에 정보가 있을</a:t>
            </a:r>
            <a:endParaRPr lang="en-US" altLang="ko-KR" sz="1300" spc="-122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spc="-122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경우에만 등록 가능</a:t>
            </a:r>
            <a:endParaRPr lang="en-US" altLang="ko-KR" sz="1300" spc="-122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C79F15-40A3-4F60-AFEE-F5BCE857BEC3}"/>
              </a:ext>
            </a:extLst>
          </p:cNvPr>
          <p:cNvSpPr txBox="1"/>
          <p:nvPr/>
        </p:nvSpPr>
        <p:spPr>
          <a:xfrm>
            <a:off x="2737192" y="3618386"/>
            <a:ext cx="91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22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02 </a:t>
            </a:r>
            <a:r>
              <a:rPr lang="ko-KR" altLang="en-US" spc="-122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수정</a:t>
            </a:r>
            <a:endParaRPr lang="ko-KR" altLang="en-US" spc="-122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590124-9FC5-463A-B52C-F442CA255F6A}"/>
              </a:ext>
            </a:extLst>
          </p:cNvPr>
          <p:cNvSpPr txBox="1"/>
          <p:nvPr/>
        </p:nvSpPr>
        <p:spPr>
          <a:xfrm>
            <a:off x="2737192" y="4100173"/>
            <a:ext cx="126053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spc="-122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Update</a:t>
            </a:r>
          </a:p>
          <a:p>
            <a:pPr>
              <a:lnSpc>
                <a:spcPct val="150000"/>
              </a:lnSpc>
            </a:pPr>
            <a:r>
              <a:rPr lang="ko-KR" altLang="en-US" sz="1300" spc="-122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본인이 작성한 글</a:t>
            </a:r>
            <a:endParaRPr lang="en-US" altLang="ko-KR" sz="1300" spc="-122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spc="-122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수정 가능</a:t>
            </a:r>
            <a:endParaRPr lang="en-US" altLang="ko-KR" sz="1300" spc="-122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4BBD38-5134-4090-AC11-93F55F1B59CE}"/>
              </a:ext>
            </a:extLst>
          </p:cNvPr>
          <p:cNvSpPr txBox="1"/>
          <p:nvPr/>
        </p:nvSpPr>
        <p:spPr>
          <a:xfrm>
            <a:off x="5059811" y="3618386"/>
            <a:ext cx="91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22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03 </a:t>
            </a:r>
            <a:r>
              <a:rPr lang="ko-KR" altLang="en-US" spc="-122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삭제</a:t>
            </a:r>
            <a:endParaRPr lang="ko-KR" altLang="en-US" spc="-122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3EF84A-245D-4931-A6DD-8326D809531F}"/>
              </a:ext>
            </a:extLst>
          </p:cNvPr>
          <p:cNvSpPr txBox="1"/>
          <p:nvPr/>
        </p:nvSpPr>
        <p:spPr>
          <a:xfrm>
            <a:off x="5059811" y="4100173"/>
            <a:ext cx="1260538" cy="992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spc="-122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Delete</a:t>
            </a:r>
          </a:p>
          <a:p>
            <a:pPr>
              <a:lnSpc>
                <a:spcPct val="150000"/>
              </a:lnSpc>
            </a:pPr>
            <a:r>
              <a:rPr lang="ko-KR" altLang="en-US" sz="1300" spc="-122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본인이 작성한 글</a:t>
            </a:r>
            <a:endParaRPr lang="en-US" altLang="ko-KR" sz="1300" spc="-122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spc="-122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삭제 가능</a:t>
            </a:r>
            <a:endParaRPr lang="en-US" altLang="ko-KR" sz="1300" spc="-122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29069A-D83F-4894-BC0F-143A3F45DF3C}"/>
              </a:ext>
            </a:extLst>
          </p:cNvPr>
          <p:cNvSpPr txBox="1"/>
          <p:nvPr/>
        </p:nvSpPr>
        <p:spPr>
          <a:xfrm>
            <a:off x="7382430" y="3618386"/>
            <a:ext cx="91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22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04 </a:t>
            </a:r>
            <a:r>
              <a:rPr lang="ko-KR" altLang="en-US" spc="-122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조회</a:t>
            </a:r>
            <a:endParaRPr lang="ko-KR" altLang="en-US" spc="-122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009C29-C13A-4A48-A0DC-18CBC07A9888}"/>
              </a:ext>
            </a:extLst>
          </p:cNvPr>
          <p:cNvSpPr txBox="1"/>
          <p:nvPr/>
        </p:nvSpPr>
        <p:spPr>
          <a:xfrm>
            <a:off x="7382430" y="4100173"/>
            <a:ext cx="179504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spc="-122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Read</a:t>
            </a:r>
          </a:p>
          <a:p>
            <a:pPr>
              <a:lnSpc>
                <a:spcPct val="150000"/>
              </a:lnSpc>
            </a:pPr>
            <a:r>
              <a:rPr lang="ko-KR" altLang="en-US" sz="1300" spc="-122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게시글</a:t>
            </a:r>
            <a:r>
              <a:rPr lang="ko-KR" altLang="en-US" sz="1300" spc="-122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번호의 값을</a:t>
            </a:r>
            <a:endParaRPr lang="en-US" altLang="ko-KR" sz="1300" spc="-122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spc="-122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전달받아 게시물을 </a:t>
            </a:r>
            <a:r>
              <a:rPr lang="en-US" altLang="ko-KR" sz="1300" spc="-122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jsp</a:t>
            </a:r>
            <a:r>
              <a:rPr lang="ko-KR" altLang="en-US" sz="1300" spc="-122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로 </a:t>
            </a:r>
            <a:endParaRPr lang="en-US" altLang="ko-KR" sz="1300" spc="-122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spc="-122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전달</a:t>
            </a:r>
            <a:endParaRPr lang="en-US" altLang="ko-KR" sz="1300" spc="-122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875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D9CFC3A-AE95-43E7-9845-01EFA46AE7CA}"/>
              </a:ext>
            </a:extLst>
          </p:cNvPr>
          <p:cNvGrpSpPr/>
          <p:nvPr/>
        </p:nvGrpSpPr>
        <p:grpSpPr>
          <a:xfrm>
            <a:off x="307844" y="284770"/>
            <a:ext cx="2323994" cy="862071"/>
            <a:chOff x="5829755" y="870097"/>
            <a:chExt cx="2323994" cy="8620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34E75D-226B-4BF2-9AB9-C79E47D58677}"/>
                </a:ext>
              </a:extLst>
            </p:cNvPr>
            <p:cNvSpPr/>
            <p:nvPr/>
          </p:nvSpPr>
          <p:spPr>
            <a:xfrm>
              <a:off x="5829755" y="870097"/>
              <a:ext cx="626734" cy="575157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925" spc="-244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2925" spc="-244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595F93-49EC-46BC-9983-2A9D951CACDA}"/>
                </a:ext>
              </a:extLst>
            </p:cNvPr>
            <p:cNvSpPr txBox="1"/>
            <p:nvPr/>
          </p:nvSpPr>
          <p:spPr>
            <a:xfrm>
              <a:off x="6456489" y="1020138"/>
              <a:ext cx="1160831" cy="442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75" spc="-122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벤치마킹</a:t>
              </a:r>
              <a:endParaRPr lang="ko-KR" altLang="en-US" sz="2275" spc="-122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894E22-AC4F-48C8-819C-C98393812AE1}"/>
                </a:ext>
              </a:extLst>
            </p:cNvPr>
            <p:cNvSpPr txBox="1"/>
            <p:nvPr/>
          </p:nvSpPr>
          <p:spPr>
            <a:xfrm>
              <a:off x="6456489" y="1439780"/>
              <a:ext cx="169726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spc="-122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IT</a:t>
              </a:r>
              <a:r>
                <a:rPr lang="ko-KR" altLang="en-US" sz="1300" spc="-122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지원실</a:t>
              </a:r>
              <a:r>
                <a:rPr lang="ko-KR" altLang="en-US" sz="1300" spc="-122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기자재 처리 현황</a:t>
              </a:r>
              <a:endParaRPr lang="ko-KR" altLang="en-US" sz="1300" spc="-122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9D77070-45C1-4F9A-9F5C-0A5D248ECC2E}"/>
              </a:ext>
            </a:extLst>
          </p:cNvPr>
          <p:cNvCxnSpPr/>
          <p:nvPr/>
        </p:nvCxnSpPr>
        <p:spPr>
          <a:xfrm>
            <a:off x="0" y="1191229"/>
            <a:ext cx="3471169" cy="0"/>
          </a:xfrm>
          <a:prstGeom prst="line">
            <a:avLst/>
          </a:prstGeom>
          <a:ln w="3810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3970" b="4495"/>
          <a:stretch/>
        </p:blipFill>
        <p:spPr>
          <a:xfrm>
            <a:off x="307844" y="1584076"/>
            <a:ext cx="9161471" cy="471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D9CFC3A-AE95-43E7-9845-01EFA46AE7CA}"/>
              </a:ext>
            </a:extLst>
          </p:cNvPr>
          <p:cNvGrpSpPr/>
          <p:nvPr/>
        </p:nvGrpSpPr>
        <p:grpSpPr>
          <a:xfrm>
            <a:off x="307844" y="284770"/>
            <a:ext cx="2323994" cy="862071"/>
            <a:chOff x="5829755" y="870097"/>
            <a:chExt cx="2323994" cy="8620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34E75D-226B-4BF2-9AB9-C79E47D58677}"/>
                </a:ext>
              </a:extLst>
            </p:cNvPr>
            <p:cNvSpPr/>
            <p:nvPr/>
          </p:nvSpPr>
          <p:spPr>
            <a:xfrm>
              <a:off x="5829755" y="870097"/>
              <a:ext cx="626734" cy="575157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925" spc="-244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2925" spc="-244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595F93-49EC-46BC-9983-2A9D951CACDA}"/>
                </a:ext>
              </a:extLst>
            </p:cNvPr>
            <p:cNvSpPr txBox="1"/>
            <p:nvPr/>
          </p:nvSpPr>
          <p:spPr>
            <a:xfrm>
              <a:off x="6456489" y="1020138"/>
              <a:ext cx="1160831" cy="442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75" spc="-122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벤치마킹</a:t>
              </a:r>
              <a:endParaRPr lang="ko-KR" altLang="en-US" sz="2275" spc="-122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894E22-AC4F-48C8-819C-C98393812AE1}"/>
                </a:ext>
              </a:extLst>
            </p:cNvPr>
            <p:cNvSpPr txBox="1"/>
            <p:nvPr/>
          </p:nvSpPr>
          <p:spPr>
            <a:xfrm>
              <a:off x="6456489" y="1439780"/>
              <a:ext cx="169726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spc="-122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IT</a:t>
              </a:r>
              <a:r>
                <a:rPr lang="ko-KR" altLang="en-US" sz="1300" spc="-122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지원실</a:t>
              </a:r>
              <a:r>
                <a:rPr lang="ko-KR" altLang="en-US" sz="1300" spc="-122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기자재 처리 현황</a:t>
              </a:r>
              <a:endParaRPr lang="ko-KR" altLang="en-US" sz="1300" spc="-122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9D77070-45C1-4F9A-9F5C-0A5D248ECC2E}"/>
              </a:ext>
            </a:extLst>
          </p:cNvPr>
          <p:cNvCxnSpPr/>
          <p:nvPr/>
        </p:nvCxnSpPr>
        <p:spPr>
          <a:xfrm>
            <a:off x="0" y="1191229"/>
            <a:ext cx="3471169" cy="0"/>
          </a:xfrm>
          <a:prstGeom prst="line">
            <a:avLst/>
          </a:prstGeom>
          <a:ln w="3810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4018" b="5137"/>
          <a:stretch/>
        </p:blipFill>
        <p:spPr>
          <a:xfrm>
            <a:off x="153785" y="1380392"/>
            <a:ext cx="6417884" cy="32795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4005" b="4852"/>
          <a:stretch/>
        </p:blipFill>
        <p:spPr>
          <a:xfrm>
            <a:off x="2348407" y="2822331"/>
            <a:ext cx="7408679" cy="379827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671038" y="2180492"/>
            <a:ext cx="369277" cy="422031"/>
          </a:xfrm>
          <a:prstGeom prst="rect">
            <a:avLst/>
          </a:prstGeom>
          <a:noFill/>
          <a:ln w="28575"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23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D9CFC3A-AE95-43E7-9845-01EFA46AE7CA}"/>
              </a:ext>
            </a:extLst>
          </p:cNvPr>
          <p:cNvGrpSpPr/>
          <p:nvPr/>
        </p:nvGrpSpPr>
        <p:grpSpPr>
          <a:xfrm>
            <a:off x="307844" y="284770"/>
            <a:ext cx="2323994" cy="862071"/>
            <a:chOff x="5829755" y="870097"/>
            <a:chExt cx="2323994" cy="8620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34E75D-226B-4BF2-9AB9-C79E47D58677}"/>
                </a:ext>
              </a:extLst>
            </p:cNvPr>
            <p:cNvSpPr/>
            <p:nvPr/>
          </p:nvSpPr>
          <p:spPr>
            <a:xfrm>
              <a:off x="5829755" y="870097"/>
              <a:ext cx="626734" cy="575157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925" spc="-244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2925" spc="-244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595F93-49EC-46BC-9983-2A9D951CACDA}"/>
                </a:ext>
              </a:extLst>
            </p:cNvPr>
            <p:cNvSpPr txBox="1"/>
            <p:nvPr/>
          </p:nvSpPr>
          <p:spPr>
            <a:xfrm>
              <a:off x="6456489" y="1020138"/>
              <a:ext cx="1160831" cy="442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75" spc="-122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벤치마킹</a:t>
              </a:r>
              <a:endParaRPr lang="ko-KR" altLang="en-US" sz="2275" spc="-122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894E22-AC4F-48C8-819C-C98393812AE1}"/>
                </a:ext>
              </a:extLst>
            </p:cNvPr>
            <p:cNvSpPr txBox="1"/>
            <p:nvPr/>
          </p:nvSpPr>
          <p:spPr>
            <a:xfrm>
              <a:off x="6456489" y="1439780"/>
              <a:ext cx="169726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spc="-122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IT</a:t>
              </a:r>
              <a:r>
                <a:rPr lang="ko-KR" altLang="en-US" sz="1300" spc="-122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지원실</a:t>
              </a:r>
              <a:r>
                <a:rPr lang="ko-KR" altLang="en-US" sz="1300" spc="-122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기자재 처리 현황</a:t>
              </a:r>
              <a:endParaRPr lang="ko-KR" altLang="en-US" sz="1300" spc="-122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9D77070-45C1-4F9A-9F5C-0A5D248ECC2E}"/>
              </a:ext>
            </a:extLst>
          </p:cNvPr>
          <p:cNvCxnSpPr/>
          <p:nvPr/>
        </p:nvCxnSpPr>
        <p:spPr>
          <a:xfrm>
            <a:off x="0" y="1191229"/>
            <a:ext cx="3471169" cy="0"/>
          </a:xfrm>
          <a:prstGeom prst="line">
            <a:avLst/>
          </a:prstGeom>
          <a:ln w="3810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3944" b="5043"/>
          <a:stretch/>
        </p:blipFill>
        <p:spPr>
          <a:xfrm>
            <a:off x="307844" y="1573823"/>
            <a:ext cx="9205433" cy="471267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194430" y="2751992"/>
            <a:ext cx="589085" cy="580293"/>
          </a:xfrm>
          <a:prstGeom prst="rect">
            <a:avLst/>
          </a:prstGeom>
          <a:noFill/>
          <a:ln w="28575"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6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D9CFC3A-AE95-43E7-9845-01EFA46AE7CA}"/>
              </a:ext>
            </a:extLst>
          </p:cNvPr>
          <p:cNvGrpSpPr/>
          <p:nvPr/>
        </p:nvGrpSpPr>
        <p:grpSpPr>
          <a:xfrm>
            <a:off x="307844" y="284770"/>
            <a:ext cx="1543523" cy="592470"/>
            <a:chOff x="5829755" y="870097"/>
            <a:chExt cx="1543523" cy="59247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34E75D-226B-4BF2-9AB9-C79E47D58677}"/>
                </a:ext>
              </a:extLst>
            </p:cNvPr>
            <p:cNvSpPr/>
            <p:nvPr/>
          </p:nvSpPr>
          <p:spPr>
            <a:xfrm>
              <a:off x="5829755" y="870097"/>
              <a:ext cx="626734" cy="575157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925" spc="-244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2925" spc="-244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595F93-49EC-46BC-9983-2A9D951CACDA}"/>
                </a:ext>
              </a:extLst>
            </p:cNvPr>
            <p:cNvSpPr txBox="1"/>
            <p:nvPr/>
          </p:nvSpPr>
          <p:spPr>
            <a:xfrm>
              <a:off x="6456489" y="1020138"/>
              <a:ext cx="916789" cy="442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75" spc="-122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스프링</a:t>
              </a:r>
              <a:endParaRPr lang="ko-KR" altLang="en-US" sz="2275" spc="-122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9D77070-45C1-4F9A-9F5C-0A5D248ECC2E}"/>
              </a:ext>
            </a:extLst>
          </p:cNvPr>
          <p:cNvCxnSpPr>
            <a:cxnSpLocks/>
          </p:cNvCxnSpPr>
          <p:nvPr/>
        </p:nvCxnSpPr>
        <p:spPr>
          <a:xfrm>
            <a:off x="0" y="1191229"/>
            <a:ext cx="3981374" cy="0"/>
          </a:xfrm>
          <a:prstGeom prst="line">
            <a:avLst/>
          </a:prstGeom>
          <a:ln w="3810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336431" y="1828801"/>
            <a:ext cx="1652954" cy="2198077"/>
          </a:xfrm>
          <a:prstGeom prst="rect">
            <a:avLst/>
          </a:prstGeom>
          <a:noFill/>
          <a:ln w="38100"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56085" y="1828801"/>
            <a:ext cx="1652954" cy="2198077"/>
          </a:xfrm>
          <a:prstGeom prst="rect">
            <a:avLst/>
          </a:prstGeom>
          <a:noFill/>
          <a:ln w="38100"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175739" y="1828801"/>
            <a:ext cx="1652954" cy="2198077"/>
          </a:xfrm>
          <a:prstGeom prst="rect">
            <a:avLst/>
          </a:prstGeom>
          <a:noFill/>
          <a:ln w="38100"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자기 디스크 3"/>
          <p:cNvSpPr/>
          <p:nvPr/>
        </p:nvSpPr>
        <p:spPr>
          <a:xfrm>
            <a:off x="7288823" y="2356339"/>
            <a:ext cx="1494693" cy="1072662"/>
          </a:xfrm>
          <a:prstGeom prst="flowChartMagneticDisk">
            <a:avLst/>
          </a:prstGeom>
          <a:noFill/>
          <a:ln w="38100"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59523" y="1948495"/>
            <a:ext cx="140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Presentation Layer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56085" y="1948495"/>
            <a:ext cx="165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Business Logic Layer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98831" y="1948495"/>
            <a:ext cx="140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Data Access Layer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95442" y="2817839"/>
            <a:ext cx="108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6355" y="2817839"/>
            <a:ext cx="1215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UI </a:t>
            </a:r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담당</a:t>
            </a:r>
            <a:endParaRPr lang="en-US" altLang="ko-KR" sz="16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JSP(view)</a:t>
            </a:r>
          </a:p>
          <a:p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Controller</a:t>
            </a:r>
            <a:endParaRPr lang="ko-KR" altLang="en-US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16009" y="2819962"/>
            <a:ext cx="1544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필요한 데이터</a:t>
            </a:r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</a:p>
          <a:p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반환할 데이터 </a:t>
            </a:r>
            <a:endParaRPr lang="en-US" altLang="ko-KR" sz="16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결정</a:t>
            </a:r>
            <a:endParaRPr lang="ko-KR" altLang="en-US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35663" y="2817838"/>
            <a:ext cx="1218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데이터 처리</a:t>
            </a:r>
            <a:endParaRPr lang="en-US" altLang="ko-KR" sz="16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16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DAO</a:t>
            </a:r>
          </a:p>
          <a:p>
            <a:r>
              <a:rPr lang="en-US" altLang="ko-KR" sz="1600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Mybatis</a:t>
            </a:r>
            <a:endParaRPr lang="ko-KR" altLang="en-US" sz="16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49577" y="4249890"/>
            <a:ext cx="1834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Mybatis</a:t>
            </a:r>
            <a:endParaRPr lang="ko-KR" altLang="en-US" sz="3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49577" y="5015915"/>
            <a:ext cx="41328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- SQL Mapper </a:t>
            </a: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라이브러리</a:t>
            </a:r>
            <a:endParaRPr lang="en-US" altLang="ko-KR" sz="20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- </a:t>
            </a: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개발 속도 향상</a:t>
            </a:r>
            <a:endParaRPr lang="en-US" altLang="ko-KR" sz="2000" dirty="0" smtClean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- </a:t>
            </a: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코드 제작 없이 </a:t>
            </a:r>
            <a:r>
              <a:rPr lang="en-US" altLang="ko-KR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JDBC</a:t>
            </a:r>
            <a:r>
              <a:rPr lang="ko-KR" altLang="en-US" sz="20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의 처리 가능</a:t>
            </a:r>
            <a:endParaRPr lang="ko-KR" altLang="en-US" sz="20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61517" y="6010660"/>
            <a:ext cx="394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(Java </a:t>
            </a:r>
            <a:r>
              <a:rPr lang="en-US" altLang="ko-KR" sz="1400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DataBase</a:t>
            </a:r>
            <a:r>
              <a:rPr lang="en-US" altLang="ko-KR" sz="14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Connectivity)</a:t>
            </a:r>
          </a:p>
          <a:p>
            <a:r>
              <a:rPr lang="en-US" altLang="ko-KR" sz="14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JAVA API (</a:t>
            </a:r>
            <a:r>
              <a:rPr lang="ko-KR" altLang="en-US" sz="14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데이터베이스에 </a:t>
            </a:r>
            <a:r>
              <a:rPr lang="ko-KR" altLang="en-US" sz="1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접속할 수 있도록 </a:t>
            </a:r>
            <a:r>
              <a:rPr lang="ko-KR" altLang="en-US" sz="14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함</a:t>
            </a:r>
            <a:r>
              <a:rPr lang="en-US" altLang="ko-KR" sz="14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)</a:t>
            </a:r>
            <a:endParaRPr lang="ko-KR" altLang="en-US" sz="14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04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D9CFC3A-AE95-43E7-9845-01EFA46AE7CA}"/>
              </a:ext>
            </a:extLst>
          </p:cNvPr>
          <p:cNvGrpSpPr/>
          <p:nvPr/>
        </p:nvGrpSpPr>
        <p:grpSpPr>
          <a:xfrm>
            <a:off x="307844" y="284770"/>
            <a:ext cx="2853882" cy="862071"/>
            <a:chOff x="5829755" y="870097"/>
            <a:chExt cx="2853882" cy="8620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34E75D-226B-4BF2-9AB9-C79E47D58677}"/>
                </a:ext>
              </a:extLst>
            </p:cNvPr>
            <p:cNvSpPr/>
            <p:nvPr/>
          </p:nvSpPr>
          <p:spPr>
            <a:xfrm>
              <a:off x="5829755" y="870097"/>
              <a:ext cx="626734" cy="575157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925" spc="-244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2925" spc="-244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595F93-49EC-46BC-9983-2A9D951CACDA}"/>
                </a:ext>
              </a:extLst>
            </p:cNvPr>
            <p:cNvSpPr txBox="1"/>
            <p:nvPr/>
          </p:nvSpPr>
          <p:spPr>
            <a:xfrm>
              <a:off x="6456489" y="1020138"/>
              <a:ext cx="916789" cy="442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75" spc="-122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스프링</a:t>
              </a:r>
              <a:endParaRPr lang="ko-KR" altLang="en-US" sz="2275" spc="-122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894E22-AC4F-48C8-819C-C98393812AE1}"/>
                </a:ext>
              </a:extLst>
            </p:cNvPr>
            <p:cNvSpPr txBox="1"/>
            <p:nvPr/>
          </p:nvSpPr>
          <p:spPr>
            <a:xfrm>
              <a:off x="6456489" y="1439780"/>
              <a:ext cx="222714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spc="-122" dirty="0" err="1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Mybatis</a:t>
              </a:r>
              <a:r>
                <a:rPr lang="ko-KR" altLang="en-US" sz="1300" spc="-122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사용하기 위한 초기 설정</a:t>
              </a:r>
              <a:endParaRPr lang="ko-KR" altLang="en-US" sz="1300" spc="-122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9D77070-45C1-4F9A-9F5C-0A5D248ECC2E}"/>
              </a:ext>
            </a:extLst>
          </p:cNvPr>
          <p:cNvCxnSpPr>
            <a:cxnSpLocks/>
          </p:cNvCxnSpPr>
          <p:nvPr/>
        </p:nvCxnSpPr>
        <p:spPr>
          <a:xfrm>
            <a:off x="0" y="1191229"/>
            <a:ext cx="3981374" cy="0"/>
          </a:xfrm>
          <a:prstGeom prst="line">
            <a:avLst/>
          </a:prstGeom>
          <a:ln w="3810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l="28207" t="25344" r="50273" b="53741"/>
          <a:stretch/>
        </p:blipFill>
        <p:spPr>
          <a:xfrm>
            <a:off x="307844" y="2006281"/>
            <a:ext cx="3935506" cy="2151529"/>
          </a:xfrm>
          <a:prstGeom prst="rect">
            <a:avLst/>
          </a:prstGeom>
          <a:ln>
            <a:solidFill>
              <a:srgbClr val="BE0000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88359" t="7891" r="4306" b="89596"/>
          <a:stretch/>
        </p:blipFill>
        <p:spPr>
          <a:xfrm>
            <a:off x="307844" y="1747773"/>
            <a:ext cx="1341431" cy="258508"/>
          </a:xfrm>
          <a:prstGeom prst="rect">
            <a:avLst/>
          </a:prstGeom>
          <a:ln>
            <a:solidFill>
              <a:srgbClr val="BE0000"/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l="28456" t="24678" r="46201" b="55585"/>
          <a:stretch/>
        </p:blipFill>
        <p:spPr>
          <a:xfrm>
            <a:off x="307844" y="4157810"/>
            <a:ext cx="4634754" cy="1936376"/>
          </a:xfrm>
          <a:prstGeom prst="rect">
            <a:avLst/>
          </a:prstGeom>
          <a:ln>
            <a:solidFill>
              <a:srgbClr val="BE0000"/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5468815" y="22332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90747" y="4325815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spring-test</a:t>
            </a:r>
          </a:p>
          <a:p>
            <a:r>
              <a:rPr lang="en-US" altLang="ko-KR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Mybatis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연동 확인</a:t>
            </a:r>
            <a:endParaRPr lang="ko-KR" altLang="en-US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43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D9CFC3A-AE95-43E7-9845-01EFA46AE7CA}"/>
              </a:ext>
            </a:extLst>
          </p:cNvPr>
          <p:cNvGrpSpPr/>
          <p:nvPr/>
        </p:nvGrpSpPr>
        <p:grpSpPr>
          <a:xfrm>
            <a:off x="307844" y="284770"/>
            <a:ext cx="1543523" cy="862071"/>
            <a:chOff x="5829755" y="870097"/>
            <a:chExt cx="1543523" cy="8620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34E75D-226B-4BF2-9AB9-C79E47D58677}"/>
                </a:ext>
              </a:extLst>
            </p:cNvPr>
            <p:cNvSpPr/>
            <p:nvPr/>
          </p:nvSpPr>
          <p:spPr>
            <a:xfrm>
              <a:off x="5829755" y="870097"/>
              <a:ext cx="626734" cy="575157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925" spc="-244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2925" spc="-244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595F93-49EC-46BC-9983-2A9D951CACDA}"/>
                </a:ext>
              </a:extLst>
            </p:cNvPr>
            <p:cNvSpPr txBox="1"/>
            <p:nvPr/>
          </p:nvSpPr>
          <p:spPr>
            <a:xfrm>
              <a:off x="6456489" y="1020138"/>
              <a:ext cx="916789" cy="442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75" spc="-122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스프링</a:t>
              </a:r>
              <a:endParaRPr lang="ko-KR" altLang="en-US" sz="2275" spc="-122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894E22-AC4F-48C8-819C-C98393812AE1}"/>
                </a:ext>
              </a:extLst>
            </p:cNvPr>
            <p:cNvSpPr txBox="1"/>
            <p:nvPr/>
          </p:nvSpPr>
          <p:spPr>
            <a:xfrm>
              <a:off x="6456489" y="1439780"/>
              <a:ext cx="66588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spc="-122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 </a:t>
              </a:r>
              <a:r>
                <a:rPr lang="ko-KR" altLang="en-US" sz="1300" spc="-122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연결</a:t>
              </a:r>
              <a:endParaRPr lang="ko-KR" altLang="en-US" sz="1300" spc="-122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9D77070-45C1-4F9A-9F5C-0A5D248ECC2E}"/>
              </a:ext>
            </a:extLst>
          </p:cNvPr>
          <p:cNvCxnSpPr>
            <a:cxnSpLocks/>
          </p:cNvCxnSpPr>
          <p:nvPr/>
        </p:nvCxnSpPr>
        <p:spPr>
          <a:xfrm>
            <a:off x="0" y="1191229"/>
            <a:ext cx="3981374" cy="0"/>
          </a:xfrm>
          <a:prstGeom prst="line">
            <a:avLst/>
          </a:prstGeom>
          <a:ln w="3810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4314" t="27280" r="40735" b="48285"/>
          <a:stretch/>
        </p:blipFill>
        <p:spPr>
          <a:xfrm>
            <a:off x="307844" y="1996715"/>
            <a:ext cx="6391834" cy="2513617"/>
          </a:xfrm>
          <a:prstGeom prst="rect">
            <a:avLst/>
          </a:prstGeom>
          <a:ln>
            <a:solidFill>
              <a:srgbClr val="BE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0499" t="8108" r="21219" b="89452"/>
          <a:stretch/>
        </p:blipFill>
        <p:spPr>
          <a:xfrm>
            <a:off x="307844" y="1745703"/>
            <a:ext cx="1514518" cy="251012"/>
          </a:xfrm>
          <a:prstGeom prst="rect">
            <a:avLst/>
          </a:prstGeom>
          <a:ln>
            <a:solidFill>
              <a:srgbClr val="BE0000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683977" y="4097215"/>
            <a:ext cx="747345" cy="351692"/>
          </a:xfrm>
          <a:prstGeom prst="rect">
            <a:avLst/>
          </a:prstGeom>
          <a:solidFill>
            <a:schemeClr val="bg2"/>
          </a:solidFill>
          <a:ln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rgbClr val="C0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사용자 이름</a:t>
            </a:r>
            <a:endParaRPr lang="en-US" altLang="ko-KR" sz="800" dirty="0" smtClean="0">
              <a:solidFill>
                <a:srgbClr val="C00000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algn="ctr"/>
            <a:r>
              <a:rPr lang="ko-KR" altLang="en-US" sz="800" dirty="0" smtClean="0">
                <a:solidFill>
                  <a:srgbClr val="C0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비밀번호</a:t>
            </a:r>
            <a:endParaRPr lang="ko-KR" altLang="en-US" sz="800" dirty="0">
              <a:solidFill>
                <a:srgbClr val="C00000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53000" y="3352800"/>
            <a:ext cx="709246" cy="155331"/>
          </a:xfrm>
          <a:prstGeom prst="rect">
            <a:avLst/>
          </a:prstGeom>
          <a:solidFill>
            <a:schemeClr val="bg2"/>
          </a:solidFill>
          <a:ln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C0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스키마</a:t>
            </a:r>
            <a:endParaRPr lang="ko-KR" altLang="en-US" sz="1100" dirty="0">
              <a:solidFill>
                <a:srgbClr val="C00000"/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8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D9CFC3A-AE95-43E7-9845-01EFA46AE7CA}"/>
              </a:ext>
            </a:extLst>
          </p:cNvPr>
          <p:cNvGrpSpPr/>
          <p:nvPr/>
        </p:nvGrpSpPr>
        <p:grpSpPr>
          <a:xfrm>
            <a:off x="307844" y="284770"/>
            <a:ext cx="1543523" cy="862071"/>
            <a:chOff x="5829755" y="870097"/>
            <a:chExt cx="1543523" cy="8620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34E75D-226B-4BF2-9AB9-C79E47D58677}"/>
                </a:ext>
              </a:extLst>
            </p:cNvPr>
            <p:cNvSpPr/>
            <p:nvPr/>
          </p:nvSpPr>
          <p:spPr>
            <a:xfrm>
              <a:off x="5829755" y="870097"/>
              <a:ext cx="626734" cy="575157"/>
            </a:xfrm>
            <a:prstGeom prst="rect">
              <a:avLst/>
            </a:prstGeom>
            <a:solidFill>
              <a:srgbClr val="B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925" spc="-244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2925" spc="-244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595F93-49EC-46BC-9983-2A9D951CACDA}"/>
                </a:ext>
              </a:extLst>
            </p:cNvPr>
            <p:cNvSpPr txBox="1"/>
            <p:nvPr/>
          </p:nvSpPr>
          <p:spPr>
            <a:xfrm>
              <a:off x="6456489" y="1020138"/>
              <a:ext cx="916789" cy="442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75" spc="-122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스프링</a:t>
              </a:r>
              <a:endParaRPr lang="ko-KR" altLang="en-US" sz="2275" spc="-122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894E22-AC4F-48C8-819C-C98393812AE1}"/>
                </a:ext>
              </a:extLst>
            </p:cNvPr>
            <p:cNvSpPr txBox="1"/>
            <p:nvPr/>
          </p:nvSpPr>
          <p:spPr>
            <a:xfrm>
              <a:off x="6456489" y="1439780"/>
              <a:ext cx="78951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spc="-122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Bootstrap</a:t>
              </a:r>
              <a:endParaRPr lang="ko-KR" altLang="en-US" sz="1300" spc="-122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9D77070-45C1-4F9A-9F5C-0A5D248ECC2E}"/>
              </a:ext>
            </a:extLst>
          </p:cNvPr>
          <p:cNvCxnSpPr>
            <a:cxnSpLocks/>
          </p:cNvCxnSpPr>
          <p:nvPr/>
        </p:nvCxnSpPr>
        <p:spPr>
          <a:xfrm>
            <a:off x="0" y="1191229"/>
            <a:ext cx="3981374" cy="0"/>
          </a:xfrm>
          <a:prstGeom prst="line">
            <a:avLst/>
          </a:prstGeom>
          <a:ln w="38100">
            <a:solidFill>
              <a:srgbClr val="B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833" b="4793"/>
          <a:stretch/>
        </p:blipFill>
        <p:spPr>
          <a:xfrm>
            <a:off x="307844" y="1652955"/>
            <a:ext cx="8912297" cy="458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9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857</TotalTime>
  <Words>160</Words>
  <Application>Microsoft Office PowerPoint</Application>
  <PresentationFormat>A4 용지(210x297mm)</PresentationFormat>
  <Paragraphs>75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Calibri Light</vt:lpstr>
      <vt:lpstr>Calibri</vt:lpstr>
      <vt:lpstr>나눔스퀘어 ExtraBold</vt:lpstr>
      <vt:lpstr>나눔스퀘어</vt:lpstr>
      <vt:lpstr>맑은 고딕</vt:lpstr>
      <vt:lpstr>a옛날사진관3</vt:lpstr>
      <vt:lpstr>a옛날사진관2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dufma0715@gmail.com</dc:creator>
  <cp:lastModifiedBy>한선희</cp:lastModifiedBy>
  <cp:revision>27</cp:revision>
  <dcterms:created xsi:type="dcterms:W3CDTF">2019-01-21T09:21:06Z</dcterms:created>
  <dcterms:modified xsi:type="dcterms:W3CDTF">2020-09-15T09:32:40Z</dcterms:modified>
</cp:coreProperties>
</file>