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1695" autoAdjust="0"/>
  </p:normalViewPr>
  <p:slideViewPr>
    <p:cSldViewPr snapToGrid="0">
      <p:cViewPr varScale="1">
        <p:scale>
          <a:sx n="91" d="100"/>
          <a:sy n="91" d="100"/>
        </p:scale>
        <p:origin x="264" y="91"/>
      </p:cViewPr>
      <p:guideLst/>
    </p:cSldViewPr>
  </p:slideViewPr>
  <p:notesTextViewPr>
    <p:cViewPr>
      <p:scale>
        <a:sx n="1" d="1"/>
        <a:sy n="1" d="1"/>
      </p:scale>
      <p:origin x="0" y="-15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92EA4-68C6-4547-8C7D-E0A9CDF3B638}"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FD648-CA01-48F1-82F2-0EB99961A41D}" type="slidenum">
              <a:rPr lang="en-US" smtClean="0"/>
              <a:t>‹#›</a:t>
            </a:fld>
            <a:endParaRPr lang="en-US"/>
          </a:p>
        </p:txBody>
      </p:sp>
    </p:spTree>
    <p:extLst>
      <p:ext uri="{BB962C8B-B14F-4D97-AF65-F5344CB8AC3E}">
        <p14:creationId xmlns:p14="http://schemas.microsoft.com/office/powerpoint/2010/main" val="143700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we will look at two problems – predicting a used car listing price and predicting whether someone is diabetic</a:t>
            </a:r>
          </a:p>
          <a:p>
            <a:pPr marL="171450" indent="-171450">
              <a:buFont typeface="Arial" panose="020B0604020202020204" pitchFamily="34" charset="0"/>
              <a:buChar char="•"/>
            </a:pPr>
            <a:r>
              <a:rPr lang="en-US"/>
              <a:t>I must say it was very hard to find a good dataset that was personally interesting to me, but I finally found two</a:t>
            </a:r>
          </a:p>
        </p:txBody>
      </p:sp>
      <p:sp>
        <p:nvSpPr>
          <p:cNvPr id="4" name="Slide Number Placeholder 3"/>
          <p:cNvSpPr>
            <a:spLocks noGrp="1"/>
          </p:cNvSpPr>
          <p:nvPr>
            <p:ph type="sldNum" sz="quarter" idx="5"/>
          </p:nvPr>
        </p:nvSpPr>
        <p:spPr/>
        <p:txBody>
          <a:bodyPr/>
          <a:lstStyle/>
          <a:p>
            <a:fld id="{43CFD648-CA01-48F1-82F2-0EB99961A41D}" type="slidenum">
              <a:rPr lang="en-US" smtClean="0"/>
              <a:t>2</a:t>
            </a:fld>
            <a:endParaRPr lang="en-US"/>
          </a:p>
        </p:txBody>
      </p:sp>
    </p:spTree>
    <p:extLst>
      <p:ext uri="{BB962C8B-B14F-4D97-AF65-F5344CB8AC3E}">
        <p14:creationId xmlns:p14="http://schemas.microsoft.com/office/powerpoint/2010/main" val="3432870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there are quite a few predictors in here, most of them are binary, but we also have some ordinal variables, based on an arbitrary scale, so we can either treat them as numeric or categorical variables</a:t>
            </a:r>
          </a:p>
          <a:p>
            <a:pPr marL="171450" indent="-171450">
              <a:buFont typeface="Arial" panose="020B0604020202020204" pitchFamily="34" charset="0"/>
              <a:buChar char="•"/>
            </a:pPr>
            <a:r>
              <a:rPr lang="en-US"/>
              <a:t>though of course this would matter only for logistic regression</a:t>
            </a:r>
          </a:p>
        </p:txBody>
      </p:sp>
      <p:sp>
        <p:nvSpPr>
          <p:cNvPr id="4" name="Slide Number Placeholder 3"/>
          <p:cNvSpPr>
            <a:spLocks noGrp="1"/>
          </p:cNvSpPr>
          <p:nvPr>
            <p:ph type="sldNum" sz="quarter" idx="5"/>
          </p:nvPr>
        </p:nvSpPr>
        <p:spPr/>
        <p:txBody>
          <a:bodyPr/>
          <a:lstStyle/>
          <a:p>
            <a:fld id="{43CFD648-CA01-48F1-82F2-0EB99961A41D}" type="slidenum">
              <a:rPr lang="en-US" smtClean="0"/>
              <a:t>11</a:t>
            </a:fld>
            <a:endParaRPr lang="en-US"/>
          </a:p>
        </p:txBody>
      </p:sp>
    </p:spTree>
    <p:extLst>
      <p:ext uri="{BB962C8B-B14F-4D97-AF65-F5344CB8AC3E}">
        <p14:creationId xmlns:p14="http://schemas.microsoft.com/office/powerpoint/2010/main" val="327357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interestingly, we see here that predictors mostly have monotonic association with the target variable</a:t>
            </a:r>
          </a:p>
          <a:p>
            <a:pPr marL="171450" indent="-171450">
              <a:buFont typeface="Arial" panose="020B0604020202020204" pitchFamily="34" charset="0"/>
              <a:buChar char="•"/>
            </a:pPr>
            <a:r>
              <a:rPr lang="en-US"/>
              <a:t>this is of course not decisive, but based on these charts we can say that logistic regression should do pretty well</a:t>
            </a:r>
          </a:p>
        </p:txBody>
      </p:sp>
      <p:sp>
        <p:nvSpPr>
          <p:cNvPr id="4" name="Slide Number Placeholder 3"/>
          <p:cNvSpPr>
            <a:spLocks noGrp="1"/>
          </p:cNvSpPr>
          <p:nvPr>
            <p:ph type="sldNum" sz="quarter" idx="5"/>
          </p:nvPr>
        </p:nvSpPr>
        <p:spPr/>
        <p:txBody>
          <a:bodyPr/>
          <a:lstStyle/>
          <a:p>
            <a:fld id="{43CFD648-CA01-48F1-82F2-0EB99961A41D}" type="slidenum">
              <a:rPr lang="en-US" smtClean="0"/>
              <a:t>12</a:t>
            </a:fld>
            <a:endParaRPr lang="en-US"/>
          </a:p>
        </p:txBody>
      </p:sp>
    </p:spTree>
    <p:extLst>
      <p:ext uri="{BB962C8B-B14F-4D97-AF65-F5344CB8AC3E}">
        <p14:creationId xmlns:p14="http://schemas.microsoft.com/office/powerpoint/2010/main" val="2834507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to test this, I will use logistic regression as a benchmark and random forest, XGBoost and neural network</a:t>
            </a:r>
          </a:p>
          <a:p>
            <a:pPr marL="171450" indent="-171450">
              <a:buFont typeface="Arial" panose="020B0604020202020204" pitchFamily="34" charset="0"/>
              <a:buChar char="•"/>
            </a:pPr>
            <a:r>
              <a:rPr lang="en-US"/>
              <a:t>this time I will use area under ROC curve</a:t>
            </a:r>
          </a:p>
          <a:p>
            <a:pPr marL="171450" indent="-171450">
              <a:buFont typeface="Arial" panose="020B0604020202020204" pitchFamily="34" charset="0"/>
              <a:buChar char="•"/>
            </a:pPr>
            <a:r>
              <a:rPr lang="en-US"/>
              <a:t>as well as F1 score, so the harmonic mean of precision and recall</a:t>
            </a:r>
          </a:p>
        </p:txBody>
      </p:sp>
      <p:sp>
        <p:nvSpPr>
          <p:cNvPr id="4" name="Slide Number Placeholder 3"/>
          <p:cNvSpPr>
            <a:spLocks noGrp="1"/>
          </p:cNvSpPr>
          <p:nvPr>
            <p:ph type="sldNum" sz="quarter" idx="5"/>
          </p:nvPr>
        </p:nvSpPr>
        <p:spPr/>
        <p:txBody>
          <a:bodyPr/>
          <a:lstStyle/>
          <a:p>
            <a:fld id="{43CFD648-CA01-48F1-82F2-0EB99961A41D}" type="slidenum">
              <a:rPr lang="en-US" smtClean="0"/>
              <a:t>13</a:t>
            </a:fld>
            <a:endParaRPr lang="en-US"/>
          </a:p>
        </p:txBody>
      </p:sp>
    </p:spTree>
    <p:extLst>
      <p:ext uri="{BB962C8B-B14F-4D97-AF65-F5344CB8AC3E}">
        <p14:creationId xmlns:p14="http://schemas.microsoft.com/office/powerpoint/2010/main" val="1964713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same approach to tuning and validation, though this time I don’t need to onehotencode, since all the categorical variables are binary</a:t>
            </a:r>
          </a:p>
        </p:txBody>
      </p:sp>
      <p:sp>
        <p:nvSpPr>
          <p:cNvPr id="4" name="Slide Number Placeholder 3"/>
          <p:cNvSpPr>
            <a:spLocks noGrp="1"/>
          </p:cNvSpPr>
          <p:nvPr>
            <p:ph type="sldNum" sz="quarter" idx="5"/>
          </p:nvPr>
        </p:nvSpPr>
        <p:spPr/>
        <p:txBody>
          <a:bodyPr/>
          <a:lstStyle/>
          <a:p>
            <a:fld id="{43CFD648-CA01-48F1-82F2-0EB99961A41D}" type="slidenum">
              <a:rPr lang="en-US" smtClean="0"/>
              <a:t>14</a:t>
            </a:fld>
            <a:endParaRPr lang="en-US"/>
          </a:p>
        </p:txBody>
      </p:sp>
    </p:spTree>
    <p:extLst>
      <p:ext uri="{BB962C8B-B14F-4D97-AF65-F5344CB8AC3E}">
        <p14:creationId xmlns:p14="http://schemas.microsoft.com/office/powerpoint/2010/main" val="2109423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and quite surprisingly, it seems we don’t need any of the fancy methods, since logistic regression is either on par, or even outperforms decision trees</a:t>
            </a:r>
          </a:p>
          <a:p>
            <a:pPr marL="171450" indent="-171450">
              <a:buFont typeface="Arial" panose="020B0604020202020204" pitchFamily="34" charset="0"/>
              <a:buChar char="•"/>
            </a:pPr>
            <a:r>
              <a:rPr lang="en-US"/>
              <a:t>I was wondering why, and after a bit of digging I found out that, the questions in the survey are not just some random lifestyle questions, but carefully chosen based on diabetes literature</a:t>
            </a:r>
          </a:p>
          <a:p>
            <a:pPr marL="171450" indent="-171450">
              <a:buFont typeface="Arial" panose="020B0604020202020204" pitchFamily="34" charset="0"/>
              <a:buChar char="•"/>
            </a:pPr>
            <a:r>
              <a:rPr lang="en-US"/>
              <a:t>so this is an interesting learning for me that in those situations where you have a well studied topic with strong expert knowledge on predictros, modern machine learning will not necessarily give you an edge</a:t>
            </a:r>
          </a:p>
        </p:txBody>
      </p:sp>
      <p:sp>
        <p:nvSpPr>
          <p:cNvPr id="4" name="Slide Number Placeholder 3"/>
          <p:cNvSpPr>
            <a:spLocks noGrp="1"/>
          </p:cNvSpPr>
          <p:nvPr>
            <p:ph type="sldNum" sz="quarter" idx="5"/>
          </p:nvPr>
        </p:nvSpPr>
        <p:spPr/>
        <p:txBody>
          <a:bodyPr/>
          <a:lstStyle/>
          <a:p>
            <a:fld id="{43CFD648-CA01-48F1-82F2-0EB99961A41D}" type="slidenum">
              <a:rPr lang="en-US" smtClean="0"/>
              <a:t>15</a:t>
            </a:fld>
            <a:endParaRPr lang="en-US"/>
          </a:p>
        </p:txBody>
      </p:sp>
    </p:spTree>
    <p:extLst>
      <p:ext uri="{BB962C8B-B14F-4D97-AF65-F5344CB8AC3E}">
        <p14:creationId xmlns:p14="http://schemas.microsoft.com/office/powerpoint/2010/main" val="52365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in the first problem, I’m looking at 10,000 UK listings of used cars and trying to predict the price based on the car characteristics</a:t>
            </a:r>
          </a:p>
          <a:p>
            <a:pPr marL="171450" indent="-171450">
              <a:buFont typeface="Arial" panose="020B0604020202020204" pitchFamily="34" charset="0"/>
              <a:buChar char="•"/>
            </a:pPr>
            <a:r>
              <a:rPr lang="en-US"/>
              <a:t>this is quite interesting to me, because such prediction can be useful to both buyers and sellers, to avoid underpricing or to find a good existing price on the market</a:t>
            </a:r>
          </a:p>
          <a:p>
            <a:pPr marL="171450" indent="-171450">
              <a:buFont typeface="Arial" panose="020B0604020202020204" pitchFamily="34" charset="0"/>
              <a:buChar char="•"/>
            </a:pPr>
            <a:r>
              <a:rPr lang="en-US"/>
              <a:t>it’s even more interesting for me because some time ago I was looking for a car and was wondering if I would be able to get some prediction going</a:t>
            </a:r>
          </a:p>
          <a:p>
            <a:pPr marL="171450" indent="-171450">
              <a:buFont typeface="Arial" panose="020B0604020202020204" pitchFamily="34" charset="0"/>
              <a:buChar char="•"/>
            </a:pPr>
            <a:r>
              <a:rPr lang="en-US"/>
              <a:t>we’ll find out</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43CFD648-CA01-48F1-82F2-0EB99961A41D}" type="slidenum">
              <a:rPr lang="en-US" smtClean="0"/>
              <a:t>3</a:t>
            </a:fld>
            <a:endParaRPr lang="en-US"/>
          </a:p>
        </p:txBody>
      </p:sp>
    </p:spTree>
    <p:extLst>
      <p:ext uri="{BB962C8B-B14F-4D97-AF65-F5344CB8AC3E}">
        <p14:creationId xmlns:p14="http://schemas.microsoft.com/office/powerpoint/2010/main" val="2161267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in the dataset we have both numeric and categorical variables, mostly focues on fuel efficiency, age and performance</a:t>
            </a:r>
          </a:p>
        </p:txBody>
      </p:sp>
      <p:sp>
        <p:nvSpPr>
          <p:cNvPr id="4" name="Slide Number Placeholder 3"/>
          <p:cNvSpPr>
            <a:spLocks noGrp="1"/>
          </p:cNvSpPr>
          <p:nvPr>
            <p:ph type="sldNum" sz="quarter" idx="5"/>
          </p:nvPr>
        </p:nvSpPr>
        <p:spPr/>
        <p:txBody>
          <a:bodyPr/>
          <a:lstStyle/>
          <a:p>
            <a:fld id="{43CFD648-CA01-48F1-82F2-0EB99961A41D}" type="slidenum">
              <a:rPr lang="en-US" smtClean="0"/>
              <a:t>4</a:t>
            </a:fld>
            <a:endParaRPr lang="en-US"/>
          </a:p>
        </p:txBody>
      </p:sp>
    </p:spTree>
    <p:extLst>
      <p:ext uri="{BB962C8B-B14F-4D97-AF65-F5344CB8AC3E}">
        <p14:creationId xmlns:p14="http://schemas.microsoft.com/office/powerpoint/2010/main" val="83793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Unsuprisingly: year (of production) is positively correlated with the price- mileage is negatively correlated with the price- engine size is positively correlated with the price</a:t>
            </a:r>
          </a:p>
          <a:p>
            <a:pPr marL="171450" indent="-171450">
              <a:buFont typeface="Arial" panose="020B0604020202020204" pitchFamily="34" charset="0"/>
              <a:buChar char="•"/>
            </a:pPr>
            <a:r>
              <a:rPr lang="en-US"/>
              <a:t>All of these display low to mdeium level of non-linearity around extreme values, so because I will use linear regression as a benchmark, it will definitely reduce the precision</a:t>
            </a:r>
          </a:p>
        </p:txBody>
      </p:sp>
      <p:sp>
        <p:nvSpPr>
          <p:cNvPr id="4" name="Slide Number Placeholder 3"/>
          <p:cNvSpPr>
            <a:spLocks noGrp="1"/>
          </p:cNvSpPr>
          <p:nvPr>
            <p:ph type="sldNum" sz="quarter" idx="5"/>
          </p:nvPr>
        </p:nvSpPr>
        <p:spPr/>
        <p:txBody>
          <a:bodyPr/>
          <a:lstStyle/>
          <a:p>
            <a:fld id="{43CFD648-CA01-48F1-82F2-0EB99961A41D}" type="slidenum">
              <a:rPr lang="en-US" smtClean="0"/>
              <a:t>5</a:t>
            </a:fld>
            <a:endParaRPr lang="en-US"/>
          </a:p>
        </p:txBody>
      </p:sp>
    </p:spTree>
    <p:extLst>
      <p:ext uri="{BB962C8B-B14F-4D97-AF65-F5344CB8AC3E}">
        <p14:creationId xmlns:p14="http://schemas.microsoft.com/office/powerpoint/2010/main" val="100494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Categorical variables seem informative e.g. automatic cars are positively associated with price, though there is not much difference between petrol and diesel cars in terms of price. </a:t>
            </a:r>
          </a:p>
          <a:p>
            <a:r>
              <a:rPr lang="en-US"/>
              <a:t>The model types had a high cardinality, so I left only the top 10 models which represented 95% of observations and grouped others. Unsuprisingly the prices vary greatly across model types.</a:t>
            </a:r>
          </a:p>
        </p:txBody>
      </p:sp>
      <p:sp>
        <p:nvSpPr>
          <p:cNvPr id="4" name="Slide Number Placeholder 3"/>
          <p:cNvSpPr>
            <a:spLocks noGrp="1"/>
          </p:cNvSpPr>
          <p:nvPr>
            <p:ph type="sldNum" sz="quarter" idx="5"/>
          </p:nvPr>
        </p:nvSpPr>
        <p:spPr/>
        <p:txBody>
          <a:bodyPr/>
          <a:lstStyle/>
          <a:p>
            <a:fld id="{43CFD648-CA01-48F1-82F2-0EB99961A41D}" type="slidenum">
              <a:rPr lang="en-US" smtClean="0"/>
              <a:t>6</a:t>
            </a:fld>
            <a:endParaRPr lang="en-US"/>
          </a:p>
        </p:txBody>
      </p:sp>
    </p:spTree>
    <p:extLst>
      <p:ext uri="{BB962C8B-B14F-4D97-AF65-F5344CB8AC3E}">
        <p14:creationId xmlns:p14="http://schemas.microsoft.com/office/powerpoint/2010/main" val="206792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as far as modeling is concerned, I’m using linear regression as a benchmark, and three methods we covered during the classes</a:t>
            </a:r>
          </a:p>
          <a:p>
            <a:pPr marL="171450" indent="-171450">
              <a:buFont typeface="Arial" panose="020B0604020202020204" pitchFamily="34" charset="0"/>
              <a:buChar char="•"/>
            </a:pPr>
            <a:r>
              <a:rPr lang="en-US"/>
              <a:t>Random forecast, XGBoost and neural networks</a:t>
            </a:r>
          </a:p>
          <a:p>
            <a:pPr marL="171450" indent="-171450">
              <a:buFont typeface="Arial" panose="020B0604020202020204" pitchFamily="34" charset="0"/>
              <a:buChar char="•"/>
            </a:pPr>
            <a:r>
              <a:rPr lang="en-US"/>
              <a:t>will asses on Mean Average Percentage Error, but will also look at Mean Absolute Error because it has a very nice tacticle feel, it is how much you would be out of pocket on average due to error</a:t>
            </a:r>
          </a:p>
          <a:p>
            <a:pPr marL="171450" indent="-171450">
              <a:buFont typeface="Arial" panose="020B0604020202020204" pitchFamily="34" charset="0"/>
              <a:buChar char="•"/>
            </a:pPr>
            <a:r>
              <a:rPr lang="en-US"/>
              <a:t>Root Mean Square Error just to see how outliers are impacting across models</a:t>
            </a:r>
          </a:p>
          <a:p>
            <a:pPr marL="171450" indent="-171450">
              <a:buFont typeface="Arial" panose="020B0604020202020204" pitchFamily="34" charset="0"/>
              <a:buChar char="•"/>
            </a:pPr>
            <a:r>
              <a:rPr lang="en-US"/>
              <a:t>Definitely expect XGBoost to perform the best</a:t>
            </a:r>
          </a:p>
        </p:txBody>
      </p:sp>
      <p:sp>
        <p:nvSpPr>
          <p:cNvPr id="4" name="Slide Number Placeholder 3"/>
          <p:cNvSpPr>
            <a:spLocks noGrp="1"/>
          </p:cNvSpPr>
          <p:nvPr>
            <p:ph type="sldNum" sz="quarter" idx="5"/>
          </p:nvPr>
        </p:nvSpPr>
        <p:spPr/>
        <p:txBody>
          <a:bodyPr/>
          <a:lstStyle/>
          <a:p>
            <a:fld id="{43CFD648-CA01-48F1-82F2-0EB99961A41D}" type="slidenum">
              <a:rPr lang="en-US" smtClean="0"/>
              <a:t>7</a:t>
            </a:fld>
            <a:endParaRPr lang="en-US"/>
          </a:p>
        </p:txBody>
      </p:sp>
    </p:spTree>
    <p:extLst>
      <p:ext uri="{BB962C8B-B14F-4D97-AF65-F5344CB8AC3E}">
        <p14:creationId xmlns:p14="http://schemas.microsoft.com/office/powerpoint/2010/main" val="3277362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at training stage, I’m using 5-fold cross-validation, I’m using the scikit-learn pipelines, so any transformations I’m doing are trained separately on each split, so I’m getting a quite accurate estimate of performance</a:t>
            </a:r>
          </a:p>
          <a:p>
            <a:pPr marL="171450" indent="-171450">
              <a:buFont typeface="Arial" panose="020B0604020202020204" pitchFamily="34" charset="0"/>
              <a:buChar char="•"/>
            </a:pPr>
            <a:r>
              <a:rPr lang="en-US"/>
              <a:t>for linear regression I’m centering and scaling variables with Yeo-Johnson transformation</a:t>
            </a:r>
          </a:p>
          <a:p>
            <a:pPr marL="171450" indent="-171450">
              <a:buFont typeface="Arial" panose="020B0604020202020204" pitchFamily="34" charset="0"/>
              <a:buChar char="•"/>
            </a:pPr>
            <a:r>
              <a:rPr lang="en-US"/>
              <a:t>for random forest and linear regression I’m onehotencoding categorical variables</a:t>
            </a:r>
          </a:p>
          <a:p>
            <a:pPr marL="171450" indent="-171450">
              <a:buFont typeface="Arial" panose="020B0604020202020204" pitchFamily="34" charset="0"/>
              <a:buChar char="•"/>
            </a:pPr>
            <a:r>
              <a:rPr lang="en-US"/>
              <a:t>XGBoost, because I’m using the native API, will handle categories itself</a:t>
            </a:r>
          </a:p>
          <a:p>
            <a:pPr marL="171450" indent="-171450">
              <a:buFont typeface="Arial" panose="020B0604020202020204" pitchFamily="34" charset="0"/>
              <a:buChar char="•"/>
            </a:pPr>
            <a:r>
              <a:rPr lang="en-US"/>
              <a:t>for hyperparameter tuning, I’m using Bayesian optimization instead of standard grid or random search, so each combination of hyperparameters tried is guided by the previous ones. So we pick those combinations that are either maximizing the likelihood we’re gonna get improvement or are very different from the ones we tried so far so we simply don’t know</a:t>
            </a:r>
          </a:p>
          <a:p>
            <a:pPr marL="171450" indent="-171450">
              <a:buFont typeface="Arial" panose="020B0604020202020204" pitchFamily="34" charset="0"/>
              <a:buChar char="•"/>
            </a:pPr>
            <a:r>
              <a:rPr lang="en-US"/>
              <a:t>here you can see the final hyperparameters for random forest and XGBoost</a:t>
            </a:r>
          </a:p>
        </p:txBody>
      </p:sp>
      <p:sp>
        <p:nvSpPr>
          <p:cNvPr id="4" name="Slide Number Placeholder 3"/>
          <p:cNvSpPr>
            <a:spLocks noGrp="1"/>
          </p:cNvSpPr>
          <p:nvPr>
            <p:ph type="sldNum" sz="quarter" idx="5"/>
          </p:nvPr>
        </p:nvSpPr>
        <p:spPr/>
        <p:txBody>
          <a:bodyPr/>
          <a:lstStyle/>
          <a:p>
            <a:fld id="{43CFD648-CA01-48F1-82F2-0EB99961A41D}" type="slidenum">
              <a:rPr lang="en-US" smtClean="0"/>
              <a:t>8</a:t>
            </a:fld>
            <a:endParaRPr lang="en-US"/>
          </a:p>
        </p:txBody>
      </p:sp>
    </p:spTree>
    <p:extLst>
      <p:ext uri="{BB962C8B-B14F-4D97-AF65-F5344CB8AC3E}">
        <p14:creationId xmlns:p14="http://schemas.microsoft.com/office/powerpoint/2010/main" val="2803788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final results are no surprise, linear regression did pretty badly, and XGBoost was the most accurate method, though the difference on test set in absolute terms is not that high</a:t>
            </a:r>
          </a:p>
          <a:p>
            <a:pPr marL="171450" indent="-171450">
              <a:buFont typeface="Arial" panose="020B0604020202020204" pitchFamily="34" charset="0"/>
              <a:buChar char="•"/>
            </a:pPr>
            <a:r>
              <a:rPr lang="en-US"/>
              <a:t>although overall we see that considering the average car cost 22k, the 1.4k error on average is still quite high</a:t>
            </a:r>
          </a:p>
          <a:p>
            <a:pPr marL="171450" indent="-171450">
              <a:buFont typeface="Arial" panose="020B0604020202020204" pitchFamily="34" charset="0"/>
              <a:buChar char="•"/>
            </a:pPr>
            <a:r>
              <a:rPr lang="en-US"/>
              <a:t>however, the interesting thing we should note that test performance is better that cross-validated training score, and this is because the final model was trained on full training data, so it had 25% more observations</a:t>
            </a:r>
          </a:p>
          <a:p>
            <a:pPr marL="171450" indent="-171450">
              <a:buFont typeface="Arial" panose="020B0604020202020204" pitchFamily="34" charset="0"/>
              <a:buChar char="•"/>
            </a:pPr>
            <a:r>
              <a:rPr lang="en-US"/>
              <a:t>this means that we can expect random forest and XGBoost to benefit quite a lot from additional data</a:t>
            </a:r>
          </a:p>
        </p:txBody>
      </p:sp>
      <p:sp>
        <p:nvSpPr>
          <p:cNvPr id="4" name="Slide Number Placeholder 3"/>
          <p:cNvSpPr>
            <a:spLocks noGrp="1"/>
          </p:cNvSpPr>
          <p:nvPr>
            <p:ph type="sldNum" sz="quarter" idx="5"/>
          </p:nvPr>
        </p:nvSpPr>
        <p:spPr/>
        <p:txBody>
          <a:bodyPr/>
          <a:lstStyle/>
          <a:p>
            <a:fld id="{43CFD648-CA01-48F1-82F2-0EB99961A41D}" type="slidenum">
              <a:rPr lang="en-US" smtClean="0"/>
              <a:t>9</a:t>
            </a:fld>
            <a:endParaRPr lang="en-US"/>
          </a:p>
        </p:txBody>
      </p:sp>
    </p:spTree>
    <p:extLst>
      <p:ext uri="{BB962C8B-B14F-4D97-AF65-F5344CB8AC3E}">
        <p14:creationId xmlns:p14="http://schemas.microsoft.com/office/powerpoint/2010/main" val="2051241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for the classification task I’m trying to predict if a person is a diabetic based on their responses</a:t>
            </a:r>
          </a:p>
          <a:p>
            <a:pPr marL="171450" indent="-171450">
              <a:buFont typeface="Arial" panose="020B0604020202020204" pitchFamily="34" charset="0"/>
              <a:buChar char="•"/>
            </a:pPr>
            <a:r>
              <a:rPr lang="en-US"/>
              <a:t>based on survey ran by CDC where they call up people with diabetes and healthy people, ask them some questions</a:t>
            </a:r>
          </a:p>
          <a:p>
            <a:pPr marL="171450" indent="-171450">
              <a:buFont typeface="Arial" panose="020B0604020202020204" pitchFamily="34" charset="0"/>
              <a:buChar char="•"/>
            </a:pPr>
            <a:r>
              <a:rPr lang="en-US"/>
              <a:t>which is potentially very impactful, because if we are accurate enough, we can than start screening people who we don’t know if they are diabetics, and potentially for those who are at risk, help them change their lifestyle</a:t>
            </a:r>
          </a:p>
        </p:txBody>
      </p:sp>
      <p:sp>
        <p:nvSpPr>
          <p:cNvPr id="4" name="Slide Number Placeholder 3"/>
          <p:cNvSpPr>
            <a:spLocks noGrp="1"/>
          </p:cNvSpPr>
          <p:nvPr>
            <p:ph type="sldNum" sz="quarter" idx="5"/>
          </p:nvPr>
        </p:nvSpPr>
        <p:spPr/>
        <p:txBody>
          <a:bodyPr/>
          <a:lstStyle/>
          <a:p>
            <a:fld id="{43CFD648-CA01-48F1-82F2-0EB99961A41D}" type="slidenum">
              <a:rPr lang="en-US" smtClean="0"/>
              <a:t>10</a:t>
            </a:fld>
            <a:endParaRPr lang="en-US"/>
          </a:p>
        </p:txBody>
      </p:sp>
    </p:spTree>
    <p:extLst>
      <p:ext uri="{BB962C8B-B14F-4D97-AF65-F5344CB8AC3E}">
        <p14:creationId xmlns:p14="http://schemas.microsoft.com/office/powerpoint/2010/main" val="2190382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3/1/2023</a:t>
            </a:fld>
            <a:endParaRPr lang="en-US" dirty="0"/>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6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3/1/2023</a:t>
            </a:fld>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
        <p:nvSpPr>
          <p:cNvPr id="8" name="Title Placeholder 1">
            <a:extLst>
              <a:ext uri="{FF2B5EF4-FFF2-40B4-BE49-F238E27FC236}">
                <a16:creationId xmlns:a16="http://schemas.microsoft.com/office/drawing/2014/main" id="{2D53F6F6-4D67-CDE8-1F50-E1923BE648FC}"/>
              </a:ext>
            </a:extLst>
          </p:cNvPr>
          <p:cNvSpPr>
            <a:spLocks noGrp="1"/>
          </p:cNvSpPr>
          <p:nvPr>
            <p:ph type="title"/>
          </p:nvPr>
        </p:nvSpPr>
        <p:spPr>
          <a:xfrm>
            <a:off x="761801" y="335108"/>
            <a:ext cx="10380573" cy="931718"/>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63047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3/1/2023</a:t>
            </a:fld>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636993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1609727"/>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335108"/>
            <a:ext cx="10380573" cy="9317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3/1/2023</a:t>
            </a:fld>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0385628" y="6252077"/>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77750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43" r:id="rId3"/>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a:extLst>
              <a:ext uri="{FF2B5EF4-FFF2-40B4-BE49-F238E27FC236}">
                <a16:creationId xmlns:a16="http://schemas.microsoft.com/office/drawing/2014/main" id="{5CC50F2E-EF04-4D7A-A09C-5AEF6E5EA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5" cy="3429000"/>
          </a:xfrm>
          <a:prstGeom prst="rect">
            <a:avLst/>
          </a:prstGeom>
          <a:ln>
            <a:noFill/>
          </a:ln>
          <a:effectLst>
            <a:outerShdw blurRad="342900" dist="228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0CFB66-4302-C551-2D27-29EBF6ECB10F}"/>
              </a:ext>
            </a:extLst>
          </p:cNvPr>
          <p:cNvSpPr>
            <a:spLocks noGrp="1"/>
          </p:cNvSpPr>
          <p:nvPr>
            <p:ph type="ctrTitle"/>
          </p:nvPr>
        </p:nvSpPr>
        <p:spPr>
          <a:xfrm>
            <a:off x="6575305" y="235881"/>
            <a:ext cx="4569006" cy="2884247"/>
          </a:xfrm>
        </p:spPr>
        <p:txBody>
          <a:bodyPr anchor="ctr">
            <a:normAutofit/>
          </a:bodyPr>
          <a:lstStyle/>
          <a:p>
            <a:r>
              <a:rPr lang="en-PL"/>
              <a:t>Machine Learning</a:t>
            </a:r>
            <a:r>
              <a:rPr lang="en-US"/>
              <a:t> 2</a:t>
            </a:r>
            <a:endParaRPr lang="en-PL" dirty="0"/>
          </a:p>
        </p:txBody>
      </p:sp>
      <p:sp>
        <p:nvSpPr>
          <p:cNvPr id="3" name="Subtitle 2">
            <a:extLst>
              <a:ext uri="{FF2B5EF4-FFF2-40B4-BE49-F238E27FC236}">
                <a16:creationId xmlns:a16="http://schemas.microsoft.com/office/drawing/2014/main" id="{705FECE0-A082-81CF-8890-7B26F14CF841}"/>
              </a:ext>
            </a:extLst>
          </p:cNvPr>
          <p:cNvSpPr>
            <a:spLocks noGrp="1"/>
          </p:cNvSpPr>
          <p:nvPr>
            <p:ph type="subTitle" idx="1"/>
          </p:nvPr>
        </p:nvSpPr>
        <p:spPr>
          <a:xfrm>
            <a:off x="6575305" y="3880965"/>
            <a:ext cx="4569006" cy="2359114"/>
          </a:xfrm>
        </p:spPr>
        <p:txBody>
          <a:bodyPr anchor="b">
            <a:normAutofit/>
          </a:bodyPr>
          <a:lstStyle/>
          <a:p>
            <a:r>
              <a:rPr lang="en-PL"/>
              <a:t>Tomasz Starakiewicz</a:t>
            </a:r>
            <a:endParaRPr lang="en-PL" dirty="0"/>
          </a:p>
        </p:txBody>
      </p:sp>
      <p:pic>
        <p:nvPicPr>
          <p:cNvPr id="21" name="Picture 3">
            <a:extLst>
              <a:ext uri="{FF2B5EF4-FFF2-40B4-BE49-F238E27FC236}">
                <a16:creationId xmlns:a16="http://schemas.microsoft.com/office/drawing/2014/main" id="{F8727433-E754-5294-6144-A8DF50C73F48}"/>
              </a:ext>
            </a:extLst>
          </p:cNvPr>
          <p:cNvPicPr>
            <a:picLocks noChangeAspect="1"/>
          </p:cNvPicPr>
          <p:nvPr/>
        </p:nvPicPr>
        <p:blipFill rotWithShape="1">
          <a:blip r:embed="rId2"/>
          <a:srcRect l="34461" r="5095" b="-1"/>
          <a:stretch/>
        </p:blipFill>
        <p:spPr>
          <a:xfrm>
            <a:off x="20" y="10"/>
            <a:ext cx="6095978" cy="6857989"/>
          </a:xfrm>
          <a:prstGeom prst="rect">
            <a:avLst/>
          </a:prstGeom>
        </p:spPr>
      </p:pic>
      <p:cxnSp>
        <p:nvCxnSpPr>
          <p:cNvPr id="22" name="Straight Connector 12">
            <a:extLst>
              <a:ext uri="{FF2B5EF4-FFF2-40B4-BE49-F238E27FC236}">
                <a16:creationId xmlns:a16="http://schemas.microsoft.com/office/drawing/2014/main" id="{1D7AD51E-A168-490B-B8A6-8AFE86E0F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416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Classification task</a:t>
            </a:r>
            <a:endParaRPr lang="en-PL" dirty="0"/>
          </a:p>
        </p:txBody>
      </p:sp>
      <p:sp>
        <p:nvSpPr>
          <p:cNvPr id="3" name="Rectangle: Rounded Corners 2">
            <a:extLst>
              <a:ext uri="{FF2B5EF4-FFF2-40B4-BE49-F238E27FC236}">
                <a16:creationId xmlns:a16="http://schemas.microsoft.com/office/drawing/2014/main" id="{3B484175-6C7C-3DDC-8878-0A46313904C6}"/>
              </a:ext>
            </a:extLst>
          </p:cNvPr>
          <p:cNvSpPr/>
          <p:nvPr/>
        </p:nvSpPr>
        <p:spPr>
          <a:xfrm>
            <a:off x="980357" y="4433484"/>
            <a:ext cx="2104154" cy="9317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t>Data source</a:t>
            </a:r>
            <a:endParaRPr lang="en-PL" b="1" dirty="0"/>
          </a:p>
        </p:txBody>
      </p:sp>
      <p:sp>
        <p:nvSpPr>
          <p:cNvPr id="5" name="Rectangle: Rounded Corners 4">
            <a:extLst>
              <a:ext uri="{FF2B5EF4-FFF2-40B4-BE49-F238E27FC236}">
                <a16:creationId xmlns:a16="http://schemas.microsoft.com/office/drawing/2014/main" id="{FB00CBE7-86C8-6B75-278D-7AD7F5937382}"/>
              </a:ext>
            </a:extLst>
          </p:cNvPr>
          <p:cNvSpPr/>
          <p:nvPr/>
        </p:nvSpPr>
        <p:spPr>
          <a:xfrm>
            <a:off x="980357" y="2004609"/>
            <a:ext cx="2104154" cy="9317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t>Problem</a:t>
            </a:r>
            <a:endParaRPr lang="en-PL" b="1" dirty="0"/>
          </a:p>
        </p:txBody>
      </p:sp>
      <p:sp>
        <p:nvSpPr>
          <p:cNvPr id="7" name="Rectangle: Rounded Corners 6">
            <a:extLst>
              <a:ext uri="{FF2B5EF4-FFF2-40B4-BE49-F238E27FC236}">
                <a16:creationId xmlns:a16="http://schemas.microsoft.com/office/drawing/2014/main" id="{5A7A1A5E-36D9-B7E5-DD6A-E83B59384ABA}"/>
              </a:ext>
            </a:extLst>
          </p:cNvPr>
          <p:cNvSpPr/>
          <p:nvPr/>
        </p:nvSpPr>
        <p:spPr>
          <a:xfrm>
            <a:off x="3409232" y="2004609"/>
            <a:ext cx="4306018" cy="9317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Predict diabetics</a:t>
            </a:r>
            <a:endParaRPr lang="en-PL" dirty="0"/>
          </a:p>
        </p:txBody>
      </p:sp>
      <p:sp>
        <p:nvSpPr>
          <p:cNvPr id="8" name="Rectangle: Rounded Corners 7">
            <a:extLst>
              <a:ext uri="{FF2B5EF4-FFF2-40B4-BE49-F238E27FC236}">
                <a16:creationId xmlns:a16="http://schemas.microsoft.com/office/drawing/2014/main" id="{52CD8051-87C1-4C54-7818-DB3E2038F08D}"/>
              </a:ext>
            </a:extLst>
          </p:cNvPr>
          <p:cNvSpPr/>
          <p:nvPr/>
        </p:nvSpPr>
        <p:spPr>
          <a:xfrm>
            <a:off x="980357" y="3280959"/>
            <a:ext cx="2104154" cy="9317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t>Why does it matter?</a:t>
            </a:r>
            <a:endParaRPr lang="en-PL" b="1" dirty="0"/>
          </a:p>
        </p:txBody>
      </p:sp>
      <p:sp>
        <p:nvSpPr>
          <p:cNvPr id="9" name="Rectangle: Rounded Corners 8">
            <a:extLst>
              <a:ext uri="{FF2B5EF4-FFF2-40B4-BE49-F238E27FC236}">
                <a16:creationId xmlns:a16="http://schemas.microsoft.com/office/drawing/2014/main" id="{591DEE65-2DD1-ACB6-828E-E109F28DDAD9}"/>
              </a:ext>
            </a:extLst>
          </p:cNvPr>
          <p:cNvSpPr/>
          <p:nvPr/>
        </p:nvSpPr>
        <p:spPr>
          <a:xfrm>
            <a:off x="3409232" y="3280959"/>
            <a:ext cx="4306018" cy="9317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a:t>Identify individuals at-risk with limited data (survey responses)</a:t>
            </a:r>
          </a:p>
        </p:txBody>
      </p:sp>
      <p:sp>
        <p:nvSpPr>
          <p:cNvPr id="11" name="Rectangle: Rounded Corners 10">
            <a:extLst>
              <a:ext uri="{FF2B5EF4-FFF2-40B4-BE49-F238E27FC236}">
                <a16:creationId xmlns:a16="http://schemas.microsoft.com/office/drawing/2014/main" id="{281B4081-283F-E578-48C6-DF7251CA6DB0}"/>
              </a:ext>
            </a:extLst>
          </p:cNvPr>
          <p:cNvSpPr/>
          <p:nvPr/>
        </p:nvSpPr>
        <p:spPr>
          <a:xfrm>
            <a:off x="3409232" y="4433484"/>
            <a:ext cx="4306018" cy="9317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Behavioral Risk Factor Surveillance System – national survey ran by CDC</a:t>
            </a:r>
            <a:endParaRPr lang="en-PL" dirty="0"/>
          </a:p>
        </p:txBody>
      </p:sp>
      <p:pic>
        <p:nvPicPr>
          <p:cNvPr id="13" name="Picture 12" descr="A picture containing text, clock&#10;&#10;Description automatically generated">
            <a:extLst>
              <a:ext uri="{FF2B5EF4-FFF2-40B4-BE49-F238E27FC236}">
                <a16:creationId xmlns:a16="http://schemas.microsoft.com/office/drawing/2014/main" id="{5B5D2CE0-0410-E86A-039C-84763EBD6BFD}"/>
              </a:ext>
            </a:extLst>
          </p:cNvPr>
          <p:cNvPicPr>
            <a:picLocks noChangeAspect="1"/>
          </p:cNvPicPr>
          <p:nvPr/>
        </p:nvPicPr>
        <p:blipFill>
          <a:blip r:embed="rId3"/>
          <a:stretch>
            <a:fillRect/>
          </a:stretch>
        </p:blipFill>
        <p:spPr>
          <a:xfrm>
            <a:off x="8816597" y="2623734"/>
            <a:ext cx="2184777" cy="2184777"/>
          </a:xfrm>
          <a:prstGeom prst="rect">
            <a:avLst/>
          </a:prstGeom>
        </p:spPr>
      </p:pic>
    </p:spTree>
    <p:extLst>
      <p:ext uri="{BB962C8B-B14F-4D97-AF65-F5344CB8AC3E}">
        <p14:creationId xmlns:p14="http://schemas.microsoft.com/office/powerpoint/2010/main" val="413518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Features available</a:t>
            </a:r>
            <a:endParaRPr lang="en-PL" dirty="0"/>
          </a:p>
        </p:txBody>
      </p:sp>
      <p:sp>
        <p:nvSpPr>
          <p:cNvPr id="5" name="Rectangle: Rounded Corners 4">
            <a:extLst>
              <a:ext uri="{FF2B5EF4-FFF2-40B4-BE49-F238E27FC236}">
                <a16:creationId xmlns:a16="http://schemas.microsoft.com/office/drawing/2014/main" id="{6D9EAF93-2F26-3214-6DCB-671FFE39383E}"/>
              </a:ext>
            </a:extLst>
          </p:cNvPr>
          <p:cNvSpPr/>
          <p:nvPr/>
        </p:nvSpPr>
        <p:spPr>
          <a:xfrm>
            <a:off x="993491" y="1992479"/>
            <a:ext cx="2104154" cy="9317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Target variable</a:t>
            </a:r>
            <a:endParaRPr lang="en-PL" dirty="0"/>
          </a:p>
        </p:txBody>
      </p:sp>
      <p:sp>
        <p:nvSpPr>
          <p:cNvPr id="7" name="Rectangle: Rounded Corners 6">
            <a:extLst>
              <a:ext uri="{FF2B5EF4-FFF2-40B4-BE49-F238E27FC236}">
                <a16:creationId xmlns:a16="http://schemas.microsoft.com/office/drawing/2014/main" id="{19EBA6B5-3302-9E1E-2E4C-61C023912D7E}"/>
              </a:ext>
            </a:extLst>
          </p:cNvPr>
          <p:cNvSpPr/>
          <p:nvPr/>
        </p:nvSpPr>
        <p:spPr>
          <a:xfrm>
            <a:off x="980357" y="3109509"/>
            <a:ext cx="2104154" cy="4883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Diabetes present</a:t>
            </a:r>
            <a:endParaRPr lang="en-PL" dirty="0"/>
          </a:p>
        </p:txBody>
      </p:sp>
      <p:sp>
        <p:nvSpPr>
          <p:cNvPr id="4" name="Rectangle: Rounded Corners 3">
            <a:extLst>
              <a:ext uri="{FF2B5EF4-FFF2-40B4-BE49-F238E27FC236}">
                <a16:creationId xmlns:a16="http://schemas.microsoft.com/office/drawing/2014/main" id="{41308EC8-F645-087E-1262-DF44AB896A11}"/>
              </a:ext>
            </a:extLst>
          </p:cNvPr>
          <p:cNvSpPr/>
          <p:nvPr/>
        </p:nvSpPr>
        <p:spPr>
          <a:xfrm>
            <a:off x="4422491" y="1992479"/>
            <a:ext cx="6973018" cy="9317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Explanatory variables</a:t>
            </a:r>
            <a:endParaRPr lang="en-PL" dirty="0"/>
          </a:p>
        </p:txBody>
      </p:sp>
      <p:sp>
        <p:nvSpPr>
          <p:cNvPr id="6" name="Rectangle: Rounded Corners 5">
            <a:extLst>
              <a:ext uri="{FF2B5EF4-FFF2-40B4-BE49-F238E27FC236}">
                <a16:creationId xmlns:a16="http://schemas.microsoft.com/office/drawing/2014/main" id="{5F9AA53D-F125-03F5-911F-6A567D9A9E93}"/>
              </a:ext>
            </a:extLst>
          </p:cNvPr>
          <p:cNvSpPr/>
          <p:nvPr/>
        </p:nvSpPr>
        <p:spPr>
          <a:xfrm>
            <a:off x="4409357" y="3109509"/>
            <a:ext cx="1494554" cy="488314"/>
          </a:xfrm>
          <a:prstGeom prst="round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BMI</a:t>
            </a:r>
            <a:endParaRPr lang="en-PL" sz="1400" dirty="0"/>
          </a:p>
        </p:txBody>
      </p:sp>
      <p:sp>
        <p:nvSpPr>
          <p:cNvPr id="10" name="Rectangle: Rounded Corners 9">
            <a:extLst>
              <a:ext uri="{FF2B5EF4-FFF2-40B4-BE49-F238E27FC236}">
                <a16:creationId xmlns:a16="http://schemas.microsoft.com/office/drawing/2014/main" id="{7A70619D-A85D-B303-B536-34592777DD7B}"/>
              </a:ext>
            </a:extLst>
          </p:cNvPr>
          <p:cNvSpPr/>
          <p:nvPr/>
        </p:nvSpPr>
        <p:spPr>
          <a:xfrm>
            <a:off x="6096000" y="3109509"/>
            <a:ext cx="1494554" cy="488314"/>
          </a:xfrm>
          <a:prstGeom prst="round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Physical activity</a:t>
            </a:r>
            <a:endParaRPr lang="en-PL" sz="1400" dirty="0"/>
          </a:p>
        </p:txBody>
      </p:sp>
      <p:sp>
        <p:nvSpPr>
          <p:cNvPr id="12" name="Rectangle: Rounded Corners 11">
            <a:extLst>
              <a:ext uri="{FF2B5EF4-FFF2-40B4-BE49-F238E27FC236}">
                <a16:creationId xmlns:a16="http://schemas.microsoft.com/office/drawing/2014/main" id="{A51D4814-F0F4-6150-9AB1-30F8316532BD}"/>
              </a:ext>
            </a:extLst>
          </p:cNvPr>
          <p:cNvSpPr/>
          <p:nvPr/>
        </p:nvSpPr>
        <p:spPr>
          <a:xfrm>
            <a:off x="7783155" y="3109509"/>
            <a:ext cx="1494554" cy="488314"/>
          </a:xfrm>
          <a:prstGeom prst="round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Age</a:t>
            </a:r>
            <a:endParaRPr lang="en-PL" sz="1400" dirty="0"/>
          </a:p>
        </p:txBody>
      </p:sp>
      <p:sp>
        <p:nvSpPr>
          <p:cNvPr id="13" name="Rectangle: Rounded Corners 12">
            <a:extLst>
              <a:ext uri="{FF2B5EF4-FFF2-40B4-BE49-F238E27FC236}">
                <a16:creationId xmlns:a16="http://schemas.microsoft.com/office/drawing/2014/main" id="{E3F1277F-DBA8-E2E0-3963-F1EA96781F6F}"/>
              </a:ext>
            </a:extLst>
          </p:cNvPr>
          <p:cNvSpPr/>
          <p:nvPr/>
        </p:nvSpPr>
        <p:spPr>
          <a:xfrm>
            <a:off x="4408845" y="6173094"/>
            <a:ext cx="1494554" cy="488314"/>
          </a:xfrm>
          <a:prstGeom prst="roundRect">
            <a:avLst/>
          </a:prstGeom>
          <a:solidFill>
            <a:srgbClr val="CCFFCC"/>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Income</a:t>
            </a:r>
            <a:endParaRPr lang="en-PL" sz="1400" dirty="0"/>
          </a:p>
        </p:txBody>
      </p:sp>
      <p:sp>
        <p:nvSpPr>
          <p:cNvPr id="14" name="Rectangle: Rounded Corners 13">
            <a:extLst>
              <a:ext uri="{FF2B5EF4-FFF2-40B4-BE49-F238E27FC236}">
                <a16:creationId xmlns:a16="http://schemas.microsoft.com/office/drawing/2014/main" id="{8D938D73-E397-6E53-13F7-6C280B17AAC3}"/>
              </a:ext>
            </a:extLst>
          </p:cNvPr>
          <p:cNvSpPr/>
          <p:nvPr/>
        </p:nvSpPr>
        <p:spPr>
          <a:xfrm>
            <a:off x="6096000" y="3766822"/>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High blood pressure</a:t>
            </a:r>
            <a:endParaRPr lang="en-PL" sz="1400" dirty="0"/>
          </a:p>
        </p:txBody>
      </p:sp>
      <p:sp>
        <p:nvSpPr>
          <p:cNvPr id="15" name="Rectangle: Rounded Corners 14">
            <a:extLst>
              <a:ext uri="{FF2B5EF4-FFF2-40B4-BE49-F238E27FC236}">
                <a16:creationId xmlns:a16="http://schemas.microsoft.com/office/drawing/2014/main" id="{01909375-368E-D33E-68D7-31AC05656FD6}"/>
              </a:ext>
            </a:extLst>
          </p:cNvPr>
          <p:cNvSpPr/>
          <p:nvPr/>
        </p:nvSpPr>
        <p:spPr>
          <a:xfrm>
            <a:off x="7783155" y="4931132"/>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Consumes fruit</a:t>
            </a:r>
            <a:endParaRPr lang="en-PL" sz="1400" dirty="0"/>
          </a:p>
        </p:txBody>
      </p:sp>
      <p:sp>
        <p:nvSpPr>
          <p:cNvPr id="16" name="Rectangle: Rounded Corners 15">
            <a:extLst>
              <a:ext uri="{FF2B5EF4-FFF2-40B4-BE49-F238E27FC236}">
                <a16:creationId xmlns:a16="http://schemas.microsoft.com/office/drawing/2014/main" id="{1D9F6567-748A-5E6A-0F24-8F91A4F304EF}"/>
              </a:ext>
            </a:extLst>
          </p:cNvPr>
          <p:cNvSpPr/>
          <p:nvPr/>
        </p:nvSpPr>
        <p:spPr>
          <a:xfrm>
            <a:off x="4409357" y="4921790"/>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Heart disease</a:t>
            </a:r>
            <a:endParaRPr lang="en-PL" sz="1400" dirty="0"/>
          </a:p>
        </p:txBody>
      </p:sp>
      <p:sp>
        <p:nvSpPr>
          <p:cNvPr id="17" name="Rectangle: Rounded Corners 16">
            <a:extLst>
              <a:ext uri="{FF2B5EF4-FFF2-40B4-BE49-F238E27FC236}">
                <a16:creationId xmlns:a16="http://schemas.microsoft.com/office/drawing/2014/main" id="{AA60730E-E6A6-4348-A658-1F4D956F3904}"/>
              </a:ext>
            </a:extLst>
          </p:cNvPr>
          <p:cNvSpPr/>
          <p:nvPr/>
        </p:nvSpPr>
        <p:spPr>
          <a:xfrm>
            <a:off x="6096000" y="4931132"/>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Recent physical activity</a:t>
            </a:r>
            <a:endParaRPr lang="en-PL" sz="1400" dirty="0"/>
          </a:p>
        </p:txBody>
      </p:sp>
      <p:sp>
        <p:nvSpPr>
          <p:cNvPr id="18" name="Rectangle: Rounded Corners 17">
            <a:extLst>
              <a:ext uri="{FF2B5EF4-FFF2-40B4-BE49-F238E27FC236}">
                <a16:creationId xmlns:a16="http://schemas.microsoft.com/office/drawing/2014/main" id="{5B645EF5-842D-93E7-5A08-0BD8B729510C}"/>
              </a:ext>
            </a:extLst>
          </p:cNvPr>
          <p:cNvSpPr/>
          <p:nvPr/>
        </p:nvSpPr>
        <p:spPr>
          <a:xfrm>
            <a:off x="479348" y="5419446"/>
            <a:ext cx="1406602" cy="488314"/>
          </a:xfrm>
          <a:prstGeom prst="roundRect">
            <a:avLst/>
          </a:prstGeom>
          <a:solidFill>
            <a:schemeClr val="accent1">
              <a:lumMod val="20000"/>
              <a:lumOff val="80000"/>
            </a:schemeClr>
          </a:solid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Numeric</a:t>
            </a:r>
            <a:endParaRPr lang="en-PL" sz="1600" dirty="0"/>
          </a:p>
        </p:txBody>
      </p:sp>
      <p:sp>
        <p:nvSpPr>
          <p:cNvPr id="19" name="Rectangle: Rounded Corners 18">
            <a:extLst>
              <a:ext uri="{FF2B5EF4-FFF2-40B4-BE49-F238E27FC236}">
                <a16:creationId xmlns:a16="http://schemas.microsoft.com/office/drawing/2014/main" id="{78A6CAA4-846B-3393-7470-CB9FAB5A2CB6}"/>
              </a:ext>
            </a:extLst>
          </p:cNvPr>
          <p:cNvSpPr/>
          <p:nvPr/>
        </p:nvSpPr>
        <p:spPr>
          <a:xfrm>
            <a:off x="479348" y="4858601"/>
            <a:ext cx="1406602" cy="488314"/>
          </a:xfrm>
          <a:prstGeom prst="roundRect">
            <a:avLst/>
          </a:prstGeom>
          <a:solidFill>
            <a:schemeClr val="accent4">
              <a:lumMod val="40000"/>
              <a:lumOff val="60000"/>
            </a:schemeClr>
          </a:solid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Binary</a:t>
            </a:r>
            <a:endParaRPr lang="en-PL" sz="1600" dirty="0"/>
          </a:p>
        </p:txBody>
      </p:sp>
      <p:sp>
        <p:nvSpPr>
          <p:cNvPr id="8" name="Rectangle: Rounded Corners 7">
            <a:extLst>
              <a:ext uri="{FF2B5EF4-FFF2-40B4-BE49-F238E27FC236}">
                <a16:creationId xmlns:a16="http://schemas.microsoft.com/office/drawing/2014/main" id="{BE9A0253-9175-197F-91A6-D5D4BED950D9}"/>
              </a:ext>
            </a:extLst>
          </p:cNvPr>
          <p:cNvSpPr/>
          <p:nvPr/>
        </p:nvSpPr>
        <p:spPr>
          <a:xfrm>
            <a:off x="479348" y="6001601"/>
            <a:ext cx="1406602" cy="488314"/>
          </a:xfrm>
          <a:prstGeom prst="roundRect">
            <a:avLst/>
          </a:prstGeom>
          <a:solidFill>
            <a:srgbClr val="CCFFCC"/>
          </a:solid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Ordinal</a:t>
            </a:r>
            <a:endParaRPr lang="en-PL" sz="1600" dirty="0"/>
          </a:p>
        </p:txBody>
      </p:sp>
      <p:sp>
        <p:nvSpPr>
          <p:cNvPr id="9" name="Rectangle: Rounded Corners 8">
            <a:extLst>
              <a:ext uri="{FF2B5EF4-FFF2-40B4-BE49-F238E27FC236}">
                <a16:creationId xmlns:a16="http://schemas.microsoft.com/office/drawing/2014/main" id="{98171A37-DE27-F7D4-D952-EC2B9C21609F}"/>
              </a:ext>
            </a:extLst>
          </p:cNvPr>
          <p:cNvSpPr/>
          <p:nvPr/>
        </p:nvSpPr>
        <p:spPr>
          <a:xfrm>
            <a:off x="7783155" y="3766822"/>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High cholesterol</a:t>
            </a:r>
            <a:endParaRPr lang="en-PL" sz="1400" dirty="0"/>
          </a:p>
        </p:txBody>
      </p:sp>
      <p:sp>
        <p:nvSpPr>
          <p:cNvPr id="11" name="Rectangle: Rounded Corners 10">
            <a:extLst>
              <a:ext uri="{FF2B5EF4-FFF2-40B4-BE49-F238E27FC236}">
                <a16:creationId xmlns:a16="http://schemas.microsoft.com/office/drawing/2014/main" id="{3A37E540-677B-A785-28DC-ADD96A79DD06}"/>
              </a:ext>
            </a:extLst>
          </p:cNvPr>
          <p:cNvSpPr/>
          <p:nvPr/>
        </p:nvSpPr>
        <p:spPr>
          <a:xfrm>
            <a:off x="4409357" y="4348977"/>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Cholesterol was checked</a:t>
            </a:r>
            <a:endParaRPr lang="en-PL" sz="1400" dirty="0"/>
          </a:p>
        </p:txBody>
      </p:sp>
      <p:sp>
        <p:nvSpPr>
          <p:cNvPr id="20" name="Rectangle: Rounded Corners 19">
            <a:extLst>
              <a:ext uri="{FF2B5EF4-FFF2-40B4-BE49-F238E27FC236}">
                <a16:creationId xmlns:a16="http://schemas.microsoft.com/office/drawing/2014/main" id="{C63802A1-9EAE-5A0F-E5FA-F3BB88BBF5FC}"/>
              </a:ext>
            </a:extLst>
          </p:cNvPr>
          <p:cNvSpPr/>
          <p:nvPr/>
        </p:nvSpPr>
        <p:spPr>
          <a:xfrm>
            <a:off x="6096000" y="4348977"/>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Smoker</a:t>
            </a:r>
            <a:endParaRPr lang="en-PL" sz="1400" dirty="0"/>
          </a:p>
        </p:txBody>
      </p:sp>
      <p:sp>
        <p:nvSpPr>
          <p:cNvPr id="21" name="Rectangle: Rounded Corners 20">
            <a:extLst>
              <a:ext uri="{FF2B5EF4-FFF2-40B4-BE49-F238E27FC236}">
                <a16:creationId xmlns:a16="http://schemas.microsoft.com/office/drawing/2014/main" id="{44C62E95-5B72-E6AE-4CC5-F78BCDDCE9EF}"/>
              </a:ext>
            </a:extLst>
          </p:cNvPr>
          <p:cNvSpPr/>
          <p:nvPr/>
        </p:nvSpPr>
        <p:spPr>
          <a:xfrm>
            <a:off x="7783155" y="4348977"/>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Stroke</a:t>
            </a:r>
            <a:endParaRPr lang="en-PL" sz="1400" dirty="0"/>
          </a:p>
        </p:txBody>
      </p:sp>
      <p:sp>
        <p:nvSpPr>
          <p:cNvPr id="22" name="Rectangle: Rounded Corners 21">
            <a:extLst>
              <a:ext uri="{FF2B5EF4-FFF2-40B4-BE49-F238E27FC236}">
                <a16:creationId xmlns:a16="http://schemas.microsoft.com/office/drawing/2014/main" id="{AA0CF371-D50F-B3C9-8BFB-454EC235E621}"/>
              </a:ext>
            </a:extLst>
          </p:cNvPr>
          <p:cNvSpPr/>
          <p:nvPr/>
        </p:nvSpPr>
        <p:spPr>
          <a:xfrm>
            <a:off x="4409357" y="5532241"/>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Consumes vegetables</a:t>
            </a:r>
            <a:endParaRPr lang="en-PL" sz="1400" dirty="0"/>
          </a:p>
        </p:txBody>
      </p:sp>
      <p:sp>
        <p:nvSpPr>
          <p:cNvPr id="23" name="Rectangle: Rounded Corners 22">
            <a:extLst>
              <a:ext uri="{FF2B5EF4-FFF2-40B4-BE49-F238E27FC236}">
                <a16:creationId xmlns:a16="http://schemas.microsoft.com/office/drawing/2014/main" id="{CFF8AC69-B97D-A782-8D7D-319477BE5654}"/>
              </a:ext>
            </a:extLst>
          </p:cNvPr>
          <p:cNvSpPr/>
          <p:nvPr/>
        </p:nvSpPr>
        <p:spPr>
          <a:xfrm>
            <a:off x="6096000" y="5532241"/>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Heavy alcohol consumption</a:t>
            </a:r>
            <a:endParaRPr lang="en-PL" sz="1400" dirty="0"/>
          </a:p>
        </p:txBody>
      </p:sp>
      <p:sp>
        <p:nvSpPr>
          <p:cNvPr id="24" name="Rectangle: Rounded Corners 23">
            <a:extLst>
              <a:ext uri="{FF2B5EF4-FFF2-40B4-BE49-F238E27FC236}">
                <a16:creationId xmlns:a16="http://schemas.microsoft.com/office/drawing/2014/main" id="{28D8B243-FBE6-A7E5-2A46-1ACDF29B499B}"/>
              </a:ext>
            </a:extLst>
          </p:cNvPr>
          <p:cNvSpPr/>
          <p:nvPr/>
        </p:nvSpPr>
        <p:spPr>
          <a:xfrm>
            <a:off x="4408845" y="3719960"/>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Has health coverage</a:t>
            </a:r>
            <a:endParaRPr lang="en-PL" sz="1400" dirty="0"/>
          </a:p>
        </p:txBody>
      </p:sp>
      <p:sp>
        <p:nvSpPr>
          <p:cNvPr id="25" name="Rectangle: Rounded Corners 24">
            <a:extLst>
              <a:ext uri="{FF2B5EF4-FFF2-40B4-BE49-F238E27FC236}">
                <a16:creationId xmlns:a16="http://schemas.microsoft.com/office/drawing/2014/main" id="{05ABDDF4-DEC0-208E-37B0-C36B7523A87C}"/>
              </a:ext>
            </a:extLst>
          </p:cNvPr>
          <p:cNvSpPr/>
          <p:nvPr/>
        </p:nvSpPr>
        <p:spPr>
          <a:xfrm>
            <a:off x="9470310" y="4921790"/>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a:t>Didn’t see doctor because of cost</a:t>
            </a:r>
            <a:endParaRPr lang="en-PL" sz="1200" dirty="0"/>
          </a:p>
        </p:txBody>
      </p:sp>
      <p:sp>
        <p:nvSpPr>
          <p:cNvPr id="26" name="Rectangle: Rounded Corners 25">
            <a:extLst>
              <a:ext uri="{FF2B5EF4-FFF2-40B4-BE49-F238E27FC236}">
                <a16:creationId xmlns:a16="http://schemas.microsoft.com/office/drawing/2014/main" id="{FA0C1267-64D8-FFD1-629C-8FB3ABB38C5A}"/>
              </a:ext>
            </a:extLst>
          </p:cNvPr>
          <p:cNvSpPr/>
          <p:nvPr/>
        </p:nvSpPr>
        <p:spPr>
          <a:xfrm>
            <a:off x="7783155" y="5513287"/>
            <a:ext cx="1494554" cy="488314"/>
          </a:xfrm>
          <a:prstGeom prst="roundRect">
            <a:avLst/>
          </a:prstGeom>
          <a:solidFill>
            <a:srgbClr val="CCFFCC"/>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General heatlh</a:t>
            </a:r>
            <a:endParaRPr lang="en-PL" sz="1400" dirty="0"/>
          </a:p>
        </p:txBody>
      </p:sp>
      <p:sp>
        <p:nvSpPr>
          <p:cNvPr id="28" name="Rectangle: Rounded Corners 27">
            <a:extLst>
              <a:ext uri="{FF2B5EF4-FFF2-40B4-BE49-F238E27FC236}">
                <a16:creationId xmlns:a16="http://schemas.microsoft.com/office/drawing/2014/main" id="{460A555B-61FC-7D77-CC0D-0D6A63B691B1}"/>
              </a:ext>
            </a:extLst>
          </p:cNvPr>
          <p:cNvSpPr/>
          <p:nvPr/>
        </p:nvSpPr>
        <p:spPr>
          <a:xfrm>
            <a:off x="9470310" y="3109509"/>
            <a:ext cx="1494554" cy="488314"/>
          </a:xfrm>
          <a:prstGeom prst="round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Days of poor mental health</a:t>
            </a:r>
            <a:endParaRPr lang="en-PL" sz="1400" dirty="0"/>
          </a:p>
        </p:txBody>
      </p:sp>
      <p:sp>
        <p:nvSpPr>
          <p:cNvPr id="29" name="Rectangle: Rounded Corners 28">
            <a:extLst>
              <a:ext uri="{FF2B5EF4-FFF2-40B4-BE49-F238E27FC236}">
                <a16:creationId xmlns:a16="http://schemas.microsoft.com/office/drawing/2014/main" id="{9180E9D6-E665-F473-AC8D-E603CFEB388C}"/>
              </a:ext>
            </a:extLst>
          </p:cNvPr>
          <p:cNvSpPr/>
          <p:nvPr/>
        </p:nvSpPr>
        <p:spPr>
          <a:xfrm>
            <a:off x="9470310" y="3766822"/>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Difficulty walking</a:t>
            </a:r>
            <a:endParaRPr lang="en-PL" sz="1400" dirty="0"/>
          </a:p>
        </p:txBody>
      </p:sp>
      <p:sp>
        <p:nvSpPr>
          <p:cNvPr id="30" name="Rectangle: Rounded Corners 29">
            <a:extLst>
              <a:ext uri="{FF2B5EF4-FFF2-40B4-BE49-F238E27FC236}">
                <a16:creationId xmlns:a16="http://schemas.microsoft.com/office/drawing/2014/main" id="{602AD283-93B3-9A4C-C116-16D2A5A5A63C}"/>
              </a:ext>
            </a:extLst>
          </p:cNvPr>
          <p:cNvSpPr/>
          <p:nvPr/>
        </p:nvSpPr>
        <p:spPr>
          <a:xfrm>
            <a:off x="9470310" y="4348977"/>
            <a:ext cx="1494554" cy="488314"/>
          </a:xfrm>
          <a:prstGeom prst="round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Is male</a:t>
            </a:r>
            <a:endParaRPr lang="en-PL" sz="1400" dirty="0"/>
          </a:p>
        </p:txBody>
      </p:sp>
      <p:sp>
        <p:nvSpPr>
          <p:cNvPr id="31" name="Rectangle: Rounded Corners 30">
            <a:extLst>
              <a:ext uri="{FF2B5EF4-FFF2-40B4-BE49-F238E27FC236}">
                <a16:creationId xmlns:a16="http://schemas.microsoft.com/office/drawing/2014/main" id="{A39F82A1-9857-64B0-2F5D-ACDAEA9EC955}"/>
              </a:ext>
            </a:extLst>
          </p:cNvPr>
          <p:cNvSpPr/>
          <p:nvPr/>
        </p:nvSpPr>
        <p:spPr>
          <a:xfrm>
            <a:off x="9470310" y="5513287"/>
            <a:ext cx="1494554" cy="488314"/>
          </a:xfrm>
          <a:prstGeom prst="roundRect">
            <a:avLst/>
          </a:prstGeom>
          <a:solidFill>
            <a:srgbClr val="CCFFCC"/>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a:t>Education</a:t>
            </a:r>
            <a:endParaRPr lang="en-PL" sz="1400" dirty="0"/>
          </a:p>
        </p:txBody>
      </p:sp>
    </p:spTree>
    <p:extLst>
      <p:ext uri="{BB962C8B-B14F-4D97-AF65-F5344CB8AC3E}">
        <p14:creationId xmlns:p14="http://schemas.microsoft.com/office/powerpoint/2010/main" val="2785241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EDA – numeric variables</a:t>
            </a:r>
            <a:endParaRPr lang="en-PL" dirty="0"/>
          </a:p>
        </p:txBody>
      </p:sp>
      <p:pic>
        <p:nvPicPr>
          <p:cNvPr id="5" name="Picture 4">
            <a:extLst>
              <a:ext uri="{FF2B5EF4-FFF2-40B4-BE49-F238E27FC236}">
                <a16:creationId xmlns:a16="http://schemas.microsoft.com/office/drawing/2014/main" id="{CC2AC2D8-E121-182B-3E2D-2D1E73807FB0}"/>
              </a:ext>
            </a:extLst>
          </p:cNvPr>
          <p:cNvPicPr>
            <a:picLocks noChangeAspect="1"/>
          </p:cNvPicPr>
          <p:nvPr/>
        </p:nvPicPr>
        <p:blipFill rotWithShape="1">
          <a:blip r:embed="rId3"/>
          <a:srcRect r="699"/>
          <a:stretch/>
        </p:blipFill>
        <p:spPr>
          <a:xfrm>
            <a:off x="367330" y="1707482"/>
            <a:ext cx="8528018" cy="4893844"/>
          </a:xfrm>
          <a:prstGeom prst="rect">
            <a:avLst/>
          </a:prstGeom>
        </p:spPr>
      </p:pic>
      <p:pic>
        <p:nvPicPr>
          <p:cNvPr id="7" name="Picture 6">
            <a:extLst>
              <a:ext uri="{FF2B5EF4-FFF2-40B4-BE49-F238E27FC236}">
                <a16:creationId xmlns:a16="http://schemas.microsoft.com/office/drawing/2014/main" id="{DFB021EF-0B43-5E3F-3008-1BA85C430F31}"/>
              </a:ext>
            </a:extLst>
          </p:cNvPr>
          <p:cNvPicPr>
            <a:picLocks noChangeAspect="1"/>
          </p:cNvPicPr>
          <p:nvPr/>
        </p:nvPicPr>
        <p:blipFill>
          <a:blip r:embed="rId4"/>
          <a:stretch>
            <a:fillRect/>
          </a:stretch>
        </p:blipFill>
        <p:spPr>
          <a:xfrm>
            <a:off x="6915902" y="4270261"/>
            <a:ext cx="4666498" cy="1872807"/>
          </a:xfrm>
          <a:prstGeom prst="rect">
            <a:avLst/>
          </a:prstGeom>
        </p:spPr>
      </p:pic>
      <p:sp>
        <p:nvSpPr>
          <p:cNvPr id="9" name="Rectangle 8">
            <a:extLst>
              <a:ext uri="{FF2B5EF4-FFF2-40B4-BE49-F238E27FC236}">
                <a16:creationId xmlns:a16="http://schemas.microsoft.com/office/drawing/2014/main" id="{126F9575-C8AA-EBCB-22BB-32783E487F93}"/>
              </a:ext>
            </a:extLst>
          </p:cNvPr>
          <p:cNvSpPr/>
          <p:nvPr/>
        </p:nvSpPr>
        <p:spPr>
          <a:xfrm>
            <a:off x="216568" y="4034589"/>
            <a:ext cx="9200148" cy="235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3775E7-ED8E-7D3D-C3C1-BCBB9A52B403}"/>
              </a:ext>
            </a:extLst>
          </p:cNvPr>
          <p:cNvSpPr/>
          <p:nvPr/>
        </p:nvSpPr>
        <p:spPr>
          <a:xfrm>
            <a:off x="6915902" y="6143068"/>
            <a:ext cx="4506078" cy="45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88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Modelling</a:t>
            </a:r>
            <a:endParaRPr lang="en-PL" dirty="0"/>
          </a:p>
        </p:txBody>
      </p:sp>
      <p:sp>
        <p:nvSpPr>
          <p:cNvPr id="4" name="Rectangle: Rounded Corners 3">
            <a:extLst>
              <a:ext uri="{FF2B5EF4-FFF2-40B4-BE49-F238E27FC236}">
                <a16:creationId xmlns:a16="http://schemas.microsoft.com/office/drawing/2014/main" id="{AB809A2E-D655-22B2-A7DD-95CAA189726D}"/>
              </a:ext>
            </a:extLst>
          </p:cNvPr>
          <p:cNvSpPr/>
          <p:nvPr/>
        </p:nvSpPr>
        <p:spPr>
          <a:xfrm>
            <a:off x="2456732" y="2633259"/>
            <a:ext cx="2104154" cy="9317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t>Models</a:t>
            </a:r>
            <a:endParaRPr lang="en-PL" b="1" dirty="0"/>
          </a:p>
        </p:txBody>
      </p:sp>
      <p:sp>
        <p:nvSpPr>
          <p:cNvPr id="7" name="Rectangle: Rounded Corners 6">
            <a:extLst>
              <a:ext uri="{FF2B5EF4-FFF2-40B4-BE49-F238E27FC236}">
                <a16:creationId xmlns:a16="http://schemas.microsoft.com/office/drawing/2014/main" id="{47F64060-C226-E9BA-B47E-DCE27A3718D6}"/>
              </a:ext>
            </a:extLst>
          </p:cNvPr>
          <p:cNvSpPr/>
          <p:nvPr/>
        </p:nvSpPr>
        <p:spPr>
          <a:xfrm>
            <a:off x="6943007" y="2633259"/>
            <a:ext cx="2104154" cy="9317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t>Performance metrics</a:t>
            </a:r>
            <a:endParaRPr lang="en-PL" b="1" dirty="0"/>
          </a:p>
        </p:txBody>
      </p:sp>
      <p:sp>
        <p:nvSpPr>
          <p:cNvPr id="8" name="Rectangle: Rounded Corners 7">
            <a:extLst>
              <a:ext uri="{FF2B5EF4-FFF2-40B4-BE49-F238E27FC236}">
                <a16:creationId xmlns:a16="http://schemas.microsoft.com/office/drawing/2014/main" id="{FC7BC206-49EC-F965-022C-70E4CEB57797}"/>
              </a:ext>
            </a:extLst>
          </p:cNvPr>
          <p:cNvSpPr/>
          <p:nvPr/>
        </p:nvSpPr>
        <p:spPr>
          <a:xfrm>
            <a:off x="6943007" y="3747684"/>
            <a:ext cx="2104154" cy="488314"/>
          </a:xfrm>
          <a:prstGeom prst="roundRect">
            <a:avLst/>
          </a:prstGeom>
          <a:solidFill>
            <a:schemeClr val="accent5">
              <a:lumMod val="110000"/>
              <a:satMod val="105000"/>
              <a:tint val="67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a:t>AUC</a:t>
            </a:r>
            <a:endParaRPr lang="en-PL" sz="1600" dirty="0"/>
          </a:p>
        </p:txBody>
      </p:sp>
      <p:sp>
        <p:nvSpPr>
          <p:cNvPr id="10" name="Rectangle: Rounded Corners 9">
            <a:extLst>
              <a:ext uri="{FF2B5EF4-FFF2-40B4-BE49-F238E27FC236}">
                <a16:creationId xmlns:a16="http://schemas.microsoft.com/office/drawing/2014/main" id="{21190B29-1471-B092-91D2-1E97950DD857}"/>
              </a:ext>
            </a:extLst>
          </p:cNvPr>
          <p:cNvSpPr/>
          <p:nvPr/>
        </p:nvSpPr>
        <p:spPr>
          <a:xfrm>
            <a:off x="6943007" y="4418705"/>
            <a:ext cx="2104154" cy="4883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Balanced F1</a:t>
            </a:r>
            <a:endParaRPr lang="en-PL" sz="1600" dirty="0"/>
          </a:p>
        </p:txBody>
      </p:sp>
      <p:sp>
        <p:nvSpPr>
          <p:cNvPr id="11" name="Rectangle: Rounded Corners 10">
            <a:extLst>
              <a:ext uri="{FF2B5EF4-FFF2-40B4-BE49-F238E27FC236}">
                <a16:creationId xmlns:a16="http://schemas.microsoft.com/office/drawing/2014/main" id="{D6888A46-66A8-0F33-7780-8F616B7F170E}"/>
              </a:ext>
            </a:extLst>
          </p:cNvPr>
          <p:cNvSpPr/>
          <p:nvPr/>
        </p:nvSpPr>
        <p:spPr>
          <a:xfrm>
            <a:off x="2456732" y="3747684"/>
            <a:ext cx="2104154" cy="4883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a:t>Logistic regression</a:t>
            </a:r>
            <a:endParaRPr lang="en-PL" sz="1600" dirty="0"/>
          </a:p>
        </p:txBody>
      </p:sp>
      <p:sp>
        <p:nvSpPr>
          <p:cNvPr id="12" name="Rectangle: Rounded Corners 11">
            <a:extLst>
              <a:ext uri="{FF2B5EF4-FFF2-40B4-BE49-F238E27FC236}">
                <a16:creationId xmlns:a16="http://schemas.microsoft.com/office/drawing/2014/main" id="{ECD13631-7021-E873-2529-FDDD532F375D}"/>
              </a:ext>
            </a:extLst>
          </p:cNvPr>
          <p:cNvSpPr/>
          <p:nvPr/>
        </p:nvSpPr>
        <p:spPr>
          <a:xfrm>
            <a:off x="2456732" y="5081184"/>
            <a:ext cx="2104154" cy="488314"/>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a:t>XGBoost</a:t>
            </a:r>
            <a:endParaRPr lang="en-PL" sz="1600" dirty="0"/>
          </a:p>
        </p:txBody>
      </p:sp>
      <p:sp>
        <p:nvSpPr>
          <p:cNvPr id="13" name="Rectangle: Rounded Corners 12">
            <a:extLst>
              <a:ext uri="{FF2B5EF4-FFF2-40B4-BE49-F238E27FC236}">
                <a16:creationId xmlns:a16="http://schemas.microsoft.com/office/drawing/2014/main" id="{3B372BF5-EAC6-C7A1-C8CE-785F473DB73A}"/>
              </a:ext>
            </a:extLst>
          </p:cNvPr>
          <p:cNvSpPr/>
          <p:nvPr/>
        </p:nvSpPr>
        <p:spPr>
          <a:xfrm>
            <a:off x="2456732" y="4418705"/>
            <a:ext cx="2104154" cy="488314"/>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a:t>Random Forest</a:t>
            </a:r>
            <a:endParaRPr lang="en-PL" sz="1600" dirty="0"/>
          </a:p>
        </p:txBody>
      </p:sp>
      <p:sp>
        <p:nvSpPr>
          <p:cNvPr id="14" name="Rectangle: Rounded Corners 13">
            <a:extLst>
              <a:ext uri="{FF2B5EF4-FFF2-40B4-BE49-F238E27FC236}">
                <a16:creationId xmlns:a16="http://schemas.microsoft.com/office/drawing/2014/main" id="{B744F651-3785-9F1A-7CA9-12053A3B723E}"/>
              </a:ext>
            </a:extLst>
          </p:cNvPr>
          <p:cNvSpPr/>
          <p:nvPr/>
        </p:nvSpPr>
        <p:spPr>
          <a:xfrm>
            <a:off x="2456732" y="5743663"/>
            <a:ext cx="2104154" cy="488314"/>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a:t>Neural network</a:t>
            </a:r>
            <a:endParaRPr lang="en-PL" sz="1600" dirty="0"/>
          </a:p>
        </p:txBody>
      </p:sp>
    </p:spTree>
    <p:extLst>
      <p:ext uri="{BB962C8B-B14F-4D97-AF65-F5344CB8AC3E}">
        <p14:creationId xmlns:p14="http://schemas.microsoft.com/office/powerpoint/2010/main" val="2873587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Tuning and validation</a:t>
            </a:r>
            <a:endParaRPr lang="en-PL" dirty="0"/>
          </a:p>
        </p:txBody>
      </p:sp>
      <p:sp>
        <p:nvSpPr>
          <p:cNvPr id="6" name="Rectangle: Rounded Corners 5">
            <a:extLst>
              <a:ext uri="{FF2B5EF4-FFF2-40B4-BE49-F238E27FC236}">
                <a16:creationId xmlns:a16="http://schemas.microsoft.com/office/drawing/2014/main" id="{478686B3-2FF6-52EC-FDB3-07B2816F364E}"/>
              </a:ext>
            </a:extLst>
          </p:cNvPr>
          <p:cNvSpPr/>
          <p:nvPr/>
        </p:nvSpPr>
        <p:spPr>
          <a:xfrm>
            <a:off x="256457" y="2908444"/>
            <a:ext cx="2839550" cy="8340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5-fold cross-validation, with transformations trained separately on each split</a:t>
            </a:r>
            <a:endParaRPr lang="en-PL" sz="1600" dirty="0"/>
          </a:p>
        </p:txBody>
      </p:sp>
      <p:sp>
        <p:nvSpPr>
          <p:cNvPr id="15" name="Rectangle: Rounded Corners 14">
            <a:extLst>
              <a:ext uri="{FF2B5EF4-FFF2-40B4-BE49-F238E27FC236}">
                <a16:creationId xmlns:a16="http://schemas.microsoft.com/office/drawing/2014/main" id="{2EA79D8D-BBC4-EBC8-442D-498BA1A62CF8}"/>
              </a:ext>
            </a:extLst>
          </p:cNvPr>
          <p:cNvSpPr/>
          <p:nvPr/>
        </p:nvSpPr>
        <p:spPr>
          <a:xfrm>
            <a:off x="256456" y="1881650"/>
            <a:ext cx="2839549" cy="9317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t>Validation</a:t>
            </a:r>
            <a:endParaRPr lang="en-PL" b="1" dirty="0"/>
          </a:p>
        </p:txBody>
      </p:sp>
      <p:sp>
        <p:nvSpPr>
          <p:cNvPr id="16" name="Rectangle: Rounded Corners 15">
            <a:extLst>
              <a:ext uri="{FF2B5EF4-FFF2-40B4-BE49-F238E27FC236}">
                <a16:creationId xmlns:a16="http://schemas.microsoft.com/office/drawing/2014/main" id="{7488324F-2B3D-EDE0-8970-1606F228409A}"/>
              </a:ext>
            </a:extLst>
          </p:cNvPr>
          <p:cNvSpPr/>
          <p:nvPr/>
        </p:nvSpPr>
        <p:spPr>
          <a:xfrm>
            <a:off x="256457" y="5327794"/>
            <a:ext cx="2839550" cy="8340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Bayesian optimization with 50 trials</a:t>
            </a:r>
            <a:endParaRPr lang="en-PL" sz="1600" dirty="0"/>
          </a:p>
        </p:txBody>
      </p:sp>
      <p:sp>
        <p:nvSpPr>
          <p:cNvPr id="17" name="Rectangle: Rounded Corners 16">
            <a:extLst>
              <a:ext uri="{FF2B5EF4-FFF2-40B4-BE49-F238E27FC236}">
                <a16:creationId xmlns:a16="http://schemas.microsoft.com/office/drawing/2014/main" id="{010650F6-4457-1BC9-495C-A42FED1D6057}"/>
              </a:ext>
            </a:extLst>
          </p:cNvPr>
          <p:cNvSpPr/>
          <p:nvPr/>
        </p:nvSpPr>
        <p:spPr>
          <a:xfrm>
            <a:off x="256456" y="4301000"/>
            <a:ext cx="2839549" cy="9317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t>Hyperparameter tuning</a:t>
            </a:r>
            <a:endParaRPr lang="en-PL" b="1" dirty="0"/>
          </a:p>
        </p:txBody>
      </p:sp>
      <p:pic>
        <p:nvPicPr>
          <p:cNvPr id="8" name="Picture 7">
            <a:extLst>
              <a:ext uri="{FF2B5EF4-FFF2-40B4-BE49-F238E27FC236}">
                <a16:creationId xmlns:a16="http://schemas.microsoft.com/office/drawing/2014/main" id="{ED682335-FB57-2F95-28F1-C9E4F57C50CD}"/>
              </a:ext>
            </a:extLst>
          </p:cNvPr>
          <p:cNvPicPr>
            <a:picLocks noChangeAspect="1"/>
          </p:cNvPicPr>
          <p:nvPr/>
        </p:nvPicPr>
        <p:blipFill rotWithShape="1">
          <a:blip r:embed="rId3"/>
          <a:srcRect t="1274" b="1"/>
          <a:stretch/>
        </p:blipFill>
        <p:spPr>
          <a:xfrm>
            <a:off x="3869156" y="2235821"/>
            <a:ext cx="6057900" cy="1561002"/>
          </a:xfrm>
          <a:prstGeom prst="rect">
            <a:avLst/>
          </a:prstGeom>
        </p:spPr>
      </p:pic>
      <p:pic>
        <p:nvPicPr>
          <p:cNvPr id="10" name="Picture 9">
            <a:extLst>
              <a:ext uri="{FF2B5EF4-FFF2-40B4-BE49-F238E27FC236}">
                <a16:creationId xmlns:a16="http://schemas.microsoft.com/office/drawing/2014/main" id="{95493C08-B40D-626D-9D98-F1D90F30C678}"/>
              </a:ext>
            </a:extLst>
          </p:cNvPr>
          <p:cNvPicPr>
            <a:picLocks noChangeAspect="1"/>
          </p:cNvPicPr>
          <p:nvPr/>
        </p:nvPicPr>
        <p:blipFill>
          <a:blip r:embed="rId4"/>
          <a:stretch>
            <a:fillRect/>
          </a:stretch>
        </p:blipFill>
        <p:spPr>
          <a:xfrm>
            <a:off x="3869156" y="4666498"/>
            <a:ext cx="6010275" cy="428625"/>
          </a:xfrm>
          <a:prstGeom prst="rect">
            <a:avLst/>
          </a:prstGeom>
        </p:spPr>
      </p:pic>
      <p:pic>
        <p:nvPicPr>
          <p:cNvPr id="12" name="Picture 11">
            <a:extLst>
              <a:ext uri="{FF2B5EF4-FFF2-40B4-BE49-F238E27FC236}">
                <a16:creationId xmlns:a16="http://schemas.microsoft.com/office/drawing/2014/main" id="{8592CB73-3CA6-C09B-B471-819B81FB136C}"/>
              </a:ext>
            </a:extLst>
          </p:cNvPr>
          <p:cNvPicPr>
            <a:picLocks noChangeAspect="1"/>
          </p:cNvPicPr>
          <p:nvPr/>
        </p:nvPicPr>
        <p:blipFill>
          <a:blip r:embed="rId5"/>
          <a:stretch>
            <a:fillRect/>
          </a:stretch>
        </p:blipFill>
        <p:spPr>
          <a:xfrm>
            <a:off x="3890962" y="5306651"/>
            <a:ext cx="4410075" cy="438150"/>
          </a:xfrm>
          <a:prstGeom prst="rect">
            <a:avLst/>
          </a:prstGeom>
        </p:spPr>
      </p:pic>
    </p:spTree>
    <p:extLst>
      <p:ext uri="{BB962C8B-B14F-4D97-AF65-F5344CB8AC3E}">
        <p14:creationId xmlns:p14="http://schemas.microsoft.com/office/powerpoint/2010/main" val="2747609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Results</a:t>
            </a:r>
            <a:endParaRPr lang="en-PL" dirty="0"/>
          </a:p>
        </p:txBody>
      </p:sp>
      <p:graphicFrame>
        <p:nvGraphicFramePr>
          <p:cNvPr id="3" name="Table 3">
            <a:extLst>
              <a:ext uri="{FF2B5EF4-FFF2-40B4-BE49-F238E27FC236}">
                <a16:creationId xmlns:a16="http://schemas.microsoft.com/office/drawing/2014/main" id="{D2E463DE-3C3E-8E44-6DA7-857237601C09}"/>
              </a:ext>
            </a:extLst>
          </p:cNvPr>
          <p:cNvGraphicFramePr>
            <a:graphicFrameLocks noGrp="1"/>
          </p:cNvGraphicFramePr>
          <p:nvPr>
            <p:extLst>
              <p:ext uri="{D42A27DB-BD31-4B8C-83A1-F6EECF244321}">
                <p14:modId xmlns:p14="http://schemas.microsoft.com/office/powerpoint/2010/main" val="4285615850"/>
              </p:ext>
            </p:extLst>
          </p:nvPr>
        </p:nvGraphicFramePr>
        <p:xfrm>
          <a:off x="2407987" y="2963055"/>
          <a:ext cx="6321777" cy="2214880"/>
        </p:xfrm>
        <a:graphic>
          <a:graphicData uri="http://schemas.openxmlformats.org/drawingml/2006/table">
            <a:tbl>
              <a:tblPr firstRow="1">
                <a:tableStyleId>{10A1B5D5-9B99-4C35-A422-299274C87663}</a:tableStyleId>
              </a:tblPr>
              <a:tblGrid>
                <a:gridCol w="2709333">
                  <a:extLst>
                    <a:ext uri="{9D8B030D-6E8A-4147-A177-3AD203B41FA5}">
                      <a16:colId xmlns:a16="http://schemas.microsoft.com/office/drawing/2014/main" val="827560038"/>
                    </a:ext>
                  </a:extLst>
                </a:gridCol>
                <a:gridCol w="903111">
                  <a:extLst>
                    <a:ext uri="{9D8B030D-6E8A-4147-A177-3AD203B41FA5}">
                      <a16:colId xmlns:a16="http://schemas.microsoft.com/office/drawing/2014/main" val="2388348512"/>
                    </a:ext>
                  </a:extLst>
                </a:gridCol>
                <a:gridCol w="903111">
                  <a:extLst>
                    <a:ext uri="{9D8B030D-6E8A-4147-A177-3AD203B41FA5}">
                      <a16:colId xmlns:a16="http://schemas.microsoft.com/office/drawing/2014/main" val="1156810535"/>
                    </a:ext>
                  </a:extLst>
                </a:gridCol>
                <a:gridCol w="903111">
                  <a:extLst>
                    <a:ext uri="{9D8B030D-6E8A-4147-A177-3AD203B41FA5}">
                      <a16:colId xmlns:a16="http://schemas.microsoft.com/office/drawing/2014/main" val="3702625831"/>
                    </a:ext>
                  </a:extLst>
                </a:gridCol>
                <a:gridCol w="903111">
                  <a:extLst>
                    <a:ext uri="{9D8B030D-6E8A-4147-A177-3AD203B41FA5}">
                      <a16:colId xmlns:a16="http://schemas.microsoft.com/office/drawing/2014/main" val="691491962"/>
                    </a:ext>
                  </a:extLst>
                </a:gridCol>
              </a:tblGrid>
              <a:tr h="185420">
                <a:tc rowSpan="2">
                  <a:txBody>
                    <a:bodyPr/>
                    <a:lstStyle/>
                    <a:p>
                      <a:r>
                        <a:rPr lang="en-US">
                          <a:solidFill>
                            <a:schemeClr val="bg1"/>
                          </a:solidFill>
                        </a:rPr>
                        <a:t>Model</a:t>
                      </a:r>
                    </a:p>
                  </a:txBody>
                  <a:tcPr anchor="ctr">
                    <a:lnR w="28575" cap="flat" cmpd="sng" algn="ctr">
                      <a:solidFill>
                        <a:schemeClr val="bg1"/>
                      </a:solidFill>
                      <a:prstDash val="solid"/>
                      <a:round/>
                      <a:headEnd type="none" w="med" len="med"/>
                      <a:tailEnd type="none" w="med" len="med"/>
                    </a:lnR>
                  </a:tcPr>
                </a:tc>
                <a:tc gridSpan="2">
                  <a:txBody>
                    <a:bodyPr/>
                    <a:lstStyle/>
                    <a:p>
                      <a:pPr algn="ctr"/>
                      <a:r>
                        <a:rPr lang="en-US">
                          <a:solidFill>
                            <a:schemeClr val="bg1"/>
                          </a:solidFill>
                        </a:rPr>
                        <a:t>Training score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12700" cmpd="sng">
                      <a:noFill/>
                    </a:lnB>
                  </a:tcPr>
                </a:tc>
                <a:tc hMerge="1">
                  <a:txBody>
                    <a:bodyPr/>
                    <a:lstStyle/>
                    <a:p>
                      <a:endParaRPr lang="en-US"/>
                    </a:p>
                  </a:txBody>
                  <a:tcPr/>
                </a:tc>
                <a:tc gridSpan="2">
                  <a:txBody>
                    <a:bodyPr/>
                    <a:lstStyle/>
                    <a:p>
                      <a:pPr algn="ctr"/>
                      <a:r>
                        <a:rPr lang="en-US">
                          <a:solidFill>
                            <a:schemeClr val="bg1"/>
                          </a:solidFill>
                        </a:rPr>
                        <a:t>Test score</a:t>
                      </a:r>
                    </a:p>
                  </a:txBody>
                  <a:tcPr anchor="ctr">
                    <a:lnL w="28575" cap="flat" cmpd="sng" algn="ctr">
                      <a:solidFill>
                        <a:schemeClr val="bg1"/>
                      </a:solidFill>
                      <a:prstDash val="solid"/>
                      <a:round/>
                      <a:headEnd type="none" w="med" len="med"/>
                      <a:tailEnd type="none" w="med" len="med"/>
                    </a:lnL>
                    <a:lnB w="12700" cmpd="sng">
                      <a:noFill/>
                    </a:lnB>
                  </a:tcPr>
                </a:tc>
                <a:tc hMerge="1">
                  <a:txBody>
                    <a:bodyPr/>
                    <a:lstStyle/>
                    <a:p>
                      <a:endParaRPr lang="en-US"/>
                    </a:p>
                  </a:txBody>
                  <a:tcPr/>
                </a:tc>
                <a:extLst>
                  <a:ext uri="{0D108BD9-81ED-4DB2-BD59-A6C34878D82A}">
                    <a16:rowId xmlns:a16="http://schemas.microsoft.com/office/drawing/2014/main" val="342436175"/>
                  </a:ext>
                </a:extLst>
              </a:tr>
              <a:tr h="185420">
                <a:tc vMerge="1">
                  <a:txBody>
                    <a:bodyPr/>
                    <a:lstStyle/>
                    <a:p>
                      <a:endParaRPr lang="en-US"/>
                    </a:p>
                  </a:txBody>
                  <a:tcPr/>
                </a:tc>
                <a:tc>
                  <a:txBody>
                    <a:bodyPr/>
                    <a:lstStyle/>
                    <a:p>
                      <a:pPr algn="ctr"/>
                      <a:r>
                        <a:rPr lang="en-US">
                          <a:solidFill>
                            <a:schemeClr val="bg1"/>
                          </a:solidFill>
                        </a:rPr>
                        <a:t>AUC</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solidFill>
                      <a:schemeClr val="accent6"/>
                    </a:solidFill>
                  </a:tcPr>
                </a:tc>
                <a:tc>
                  <a:txBody>
                    <a:bodyPr/>
                    <a:lstStyle/>
                    <a:p>
                      <a:pPr algn="ctr"/>
                      <a:r>
                        <a:rPr lang="en-US">
                          <a:solidFill>
                            <a:schemeClr val="bg1"/>
                          </a:solidFill>
                        </a:rPr>
                        <a:t>F1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solidFill>
                      <a:schemeClr val="accent6"/>
                    </a:solidFill>
                  </a:tcPr>
                </a:tc>
                <a:tc>
                  <a:txBody>
                    <a:bodyPr/>
                    <a:lstStyle/>
                    <a:p>
                      <a:pPr algn="ctr"/>
                      <a:r>
                        <a:rPr lang="en-US">
                          <a:solidFill>
                            <a:schemeClr val="bg1"/>
                          </a:solidFill>
                        </a:rPr>
                        <a:t>AUC</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solidFill>
                      <a:schemeClr val="accent6"/>
                    </a:solidFill>
                  </a:tcPr>
                </a:tc>
                <a:tc>
                  <a:txBody>
                    <a:bodyPr/>
                    <a:lstStyle/>
                    <a:p>
                      <a:pPr algn="ctr"/>
                      <a:r>
                        <a:rPr lang="en-US">
                          <a:solidFill>
                            <a:schemeClr val="bg1"/>
                          </a:solidFill>
                        </a:rPr>
                        <a:t>F1</a:t>
                      </a:r>
                    </a:p>
                  </a:txBody>
                  <a:tcPr anchor="ctr">
                    <a:lnL w="28575" cap="flat" cmpd="sng" algn="ctr">
                      <a:solidFill>
                        <a:schemeClr val="bg1"/>
                      </a:solidFill>
                      <a:prstDash val="solid"/>
                      <a:round/>
                      <a:headEnd type="none" w="med" len="med"/>
                      <a:tailEnd type="none" w="med" len="med"/>
                    </a:lnL>
                    <a:solidFill>
                      <a:schemeClr val="accent6"/>
                    </a:solidFill>
                  </a:tcPr>
                </a:tc>
                <a:extLst>
                  <a:ext uri="{0D108BD9-81ED-4DB2-BD59-A6C34878D82A}">
                    <a16:rowId xmlns:a16="http://schemas.microsoft.com/office/drawing/2014/main" val="786338898"/>
                  </a:ext>
                </a:extLst>
              </a:tr>
              <a:tr h="370840">
                <a:tc>
                  <a:txBody>
                    <a:bodyPr/>
                    <a:lstStyle/>
                    <a:p>
                      <a:r>
                        <a:rPr lang="en-US"/>
                        <a:t>Logistic regression</a:t>
                      </a:r>
                    </a:p>
                  </a:txBody>
                  <a:tcPr>
                    <a:solidFill>
                      <a:schemeClr val="accent6">
                        <a:lumMod val="20000"/>
                        <a:lumOff val="80000"/>
                      </a:schemeClr>
                    </a:solidFill>
                  </a:tcPr>
                </a:tc>
                <a:tc>
                  <a:txBody>
                    <a:bodyPr/>
                    <a:lstStyle/>
                    <a:p>
                      <a:pPr algn="ctr"/>
                      <a:r>
                        <a:rPr lang="en-US"/>
                        <a:t>0.823</a:t>
                      </a:r>
                    </a:p>
                  </a:txBody>
                  <a:tcPr>
                    <a:solidFill>
                      <a:schemeClr val="accent6">
                        <a:lumMod val="20000"/>
                        <a:lumOff val="80000"/>
                      </a:schemeClr>
                    </a:solidFill>
                  </a:tcPr>
                </a:tc>
                <a:tc>
                  <a:txBody>
                    <a:bodyPr/>
                    <a:lstStyle/>
                    <a:p>
                      <a:pPr algn="ctr"/>
                      <a:r>
                        <a:rPr lang="en-US"/>
                        <a:t>0.749</a:t>
                      </a:r>
                    </a:p>
                  </a:txBody>
                  <a:tcPr>
                    <a:solidFill>
                      <a:schemeClr val="accent6">
                        <a:lumMod val="20000"/>
                        <a:lumOff val="80000"/>
                      </a:schemeClr>
                    </a:solidFill>
                  </a:tcPr>
                </a:tc>
                <a:tc>
                  <a:txBody>
                    <a:bodyPr/>
                    <a:lstStyle/>
                    <a:p>
                      <a:pPr algn="ctr"/>
                      <a:r>
                        <a:rPr lang="en-US"/>
                        <a:t>0.826</a:t>
                      </a:r>
                    </a:p>
                  </a:txBody>
                  <a:tcPr>
                    <a:solidFill>
                      <a:schemeClr val="accent6">
                        <a:lumMod val="20000"/>
                        <a:lumOff val="80000"/>
                      </a:schemeClr>
                    </a:solidFill>
                  </a:tcPr>
                </a:tc>
                <a:tc>
                  <a:txBody>
                    <a:bodyPr/>
                    <a:lstStyle/>
                    <a:p>
                      <a:pPr algn="ctr"/>
                      <a:r>
                        <a:rPr lang="en-US"/>
                        <a:t>0.756</a:t>
                      </a:r>
                    </a:p>
                  </a:txBody>
                  <a:tcPr>
                    <a:solidFill>
                      <a:schemeClr val="accent6">
                        <a:lumMod val="20000"/>
                        <a:lumOff val="80000"/>
                      </a:schemeClr>
                    </a:solidFill>
                  </a:tcPr>
                </a:tc>
                <a:extLst>
                  <a:ext uri="{0D108BD9-81ED-4DB2-BD59-A6C34878D82A}">
                    <a16:rowId xmlns:a16="http://schemas.microsoft.com/office/drawing/2014/main" val="1740106630"/>
                  </a:ext>
                </a:extLst>
              </a:tr>
              <a:tr h="370840">
                <a:tc>
                  <a:txBody>
                    <a:bodyPr/>
                    <a:lstStyle/>
                    <a:p>
                      <a:r>
                        <a:rPr lang="en-US"/>
                        <a:t>Random forest</a:t>
                      </a:r>
                    </a:p>
                  </a:txBody>
                  <a:tcPr/>
                </a:tc>
                <a:tc>
                  <a:txBody>
                    <a:bodyPr/>
                    <a:lstStyle/>
                    <a:p>
                      <a:pPr algn="ctr"/>
                      <a:r>
                        <a:rPr lang="en-US"/>
                        <a:t>0.821</a:t>
                      </a:r>
                    </a:p>
                  </a:txBody>
                  <a:tcPr/>
                </a:tc>
                <a:tc>
                  <a:txBody>
                    <a:bodyPr/>
                    <a:lstStyle/>
                    <a:p>
                      <a:pPr algn="ctr"/>
                      <a:r>
                        <a:rPr lang="en-US"/>
                        <a:t>0.755</a:t>
                      </a:r>
                    </a:p>
                  </a:txBody>
                  <a:tcPr/>
                </a:tc>
                <a:tc>
                  <a:txBody>
                    <a:bodyPr/>
                    <a:lstStyle/>
                    <a:p>
                      <a:pPr algn="ctr"/>
                      <a:r>
                        <a:rPr lang="en-US"/>
                        <a:t>0.826</a:t>
                      </a:r>
                    </a:p>
                  </a:txBody>
                  <a:tcPr/>
                </a:tc>
                <a:tc>
                  <a:txBody>
                    <a:bodyPr/>
                    <a:lstStyle/>
                    <a:p>
                      <a:pPr algn="ctr"/>
                      <a:r>
                        <a:rPr lang="en-US"/>
                        <a:t>0.761</a:t>
                      </a:r>
                    </a:p>
                  </a:txBody>
                  <a:tcPr/>
                </a:tc>
                <a:extLst>
                  <a:ext uri="{0D108BD9-81ED-4DB2-BD59-A6C34878D82A}">
                    <a16:rowId xmlns:a16="http://schemas.microsoft.com/office/drawing/2014/main" val="2150813504"/>
                  </a:ext>
                </a:extLst>
              </a:tr>
              <a:tr h="370840">
                <a:tc>
                  <a:txBody>
                    <a:bodyPr/>
                    <a:lstStyle/>
                    <a:p>
                      <a:r>
                        <a:rPr lang="en-US"/>
                        <a:t>XGBoost</a:t>
                      </a:r>
                    </a:p>
                  </a:txBody>
                  <a:tcPr/>
                </a:tc>
                <a:tc>
                  <a:txBody>
                    <a:bodyPr/>
                    <a:lstStyle/>
                    <a:p>
                      <a:pPr algn="ctr"/>
                      <a:r>
                        <a:rPr lang="en-US"/>
                        <a:t>0.827</a:t>
                      </a:r>
                    </a:p>
                  </a:txBody>
                  <a:tcPr/>
                </a:tc>
                <a:tc>
                  <a:txBody>
                    <a:bodyPr/>
                    <a:lstStyle/>
                    <a:p>
                      <a:pPr algn="ctr"/>
                      <a:r>
                        <a:rPr lang="en-US"/>
                        <a:t>0.760</a:t>
                      </a:r>
                    </a:p>
                  </a:txBody>
                  <a:tcPr/>
                </a:tc>
                <a:tc>
                  <a:txBody>
                    <a:bodyPr/>
                    <a:lstStyle/>
                    <a:p>
                      <a:pPr algn="ctr"/>
                      <a:r>
                        <a:rPr lang="en-US"/>
                        <a:t>0.819</a:t>
                      </a:r>
                    </a:p>
                  </a:txBody>
                  <a:tcPr/>
                </a:tc>
                <a:tc>
                  <a:txBody>
                    <a:bodyPr/>
                    <a:lstStyle/>
                    <a:p>
                      <a:pPr algn="ctr"/>
                      <a:r>
                        <a:rPr lang="en-US"/>
                        <a:t>0.756</a:t>
                      </a:r>
                    </a:p>
                  </a:txBody>
                  <a:tcPr/>
                </a:tc>
                <a:extLst>
                  <a:ext uri="{0D108BD9-81ED-4DB2-BD59-A6C34878D82A}">
                    <a16:rowId xmlns:a16="http://schemas.microsoft.com/office/drawing/2014/main" val="1612812703"/>
                  </a:ext>
                </a:extLst>
              </a:tr>
              <a:tr h="370840">
                <a:tc>
                  <a:txBody>
                    <a:bodyPr/>
                    <a:lstStyle/>
                    <a:p>
                      <a:r>
                        <a:rPr lang="en-US"/>
                        <a:t>Neural network</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9357264"/>
                  </a:ext>
                </a:extLst>
              </a:tr>
            </a:tbl>
          </a:graphicData>
        </a:graphic>
      </p:graphicFrame>
    </p:spTree>
    <p:extLst>
      <p:ext uri="{BB962C8B-B14F-4D97-AF65-F5344CB8AC3E}">
        <p14:creationId xmlns:p14="http://schemas.microsoft.com/office/powerpoint/2010/main" val="428003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Machine learning tasks</a:t>
            </a:r>
            <a:endParaRPr lang="en-PL" dirty="0"/>
          </a:p>
        </p:txBody>
      </p:sp>
      <p:sp>
        <p:nvSpPr>
          <p:cNvPr id="4" name="Rectangle: Rounded Corners 3">
            <a:extLst>
              <a:ext uri="{FF2B5EF4-FFF2-40B4-BE49-F238E27FC236}">
                <a16:creationId xmlns:a16="http://schemas.microsoft.com/office/drawing/2014/main" id="{3AC222A0-CB74-52D9-4EF9-F7AE2816B6FC}"/>
              </a:ext>
            </a:extLst>
          </p:cNvPr>
          <p:cNvSpPr/>
          <p:nvPr/>
        </p:nvSpPr>
        <p:spPr>
          <a:xfrm>
            <a:off x="7370876" y="2595159"/>
            <a:ext cx="2104154" cy="931718"/>
          </a:xfrm>
          <a:prstGeom prst="round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PL" sz="2400" dirty="0"/>
              <a:t>Classification</a:t>
            </a:r>
          </a:p>
        </p:txBody>
      </p:sp>
      <p:pic>
        <p:nvPicPr>
          <p:cNvPr id="6" name="Picture 5" descr="Icon&#10;&#10;Description automatically generated">
            <a:extLst>
              <a:ext uri="{FF2B5EF4-FFF2-40B4-BE49-F238E27FC236}">
                <a16:creationId xmlns:a16="http://schemas.microsoft.com/office/drawing/2014/main" id="{4032C0AC-3B85-6EDC-19DE-EA3287669EAD}"/>
              </a:ext>
            </a:extLst>
          </p:cNvPr>
          <p:cNvPicPr>
            <a:picLocks noChangeAspect="1"/>
          </p:cNvPicPr>
          <p:nvPr/>
        </p:nvPicPr>
        <p:blipFill>
          <a:blip r:embed="rId3"/>
          <a:stretch>
            <a:fillRect/>
          </a:stretch>
        </p:blipFill>
        <p:spPr>
          <a:xfrm>
            <a:off x="9036124" y="2260611"/>
            <a:ext cx="669096" cy="669096"/>
          </a:xfrm>
          <a:prstGeom prst="rect">
            <a:avLst/>
          </a:prstGeom>
        </p:spPr>
      </p:pic>
      <p:sp>
        <p:nvSpPr>
          <p:cNvPr id="10" name="Rectangle: Rounded Corners 9">
            <a:extLst>
              <a:ext uri="{FF2B5EF4-FFF2-40B4-BE49-F238E27FC236}">
                <a16:creationId xmlns:a16="http://schemas.microsoft.com/office/drawing/2014/main" id="{44856993-9048-5185-D567-367AB6D032EA}"/>
              </a:ext>
            </a:extLst>
          </p:cNvPr>
          <p:cNvSpPr/>
          <p:nvPr/>
        </p:nvSpPr>
        <p:spPr>
          <a:xfrm>
            <a:off x="2413948" y="2595159"/>
            <a:ext cx="2104154" cy="931718"/>
          </a:xfrm>
          <a:prstGeom prst="roundRect">
            <a:avLst/>
          </a:prstGeom>
          <a:ln w="285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a:t>Regression</a:t>
            </a:r>
            <a:endParaRPr lang="en-PL" sz="2400" dirty="0"/>
          </a:p>
        </p:txBody>
      </p:sp>
      <p:pic>
        <p:nvPicPr>
          <p:cNvPr id="14" name="Picture 13" descr="Icon&#10;&#10;Description automatically generated">
            <a:extLst>
              <a:ext uri="{FF2B5EF4-FFF2-40B4-BE49-F238E27FC236}">
                <a16:creationId xmlns:a16="http://schemas.microsoft.com/office/drawing/2014/main" id="{5D6FCEE2-2E4F-C007-C192-0472A4B8CDAC}"/>
              </a:ext>
            </a:extLst>
          </p:cNvPr>
          <p:cNvPicPr>
            <a:picLocks noChangeAspect="1"/>
          </p:cNvPicPr>
          <p:nvPr/>
        </p:nvPicPr>
        <p:blipFill>
          <a:blip r:embed="rId4"/>
          <a:stretch>
            <a:fillRect/>
          </a:stretch>
        </p:blipFill>
        <p:spPr>
          <a:xfrm>
            <a:off x="4103648" y="2260611"/>
            <a:ext cx="669096" cy="669096"/>
          </a:xfrm>
          <a:prstGeom prst="rect">
            <a:avLst/>
          </a:prstGeom>
        </p:spPr>
      </p:pic>
      <p:pic>
        <p:nvPicPr>
          <p:cNvPr id="16" name="Picture 15" descr="Icon&#10;&#10;Description automatically generated">
            <a:extLst>
              <a:ext uri="{FF2B5EF4-FFF2-40B4-BE49-F238E27FC236}">
                <a16:creationId xmlns:a16="http://schemas.microsoft.com/office/drawing/2014/main" id="{33725F0D-4305-4C28-1C28-84E44F0B4B12}"/>
              </a:ext>
            </a:extLst>
          </p:cNvPr>
          <p:cNvPicPr>
            <a:picLocks noChangeAspect="1"/>
          </p:cNvPicPr>
          <p:nvPr/>
        </p:nvPicPr>
        <p:blipFill>
          <a:blip r:embed="rId5"/>
          <a:stretch>
            <a:fillRect/>
          </a:stretch>
        </p:blipFill>
        <p:spPr>
          <a:xfrm>
            <a:off x="2567238" y="4086225"/>
            <a:ext cx="1797574" cy="1797574"/>
          </a:xfrm>
          <a:prstGeom prst="rect">
            <a:avLst/>
          </a:prstGeom>
        </p:spPr>
      </p:pic>
      <p:pic>
        <p:nvPicPr>
          <p:cNvPr id="5" name="Picture 4" descr="A picture containing text, clock&#10;&#10;Description automatically generated">
            <a:extLst>
              <a:ext uri="{FF2B5EF4-FFF2-40B4-BE49-F238E27FC236}">
                <a16:creationId xmlns:a16="http://schemas.microsoft.com/office/drawing/2014/main" id="{E7095636-84ED-BF6D-9B58-163A9F553E43}"/>
              </a:ext>
            </a:extLst>
          </p:cNvPr>
          <p:cNvPicPr>
            <a:picLocks noChangeAspect="1"/>
          </p:cNvPicPr>
          <p:nvPr/>
        </p:nvPicPr>
        <p:blipFill>
          <a:blip r:embed="rId6"/>
          <a:stretch>
            <a:fillRect/>
          </a:stretch>
        </p:blipFill>
        <p:spPr>
          <a:xfrm>
            <a:off x="7768848" y="4187765"/>
            <a:ext cx="1451352" cy="1451352"/>
          </a:xfrm>
          <a:prstGeom prst="rect">
            <a:avLst/>
          </a:prstGeom>
        </p:spPr>
      </p:pic>
    </p:spTree>
    <p:extLst>
      <p:ext uri="{BB962C8B-B14F-4D97-AF65-F5344CB8AC3E}">
        <p14:creationId xmlns:p14="http://schemas.microsoft.com/office/powerpoint/2010/main" val="245981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Regression task</a:t>
            </a:r>
            <a:endParaRPr lang="en-PL" dirty="0"/>
          </a:p>
        </p:txBody>
      </p:sp>
      <p:sp>
        <p:nvSpPr>
          <p:cNvPr id="3" name="Rectangle: Rounded Corners 2">
            <a:extLst>
              <a:ext uri="{FF2B5EF4-FFF2-40B4-BE49-F238E27FC236}">
                <a16:creationId xmlns:a16="http://schemas.microsoft.com/office/drawing/2014/main" id="{9B797BC9-4B3B-4062-48EF-8472FFF6BB6F}"/>
              </a:ext>
            </a:extLst>
          </p:cNvPr>
          <p:cNvSpPr/>
          <p:nvPr/>
        </p:nvSpPr>
        <p:spPr>
          <a:xfrm>
            <a:off x="980357" y="4433484"/>
            <a:ext cx="2104154" cy="931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t>Data source</a:t>
            </a:r>
            <a:endParaRPr lang="en-PL" b="1" dirty="0"/>
          </a:p>
        </p:txBody>
      </p:sp>
      <p:sp>
        <p:nvSpPr>
          <p:cNvPr id="5" name="Rectangle: Rounded Corners 4">
            <a:extLst>
              <a:ext uri="{FF2B5EF4-FFF2-40B4-BE49-F238E27FC236}">
                <a16:creationId xmlns:a16="http://schemas.microsoft.com/office/drawing/2014/main" id="{6D9EAF93-2F26-3214-6DCB-671FFE39383E}"/>
              </a:ext>
            </a:extLst>
          </p:cNvPr>
          <p:cNvSpPr/>
          <p:nvPr/>
        </p:nvSpPr>
        <p:spPr>
          <a:xfrm>
            <a:off x="980357" y="2004609"/>
            <a:ext cx="2104154" cy="931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t>Problem</a:t>
            </a:r>
            <a:endParaRPr lang="en-PL" b="1" dirty="0"/>
          </a:p>
        </p:txBody>
      </p:sp>
      <p:sp>
        <p:nvSpPr>
          <p:cNvPr id="7" name="Rectangle: Rounded Corners 6">
            <a:extLst>
              <a:ext uri="{FF2B5EF4-FFF2-40B4-BE49-F238E27FC236}">
                <a16:creationId xmlns:a16="http://schemas.microsoft.com/office/drawing/2014/main" id="{19EBA6B5-3302-9E1E-2E4C-61C023912D7E}"/>
              </a:ext>
            </a:extLst>
          </p:cNvPr>
          <p:cNvSpPr/>
          <p:nvPr/>
        </p:nvSpPr>
        <p:spPr>
          <a:xfrm>
            <a:off x="3409232" y="2004609"/>
            <a:ext cx="4306018" cy="93171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Predict used car price</a:t>
            </a:r>
            <a:endParaRPr lang="en-PL" dirty="0"/>
          </a:p>
        </p:txBody>
      </p:sp>
      <p:sp>
        <p:nvSpPr>
          <p:cNvPr id="8" name="Rectangle: Rounded Corners 7">
            <a:extLst>
              <a:ext uri="{FF2B5EF4-FFF2-40B4-BE49-F238E27FC236}">
                <a16:creationId xmlns:a16="http://schemas.microsoft.com/office/drawing/2014/main" id="{C7652252-DDFB-0123-38E4-1F68FE129503}"/>
              </a:ext>
            </a:extLst>
          </p:cNvPr>
          <p:cNvSpPr/>
          <p:nvPr/>
        </p:nvSpPr>
        <p:spPr>
          <a:xfrm>
            <a:off x="980357" y="3280959"/>
            <a:ext cx="2104154" cy="931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t>Why does it matter?</a:t>
            </a:r>
            <a:endParaRPr lang="en-PL" b="1" dirty="0"/>
          </a:p>
        </p:txBody>
      </p:sp>
      <p:sp>
        <p:nvSpPr>
          <p:cNvPr id="9" name="Rectangle: Rounded Corners 8">
            <a:extLst>
              <a:ext uri="{FF2B5EF4-FFF2-40B4-BE49-F238E27FC236}">
                <a16:creationId xmlns:a16="http://schemas.microsoft.com/office/drawing/2014/main" id="{C09683E4-FECF-25E8-09DD-0F2D4761EC1C}"/>
              </a:ext>
            </a:extLst>
          </p:cNvPr>
          <p:cNvSpPr/>
          <p:nvPr/>
        </p:nvSpPr>
        <p:spPr>
          <a:xfrm>
            <a:off x="3409232" y="3280959"/>
            <a:ext cx="4306018" cy="93171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a:t>Price seller’s car – avoid underpricing</a:t>
            </a:r>
          </a:p>
          <a:p>
            <a:pPr marL="285750" indent="-285750">
              <a:buFont typeface="Arial" panose="020B0604020202020204" pitchFamily="34" charset="0"/>
              <a:buChar char="•"/>
            </a:pPr>
            <a:r>
              <a:rPr lang="en-US"/>
              <a:t>Identify bargains for the buyer</a:t>
            </a:r>
            <a:endParaRPr lang="en-PL" dirty="0"/>
          </a:p>
        </p:txBody>
      </p:sp>
      <p:sp>
        <p:nvSpPr>
          <p:cNvPr id="11" name="Rectangle: Rounded Corners 10">
            <a:extLst>
              <a:ext uri="{FF2B5EF4-FFF2-40B4-BE49-F238E27FC236}">
                <a16:creationId xmlns:a16="http://schemas.microsoft.com/office/drawing/2014/main" id="{57E9696C-6353-6899-5691-7A970C36F218}"/>
              </a:ext>
            </a:extLst>
          </p:cNvPr>
          <p:cNvSpPr/>
          <p:nvPr/>
        </p:nvSpPr>
        <p:spPr>
          <a:xfrm>
            <a:off x="3409232" y="4433484"/>
            <a:ext cx="4306018" cy="93171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Scraped used car listings from UK marketplaces</a:t>
            </a:r>
            <a:endParaRPr lang="en-PL" dirty="0"/>
          </a:p>
        </p:txBody>
      </p:sp>
      <p:pic>
        <p:nvPicPr>
          <p:cNvPr id="6" name="Picture 5" descr="Icon&#10;&#10;Description automatically generated">
            <a:extLst>
              <a:ext uri="{FF2B5EF4-FFF2-40B4-BE49-F238E27FC236}">
                <a16:creationId xmlns:a16="http://schemas.microsoft.com/office/drawing/2014/main" id="{82F3B6EC-0F1C-515D-D2CE-3D94C2C0BE8A}"/>
              </a:ext>
            </a:extLst>
          </p:cNvPr>
          <p:cNvPicPr>
            <a:picLocks noChangeAspect="1"/>
          </p:cNvPicPr>
          <p:nvPr/>
        </p:nvPicPr>
        <p:blipFill>
          <a:blip r:embed="rId3"/>
          <a:stretch>
            <a:fillRect/>
          </a:stretch>
        </p:blipFill>
        <p:spPr>
          <a:xfrm>
            <a:off x="8555041" y="2731160"/>
            <a:ext cx="2255834" cy="2255834"/>
          </a:xfrm>
          <a:prstGeom prst="rect">
            <a:avLst/>
          </a:prstGeom>
        </p:spPr>
      </p:pic>
    </p:spTree>
    <p:extLst>
      <p:ext uri="{BB962C8B-B14F-4D97-AF65-F5344CB8AC3E}">
        <p14:creationId xmlns:p14="http://schemas.microsoft.com/office/powerpoint/2010/main" val="215316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Features available</a:t>
            </a:r>
            <a:endParaRPr lang="en-PL" dirty="0"/>
          </a:p>
        </p:txBody>
      </p:sp>
      <p:sp>
        <p:nvSpPr>
          <p:cNvPr id="5" name="Rectangle: Rounded Corners 4">
            <a:extLst>
              <a:ext uri="{FF2B5EF4-FFF2-40B4-BE49-F238E27FC236}">
                <a16:creationId xmlns:a16="http://schemas.microsoft.com/office/drawing/2014/main" id="{6D9EAF93-2F26-3214-6DCB-671FFE39383E}"/>
              </a:ext>
            </a:extLst>
          </p:cNvPr>
          <p:cNvSpPr/>
          <p:nvPr/>
        </p:nvSpPr>
        <p:spPr>
          <a:xfrm>
            <a:off x="980357" y="2004609"/>
            <a:ext cx="2104154" cy="931718"/>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Target variable</a:t>
            </a:r>
            <a:endParaRPr lang="en-PL" dirty="0"/>
          </a:p>
        </p:txBody>
      </p:sp>
      <p:sp>
        <p:nvSpPr>
          <p:cNvPr id="7" name="Rectangle: Rounded Corners 6">
            <a:extLst>
              <a:ext uri="{FF2B5EF4-FFF2-40B4-BE49-F238E27FC236}">
                <a16:creationId xmlns:a16="http://schemas.microsoft.com/office/drawing/2014/main" id="{19EBA6B5-3302-9E1E-2E4C-61C023912D7E}"/>
              </a:ext>
            </a:extLst>
          </p:cNvPr>
          <p:cNvSpPr/>
          <p:nvPr/>
        </p:nvSpPr>
        <p:spPr>
          <a:xfrm>
            <a:off x="980357" y="3109509"/>
            <a:ext cx="2104154" cy="48831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Listed price</a:t>
            </a:r>
            <a:endParaRPr lang="en-PL" dirty="0"/>
          </a:p>
        </p:txBody>
      </p:sp>
      <p:sp>
        <p:nvSpPr>
          <p:cNvPr id="4" name="Rectangle: Rounded Corners 3">
            <a:extLst>
              <a:ext uri="{FF2B5EF4-FFF2-40B4-BE49-F238E27FC236}">
                <a16:creationId xmlns:a16="http://schemas.microsoft.com/office/drawing/2014/main" id="{41308EC8-F645-087E-1262-DF44AB896A11}"/>
              </a:ext>
            </a:extLst>
          </p:cNvPr>
          <p:cNvSpPr/>
          <p:nvPr/>
        </p:nvSpPr>
        <p:spPr>
          <a:xfrm>
            <a:off x="4409357" y="2004609"/>
            <a:ext cx="6973018" cy="931718"/>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Explanatory variables</a:t>
            </a:r>
            <a:endParaRPr lang="en-PL" dirty="0"/>
          </a:p>
        </p:txBody>
      </p:sp>
      <p:sp>
        <p:nvSpPr>
          <p:cNvPr id="6" name="Rectangle: Rounded Corners 5">
            <a:extLst>
              <a:ext uri="{FF2B5EF4-FFF2-40B4-BE49-F238E27FC236}">
                <a16:creationId xmlns:a16="http://schemas.microsoft.com/office/drawing/2014/main" id="{5F9AA53D-F125-03F5-911F-6A567D9A9E93}"/>
              </a:ext>
            </a:extLst>
          </p:cNvPr>
          <p:cNvSpPr/>
          <p:nvPr/>
        </p:nvSpPr>
        <p:spPr>
          <a:xfrm>
            <a:off x="4409357" y="3109509"/>
            <a:ext cx="2104154" cy="488314"/>
          </a:xfrm>
          <a:prstGeom prst="round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Production year</a:t>
            </a:r>
            <a:endParaRPr lang="en-PL" sz="1600" dirty="0"/>
          </a:p>
        </p:txBody>
      </p:sp>
      <p:sp>
        <p:nvSpPr>
          <p:cNvPr id="10" name="Rectangle: Rounded Corners 9">
            <a:extLst>
              <a:ext uri="{FF2B5EF4-FFF2-40B4-BE49-F238E27FC236}">
                <a16:creationId xmlns:a16="http://schemas.microsoft.com/office/drawing/2014/main" id="{7A70619D-A85D-B303-B536-34592777DD7B}"/>
              </a:ext>
            </a:extLst>
          </p:cNvPr>
          <p:cNvSpPr/>
          <p:nvPr/>
        </p:nvSpPr>
        <p:spPr>
          <a:xfrm>
            <a:off x="6843789" y="3109509"/>
            <a:ext cx="2104154" cy="488314"/>
          </a:xfrm>
          <a:prstGeom prst="round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Mileage</a:t>
            </a:r>
            <a:endParaRPr lang="en-PL" sz="1600" dirty="0"/>
          </a:p>
        </p:txBody>
      </p:sp>
      <p:sp>
        <p:nvSpPr>
          <p:cNvPr id="12" name="Rectangle: Rounded Corners 11">
            <a:extLst>
              <a:ext uri="{FF2B5EF4-FFF2-40B4-BE49-F238E27FC236}">
                <a16:creationId xmlns:a16="http://schemas.microsoft.com/office/drawing/2014/main" id="{A51D4814-F0F4-6150-9AB1-30F8316532BD}"/>
              </a:ext>
            </a:extLst>
          </p:cNvPr>
          <p:cNvSpPr/>
          <p:nvPr/>
        </p:nvSpPr>
        <p:spPr>
          <a:xfrm>
            <a:off x="9278221" y="3109509"/>
            <a:ext cx="2104154" cy="488314"/>
          </a:xfrm>
          <a:prstGeom prst="round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Vehicle tax</a:t>
            </a:r>
            <a:endParaRPr lang="en-PL" sz="1600" dirty="0"/>
          </a:p>
        </p:txBody>
      </p:sp>
      <p:sp>
        <p:nvSpPr>
          <p:cNvPr id="13" name="Rectangle: Rounded Corners 12">
            <a:extLst>
              <a:ext uri="{FF2B5EF4-FFF2-40B4-BE49-F238E27FC236}">
                <a16:creationId xmlns:a16="http://schemas.microsoft.com/office/drawing/2014/main" id="{E3F1277F-DBA8-E2E0-3963-F1EA96781F6F}"/>
              </a:ext>
            </a:extLst>
          </p:cNvPr>
          <p:cNvSpPr/>
          <p:nvPr/>
        </p:nvSpPr>
        <p:spPr>
          <a:xfrm>
            <a:off x="4409357" y="3766822"/>
            <a:ext cx="2104154" cy="488314"/>
          </a:xfrm>
          <a:prstGeom prst="round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Miles per gallon</a:t>
            </a:r>
            <a:endParaRPr lang="en-PL" sz="1600" dirty="0"/>
          </a:p>
        </p:txBody>
      </p:sp>
      <p:sp>
        <p:nvSpPr>
          <p:cNvPr id="14" name="Rectangle: Rounded Corners 13">
            <a:extLst>
              <a:ext uri="{FF2B5EF4-FFF2-40B4-BE49-F238E27FC236}">
                <a16:creationId xmlns:a16="http://schemas.microsoft.com/office/drawing/2014/main" id="{8D938D73-E397-6E53-13F7-6C280B17AAC3}"/>
              </a:ext>
            </a:extLst>
          </p:cNvPr>
          <p:cNvSpPr/>
          <p:nvPr/>
        </p:nvSpPr>
        <p:spPr>
          <a:xfrm>
            <a:off x="6843789" y="3766822"/>
            <a:ext cx="2104154" cy="488314"/>
          </a:xfrm>
          <a:prstGeom prst="round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Engine size</a:t>
            </a:r>
            <a:endParaRPr lang="en-PL" sz="1600" dirty="0"/>
          </a:p>
        </p:txBody>
      </p:sp>
      <p:sp>
        <p:nvSpPr>
          <p:cNvPr id="15" name="Rectangle: Rounded Corners 14">
            <a:extLst>
              <a:ext uri="{FF2B5EF4-FFF2-40B4-BE49-F238E27FC236}">
                <a16:creationId xmlns:a16="http://schemas.microsoft.com/office/drawing/2014/main" id="{01909375-368E-D33E-68D7-31AC05656FD6}"/>
              </a:ext>
            </a:extLst>
          </p:cNvPr>
          <p:cNvSpPr/>
          <p:nvPr/>
        </p:nvSpPr>
        <p:spPr>
          <a:xfrm>
            <a:off x="9278221" y="3766822"/>
            <a:ext cx="2104154" cy="488314"/>
          </a:xfrm>
          <a:prstGeom prst="round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Transmission</a:t>
            </a:r>
            <a:endParaRPr lang="en-PL" sz="1600" dirty="0"/>
          </a:p>
        </p:txBody>
      </p:sp>
      <p:sp>
        <p:nvSpPr>
          <p:cNvPr id="16" name="Rectangle: Rounded Corners 15">
            <a:extLst>
              <a:ext uri="{FF2B5EF4-FFF2-40B4-BE49-F238E27FC236}">
                <a16:creationId xmlns:a16="http://schemas.microsoft.com/office/drawing/2014/main" id="{1D9F6567-748A-5E6A-0F24-8F91A4F304EF}"/>
              </a:ext>
            </a:extLst>
          </p:cNvPr>
          <p:cNvSpPr/>
          <p:nvPr/>
        </p:nvSpPr>
        <p:spPr>
          <a:xfrm>
            <a:off x="4409357" y="4424135"/>
            <a:ext cx="2104154" cy="488314"/>
          </a:xfrm>
          <a:prstGeom prst="round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Model</a:t>
            </a:r>
            <a:endParaRPr lang="en-PL" sz="1600" dirty="0"/>
          </a:p>
        </p:txBody>
      </p:sp>
      <p:sp>
        <p:nvSpPr>
          <p:cNvPr id="17" name="Rectangle: Rounded Corners 16">
            <a:extLst>
              <a:ext uri="{FF2B5EF4-FFF2-40B4-BE49-F238E27FC236}">
                <a16:creationId xmlns:a16="http://schemas.microsoft.com/office/drawing/2014/main" id="{AA60730E-E6A6-4348-A658-1F4D956F3904}"/>
              </a:ext>
            </a:extLst>
          </p:cNvPr>
          <p:cNvSpPr/>
          <p:nvPr/>
        </p:nvSpPr>
        <p:spPr>
          <a:xfrm>
            <a:off x="6843789" y="4424135"/>
            <a:ext cx="2104154" cy="488314"/>
          </a:xfrm>
          <a:prstGeom prst="round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Fuel type</a:t>
            </a:r>
            <a:endParaRPr lang="en-PL" sz="1600" dirty="0"/>
          </a:p>
        </p:txBody>
      </p:sp>
      <p:sp>
        <p:nvSpPr>
          <p:cNvPr id="18" name="Rectangle: Rounded Corners 17">
            <a:extLst>
              <a:ext uri="{FF2B5EF4-FFF2-40B4-BE49-F238E27FC236}">
                <a16:creationId xmlns:a16="http://schemas.microsoft.com/office/drawing/2014/main" id="{5B645EF5-842D-93E7-5A08-0BD8B729510C}"/>
              </a:ext>
            </a:extLst>
          </p:cNvPr>
          <p:cNvSpPr/>
          <p:nvPr/>
        </p:nvSpPr>
        <p:spPr>
          <a:xfrm>
            <a:off x="4409357" y="5970502"/>
            <a:ext cx="2104154" cy="488314"/>
          </a:xfrm>
          <a:prstGeom prst="roundRect">
            <a:avLst/>
          </a:prstGeom>
          <a:solidFill>
            <a:schemeClr val="accent1">
              <a:lumMod val="20000"/>
              <a:lumOff val="80000"/>
            </a:schemeClr>
          </a:solid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Numeric</a:t>
            </a:r>
            <a:endParaRPr lang="en-PL" sz="1600" dirty="0"/>
          </a:p>
        </p:txBody>
      </p:sp>
      <p:sp>
        <p:nvSpPr>
          <p:cNvPr id="19" name="Rectangle: Rounded Corners 18">
            <a:extLst>
              <a:ext uri="{FF2B5EF4-FFF2-40B4-BE49-F238E27FC236}">
                <a16:creationId xmlns:a16="http://schemas.microsoft.com/office/drawing/2014/main" id="{78A6CAA4-846B-3393-7470-CB9FAB5A2CB6}"/>
              </a:ext>
            </a:extLst>
          </p:cNvPr>
          <p:cNvSpPr/>
          <p:nvPr/>
        </p:nvSpPr>
        <p:spPr>
          <a:xfrm>
            <a:off x="6843789" y="5970502"/>
            <a:ext cx="2104154" cy="488314"/>
          </a:xfrm>
          <a:prstGeom prst="roundRect">
            <a:avLst/>
          </a:prstGeom>
          <a:solidFill>
            <a:schemeClr val="accent6">
              <a:lumMod val="20000"/>
              <a:lumOff val="80000"/>
            </a:schemeClr>
          </a:solid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Categorical</a:t>
            </a:r>
            <a:endParaRPr lang="en-PL" sz="1600" dirty="0"/>
          </a:p>
        </p:txBody>
      </p:sp>
    </p:spTree>
    <p:extLst>
      <p:ext uri="{BB962C8B-B14F-4D97-AF65-F5344CB8AC3E}">
        <p14:creationId xmlns:p14="http://schemas.microsoft.com/office/powerpoint/2010/main" val="59207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EDA – numeric variables</a:t>
            </a:r>
            <a:endParaRPr lang="en-PL" dirty="0"/>
          </a:p>
        </p:txBody>
      </p:sp>
      <p:pic>
        <p:nvPicPr>
          <p:cNvPr id="8" name="Picture 7">
            <a:extLst>
              <a:ext uri="{FF2B5EF4-FFF2-40B4-BE49-F238E27FC236}">
                <a16:creationId xmlns:a16="http://schemas.microsoft.com/office/drawing/2014/main" id="{C7CFA7E4-D528-5198-1FFA-C4355111011B}"/>
              </a:ext>
            </a:extLst>
          </p:cNvPr>
          <p:cNvPicPr>
            <a:picLocks noChangeAspect="1"/>
          </p:cNvPicPr>
          <p:nvPr/>
        </p:nvPicPr>
        <p:blipFill>
          <a:blip r:embed="rId3"/>
          <a:stretch>
            <a:fillRect/>
          </a:stretch>
        </p:blipFill>
        <p:spPr>
          <a:xfrm>
            <a:off x="171450" y="2192073"/>
            <a:ext cx="11172825" cy="2473854"/>
          </a:xfrm>
          <a:prstGeom prst="rect">
            <a:avLst/>
          </a:prstGeom>
        </p:spPr>
      </p:pic>
      <p:pic>
        <p:nvPicPr>
          <p:cNvPr id="4" name="Picture 3">
            <a:extLst>
              <a:ext uri="{FF2B5EF4-FFF2-40B4-BE49-F238E27FC236}">
                <a16:creationId xmlns:a16="http://schemas.microsoft.com/office/drawing/2014/main" id="{FF85D90F-ECAE-0EBD-0990-A1D7E845E241}"/>
              </a:ext>
            </a:extLst>
          </p:cNvPr>
          <p:cNvPicPr>
            <a:picLocks noChangeAspect="1"/>
          </p:cNvPicPr>
          <p:nvPr/>
        </p:nvPicPr>
        <p:blipFill>
          <a:blip r:embed="rId4"/>
          <a:stretch>
            <a:fillRect/>
          </a:stretch>
        </p:blipFill>
        <p:spPr>
          <a:xfrm>
            <a:off x="3838575" y="5086350"/>
            <a:ext cx="3695700" cy="1581150"/>
          </a:xfrm>
          <a:prstGeom prst="rect">
            <a:avLst/>
          </a:prstGeom>
        </p:spPr>
      </p:pic>
    </p:spTree>
    <p:extLst>
      <p:ext uri="{BB962C8B-B14F-4D97-AF65-F5344CB8AC3E}">
        <p14:creationId xmlns:p14="http://schemas.microsoft.com/office/powerpoint/2010/main" val="175351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EDA – categorical variables </a:t>
            </a:r>
            <a:endParaRPr lang="en-PL" dirty="0"/>
          </a:p>
        </p:txBody>
      </p:sp>
      <p:pic>
        <p:nvPicPr>
          <p:cNvPr id="4" name="Picture 3">
            <a:extLst>
              <a:ext uri="{FF2B5EF4-FFF2-40B4-BE49-F238E27FC236}">
                <a16:creationId xmlns:a16="http://schemas.microsoft.com/office/drawing/2014/main" id="{B7E8718F-97EF-A83B-06B5-3131CD52C257}"/>
              </a:ext>
            </a:extLst>
          </p:cNvPr>
          <p:cNvPicPr>
            <a:picLocks noChangeAspect="1"/>
          </p:cNvPicPr>
          <p:nvPr/>
        </p:nvPicPr>
        <p:blipFill>
          <a:blip r:embed="rId3"/>
          <a:stretch>
            <a:fillRect/>
          </a:stretch>
        </p:blipFill>
        <p:spPr>
          <a:xfrm>
            <a:off x="332895" y="2343150"/>
            <a:ext cx="3596108" cy="3573956"/>
          </a:xfrm>
          <a:prstGeom prst="rect">
            <a:avLst/>
          </a:prstGeom>
        </p:spPr>
      </p:pic>
      <p:pic>
        <p:nvPicPr>
          <p:cNvPr id="6" name="Picture 5">
            <a:extLst>
              <a:ext uri="{FF2B5EF4-FFF2-40B4-BE49-F238E27FC236}">
                <a16:creationId xmlns:a16="http://schemas.microsoft.com/office/drawing/2014/main" id="{47167ED2-3905-0931-CC2E-81C21D44FA34}"/>
              </a:ext>
            </a:extLst>
          </p:cNvPr>
          <p:cNvPicPr>
            <a:picLocks noChangeAspect="1"/>
          </p:cNvPicPr>
          <p:nvPr/>
        </p:nvPicPr>
        <p:blipFill>
          <a:blip r:embed="rId4"/>
          <a:stretch>
            <a:fillRect/>
          </a:stretch>
        </p:blipFill>
        <p:spPr>
          <a:xfrm>
            <a:off x="3991034" y="2343150"/>
            <a:ext cx="3581341" cy="3573956"/>
          </a:xfrm>
          <a:prstGeom prst="rect">
            <a:avLst/>
          </a:prstGeom>
        </p:spPr>
      </p:pic>
      <p:pic>
        <p:nvPicPr>
          <p:cNvPr id="9" name="Picture 8">
            <a:extLst>
              <a:ext uri="{FF2B5EF4-FFF2-40B4-BE49-F238E27FC236}">
                <a16:creationId xmlns:a16="http://schemas.microsoft.com/office/drawing/2014/main" id="{FC1A649E-EEAB-14D1-CC21-8B460FA7C55E}"/>
              </a:ext>
            </a:extLst>
          </p:cNvPr>
          <p:cNvPicPr>
            <a:picLocks noChangeAspect="1"/>
          </p:cNvPicPr>
          <p:nvPr/>
        </p:nvPicPr>
        <p:blipFill>
          <a:blip r:embed="rId5"/>
          <a:stretch>
            <a:fillRect/>
          </a:stretch>
        </p:blipFill>
        <p:spPr>
          <a:xfrm>
            <a:off x="7848600" y="2187028"/>
            <a:ext cx="3854215" cy="3886200"/>
          </a:xfrm>
          <a:prstGeom prst="rect">
            <a:avLst/>
          </a:prstGeom>
        </p:spPr>
      </p:pic>
    </p:spTree>
    <p:extLst>
      <p:ext uri="{BB962C8B-B14F-4D97-AF65-F5344CB8AC3E}">
        <p14:creationId xmlns:p14="http://schemas.microsoft.com/office/powerpoint/2010/main" val="24653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Modelling</a:t>
            </a:r>
            <a:endParaRPr lang="en-PL" dirty="0"/>
          </a:p>
        </p:txBody>
      </p:sp>
      <p:sp>
        <p:nvSpPr>
          <p:cNvPr id="4" name="Rectangle: Rounded Corners 3">
            <a:extLst>
              <a:ext uri="{FF2B5EF4-FFF2-40B4-BE49-F238E27FC236}">
                <a16:creationId xmlns:a16="http://schemas.microsoft.com/office/drawing/2014/main" id="{AB809A2E-D655-22B2-A7DD-95CAA189726D}"/>
              </a:ext>
            </a:extLst>
          </p:cNvPr>
          <p:cNvSpPr/>
          <p:nvPr/>
        </p:nvSpPr>
        <p:spPr>
          <a:xfrm>
            <a:off x="2456732" y="2633259"/>
            <a:ext cx="2104154" cy="931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t>Models</a:t>
            </a:r>
            <a:endParaRPr lang="en-PL" b="1" dirty="0"/>
          </a:p>
        </p:txBody>
      </p:sp>
      <p:sp>
        <p:nvSpPr>
          <p:cNvPr id="7" name="Rectangle: Rounded Corners 6">
            <a:extLst>
              <a:ext uri="{FF2B5EF4-FFF2-40B4-BE49-F238E27FC236}">
                <a16:creationId xmlns:a16="http://schemas.microsoft.com/office/drawing/2014/main" id="{47F64060-C226-E9BA-B47E-DCE27A3718D6}"/>
              </a:ext>
            </a:extLst>
          </p:cNvPr>
          <p:cNvSpPr/>
          <p:nvPr/>
        </p:nvSpPr>
        <p:spPr>
          <a:xfrm>
            <a:off x="6943007" y="2633259"/>
            <a:ext cx="2104154" cy="931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t>Performance metrics</a:t>
            </a:r>
            <a:endParaRPr lang="en-PL" b="1" dirty="0"/>
          </a:p>
        </p:txBody>
      </p:sp>
      <p:sp>
        <p:nvSpPr>
          <p:cNvPr id="8" name="Rectangle: Rounded Corners 7">
            <a:extLst>
              <a:ext uri="{FF2B5EF4-FFF2-40B4-BE49-F238E27FC236}">
                <a16:creationId xmlns:a16="http://schemas.microsoft.com/office/drawing/2014/main" id="{FC7BC206-49EC-F965-022C-70E4CEB57797}"/>
              </a:ext>
            </a:extLst>
          </p:cNvPr>
          <p:cNvSpPr/>
          <p:nvPr/>
        </p:nvSpPr>
        <p:spPr>
          <a:xfrm>
            <a:off x="6943007" y="3747684"/>
            <a:ext cx="2104154" cy="488314"/>
          </a:xfrm>
          <a:prstGeom prst="round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MAPE</a:t>
            </a:r>
            <a:endParaRPr lang="en-PL" sz="1600" dirty="0"/>
          </a:p>
        </p:txBody>
      </p:sp>
      <p:sp>
        <p:nvSpPr>
          <p:cNvPr id="9" name="Rectangle: Rounded Corners 8">
            <a:extLst>
              <a:ext uri="{FF2B5EF4-FFF2-40B4-BE49-F238E27FC236}">
                <a16:creationId xmlns:a16="http://schemas.microsoft.com/office/drawing/2014/main" id="{D5EE24D1-ED78-041D-730B-F2973233EDDE}"/>
              </a:ext>
            </a:extLst>
          </p:cNvPr>
          <p:cNvSpPr/>
          <p:nvPr/>
        </p:nvSpPr>
        <p:spPr>
          <a:xfrm>
            <a:off x="6943007" y="5081184"/>
            <a:ext cx="2104154" cy="48831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RMSE</a:t>
            </a:r>
            <a:endParaRPr lang="en-PL" sz="1600" dirty="0"/>
          </a:p>
        </p:txBody>
      </p:sp>
      <p:sp>
        <p:nvSpPr>
          <p:cNvPr id="10" name="Rectangle: Rounded Corners 9">
            <a:extLst>
              <a:ext uri="{FF2B5EF4-FFF2-40B4-BE49-F238E27FC236}">
                <a16:creationId xmlns:a16="http://schemas.microsoft.com/office/drawing/2014/main" id="{21190B29-1471-B092-91D2-1E97950DD857}"/>
              </a:ext>
            </a:extLst>
          </p:cNvPr>
          <p:cNvSpPr/>
          <p:nvPr/>
        </p:nvSpPr>
        <p:spPr>
          <a:xfrm>
            <a:off x="6943007" y="4418705"/>
            <a:ext cx="2104154" cy="48831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MAE</a:t>
            </a:r>
            <a:endParaRPr lang="en-PL" sz="1600" dirty="0"/>
          </a:p>
        </p:txBody>
      </p:sp>
      <p:sp>
        <p:nvSpPr>
          <p:cNvPr id="11" name="Rectangle: Rounded Corners 10">
            <a:extLst>
              <a:ext uri="{FF2B5EF4-FFF2-40B4-BE49-F238E27FC236}">
                <a16:creationId xmlns:a16="http://schemas.microsoft.com/office/drawing/2014/main" id="{D6888A46-66A8-0F33-7780-8F616B7F170E}"/>
              </a:ext>
            </a:extLst>
          </p:cNvPr>
          <p:cNvSpPr/>
          <p:nvPr/>
        </p:nvSpPr>
        <p:spPr>
          <a:xfrm>
            <a:off x="2456732" y="3747684"/>
            <a:ext cx="2104154" cy="48831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Linear regression</a:t>
            </a:r>
            <a:endParaRPr lang="en-PL" sz="1600" dirty="0"/>
          </a:p>
        </p:txBody>
      </p:sp>
      <p:sp>
        <p:nvSpPr>
          <p:cNvPr id="12" name="Rectangle: Rounded Corners 11">
            <a:extLst>
              <a:ext uri="{FF2B5EF4-FFF2-40B4-BE49-F238E27FC236}">
                <a16:creationId xmlns:a16="http://schemas.microsoft.com/office/drawing/2014/main" id="{ECD13631-7021-E873-2529-FDDD532F375D}"/>
              </a:ext>
            </a:extLst>
          </p:cNvPr>
          <p:cNvSpPr/>
          <p:nvPr/>
        </p:nvSpPr>
        <p:spPr>
          <a:xfrm>
            <a:off x="2456732" y="5081184"/>
            <a:ext cx="2104154" cy="488314"/>
          </a:xfrm>
          <a:prstGeom prst="round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XGBoost</a:t>
            </a:r>
            <a:endParaRPr lang="en-PL" sz="1600" dirty="0"/>
          </a:p>
        </p:txBody>
      </p:sp>
      <p:sp>
        <p:nvSpPr>
          <p:cNvPr id="13" name="Rectangle: Rounded Corners 12">
            <a:extLst>
              <a:ext uri="{FF2B5EF4-FFF2-40B4-BE49-F238E27FC236}">
                <a16:creationId xmlns:a16="http://schemas.microsoft.com/office/drawing/2014/main" id="{3B372BF5-EAC6-C7A1-C8CE-785F473DB73A}"/>
              </a:ext>
            </a:extLst>
          </p:cNvPr>
          <p:cNvSpPr/>
          <p:nvPr/>
        </p:nvSpPr>
        <p:spPr>
          <a:xfrm>
            <a:off x="2456732" y="4418705"/>
            <a:ext cx="2104154" cy="488314"/>
          </a:xfrm>
          <a:prstGeom prst="round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Random Forest</a:t>
            </a:r>
            <a:endParaRPr lang="en-PL" sz="1600" dirty="0"/>
          </a:p>
        </p:txBody>
      </p:sp>
      <p:sp>
        <p:nvSpPr>
          <p:cNvPr id="14" name="Rectangle: Rounded Corners 13">
            <a:extLst>
              <a:ext uri="{FF2B5EF4-FFF2-40B4-BE49-F238E27FC236}">
                <a16:creationId xmlns:a16="http://schemas.microsoft.com/office/drawing/2014/main" id="{B744F651-3785-9F1A-7CA9-12053A3B723E}"/>
              </a:ext>
            </a:extLst>
          </p:cNvPr>
          <p:cNvSpPr/>
          <p:nvPr/>
        </p:nvSpPr>
        <p:spPr>
          <a:xfrm>
            <a:off x="2456732" y="5743663"/>
            <a:ext cx="2104154" cy="488314"/>
          </a:xfrm>
          <a:prstGeom prst="round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Neural network</a:t>
            </a:r>
            <a:endParaRPr lang="en-PL" sz="1600" dirty="0"/>
          </a:p>
        </p:txBody>
      </p:sp>
    </p:spTree>
    <p:extLst>
      <p:ext uri="{BB962C8B-B14F-4D97-AF65-F5344CB8AC3E}">
        <p14:creationId xmlns:p14="http://schemas.microsoft.com/office/powerpoint/2010/main" val="20292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Tuning and validation</a:t>
            </a:r>
            <a:endParaRPr lang="en-PL" dirty="0"/>
          </a:p>
        </p:txBody>
      </p:sp>
      <p:pic>
        <p:nvPicPr>
          <p:cNvPr id="5" name="Picture 4">
            <a:extLst>
              <a:ext uri="{FF2B5EF4-FFF2-40B4-BE49-F238E27FC236}">
                <a16:creationId xmlns:a16="http://schemas.microsoft.com/office/drawing/2014/main" id="{B51014D7-A914-F5C1-ED40-98CBF22518BC}"/>
              </a:ext>
            </a:extLst>
          </p:cNvPr>
          <p:cNvPicPr>
            <a:picLocks noChangeAspect="1"/>
          </p:cNvPicPr>
          <p:nvPr/>
        </p:nvPicPr>
        <p:blipFill rotWithShape="1">
          <a:blip r:embed="rId3"/>
          <a:srcRect t="890"/>
          <a:stretch/>
        </p:blipFill>
        <p:spPr>
          <a:xfrm>
            <a:off x="3457957" y="1884277"/>
            <a:ext cx="8124443" cy="1858181"/>
          </a:xfrm>
          <a:prstGeom prst="rect">
            <a:avLst/>
          </a:prstGeom>
        </p:spPr>
      </p:pic>
      <p:sp>
        <p:nvSpPr>
          <p:cNvPr id="6" name="Rectangle: Rounded Corners 5">
            <a:extLst>
              <a:ext uri="{FF2B5EF4-FFF2-40B4-BE49-F238E27FC236}">
                <a16:creationId xmlns:a16="http://schemas.microsoft.com/office/drawing/2014/main" id="{478686B3-2FF6-52EC-FDB3-07B2816F364E}"/>
              </a:ext>
            </a:extLst>
          </p:cNvPr>
          <p:cNvSpPr/>
          <p:nvPr/>
        </p:nvSpPr>
        <p:spPr>
          <a:xfrm>
            <a:off x="256457" y="2908444"/>
            <a:ext cx="2839550" cy="83401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5-fold cross-validation, with transformations trained separately on each split</a:t>
            </a:r>
            <a:endParaRPr lang="en-PL" sz="1600" dirty="0"/>
          </a:p>
        </p:txBody>
      </p:sp>
      <p:sp>
        <p:nvSpPr>
          <p:cNvPr id="15" name="Rectangle: Rounded Corners 14">
            <a:extLst>
              <a:ext uri="{FF2B5EF4-FFF2-40B4-BE49-F238E27FC236}">
                <a16:creationId xmlns:a16="http://schemas.microsoft.com/office/drawing/2014/main" id="{2EA79D8D-BBC4-EBC8-442D-498BA1A62CF8}"/>
              </a:ext>
            </a:extLst>
          </p:cNvPr>
          <p:cNvSpPr/>
          <p:nvPr/>
        </p:nvSpPr>
        <p:spPr>
          <a:xfrm>
            <a:off x="256456" y="1881650"/>
            <a:ext cx="2839549" cy="931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t>Validation</a:t>
            </a:r>
            <a:endParaRPr lang="en-PL" b="1" dirty="0"/>
          </a:p>
        </p:txBody>
      </p:sp>
      <p:sp>
        <p:nvSpPr>
          <p:cNvPr id="16" name="Rectangle: Rounded Corners 15">
            <a:extLst>
              <a:ext uri="{FF2B5EF4-FFF2-40B4-BE49-F238E27FC236}">
                <a16:creationId xmlns:a16="http://schemas.microsoft.com/office/drawing/2014/main" id="{7488324F-2B3D-EDE0-8970-1606F228409A}"/>
              </a:ext>
            </a:extLst>
          </p:cNvPr>
          <p:cNvSpPr/>
          <p:nvPr/>
        </p:nvSpPr>
        <p:spPr>
          <a:xfrm>
            <a:off x="256457" y="5327794"/>
            <a:ext cx="2839550" cy="83401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a:t>Bayesian optimization with 50 trials</a:t>
            </a:r>
            <a:endParaRPr lang="en-PL" sz="1600" dirty="0"/>
          </a:p>
        </p:txBody>
      </p:sp>
      <p:sp>
        <p:nvSpPr>
          <p:cNvPr id="17" name="Rectangle: Rounded Corners 16">
            <a:extLst>
              <a:ext uri="{FF2B5EF4-FFF2-40B4-BE49-F238E27FC236}">
                <a16:creationId xmlns:a16="http://schemas.microsoft.com/office/drawing/2014/main" id="{010650F6-4457-1BC9-495C-A42FED1D6057}"/>
              </a:ext>
            </a:extLst>
          </p:cNvPr>
          <p:cNvSpPr/>
          <p:nvPr/>
        </p:nvSpPr>
        <p:spPr>
          <a:xfrm>
            <a:off x="256456" y="4301000"/>
            <a:ext cx="2839549" cy="931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t>Hyperparameter tuning</a:t>
            </a:r>
            <a:endParaRPr lang="en-PL" b="1" dirty="0"/>
          </a:p>
        </p:txBody>
      </p:sp>
      <p:pic>
        <p:nvPicPr>
          <p:cNvPr id="19" name="Picture 18">
            <a:extLst>
              <a:ext uri="{FF2B5EF4-FFF2-40B4-BE49-F238E27FC236}">
                <a16:creationId xmlns:a16="http://schemas.microsoft.com/office/drawing/2014/main" id="{93942B54-DD17-A8E4-DF7B-AE1C37E8E183}"/>
              </a:ext>
            </a:extLst>
          </p:cNvPr>
          <p:cNvPicPr>
            <a:picLocks noChangeAspect="1"/>
          </p:cNvPicPr>
          <p:nvPr/>
        </p:nvPicPr>
        <p:blipFill>
          <a:blip r:embed="rId4"/>
          <a:stretch>
            <a:fillRect/>
          </a:stretch>
        </p:blipFill>
        <p:spPr>
          <a:xfrm>
            <a:off x="3714940" y="4765819"/>
            <a:ext cx="7629525" cy="561975"/>
          </a:xfrm>
          <a:prstGeom prst="rect">
            <a:avLst/>
          </a:prstGeom>
        </p:spPr>
      </p:pic>
      <p:pic>
        <p:nvPicPr>
          <p:cNvPr id="21" name="Picture 20">
            <a:extLst>
              <a:ext uri="{FF2B5EF4-FFF2-40B4-BE49-F238E27FC236}">
                <a16:creationId xmlns:a16="http://schemas.microsoft.com/office/drawing/2014/main" id="{5AF0A7EC-0F59-A9F5-ABF7-E33020D74F26}"/>
              </a:ext>
            </a:extLst>
          </p:cNvPr>
          <p:cNvPicPr>
            <a:picLocks noChangeAspect="1"/>
          </p:cNvPicPr>
          <p:nvPr/>
        </p:nvPicPr>
        <p:blipFill>
          <a:blip r:embed="rId5"/>
          <a:stretch>
            <a:fillRect/>
          </a:stretch>
        </p:blipFill>
        <p:spPr>
          <a:xfrm>
            <a:off x="3714940" y="5463814"/>
            <a:ext cx="5514975" cy="552450"/>
          </a:xfrm>
          <a:prstGeom prst="rect">
            <a:avLst/>
          </a:prstGeom>
        </p:spPr>
      </p:pic>
    </p:spTree>
    <p:extLst>
      <p:ext uri="{BB962C8B-B14F-4D97-AF65-F5344CB8AC3E}">
        <p14:creationId xmlns:p14="http://schemas.microsoft.com/office/powerpoint/2010/main" val="41808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39-853C-FB34-1B42-0E4C4061390E}"/>
              </a:ext>
            </a:extLst>
          </p:cNvPr>
          <p:cNvSpPr>
            <a:spLocks noGrp="1"/>
          </p:cNvSpPr>
          <p:nvPr>
            <p:ph type="title"/>
          </p:nvPr>
        </p:nvSpPr>
        <p:spPr/>
        <p:txBody>
          <a:bodyPr/>
          <a:lstStyle/>
          <a:p>
            <a:r>
              <a:rPr lang="en-US"/>
              <a:t>Results</a:t>
            </a:r>
            <a:endParaRPr lang="en-PL" dirty="0"/>
          </a:p>
        </p:txBody>
      </p:sp>
      <p:graphicFrame>
        <p:nvGraphicFramePr>
          <p:cNvPr id="3" name="Table 3">
            <a:extLst>
              <a:ext uri="{FF2B5EF4-FFF2-40B4-BE49-F238E27FC236}">
                <a16:creationId xmlns:a16="http://schemas.microsoft.com/office/drawing/2014/main" id="{D2E463DE-3C3E-8E44-6DA7-857237601C09}"/>
              </a:ext>
            </a:extLst>
          </p:cNvPr>
          <p:cNvGraphicFramePr>
            <a:graphicFrameLocks noGrp="1"/>
          </p:cNvGraphicFramePr>
          <p:nvPr>
            <p:extLst>
              <p:ext uri="{D42A27DB-BD31-4B8C-83A1-F6EECF244321}">
                <p14:modId xmlns:p14="http://schemas.microsoft.com/office/powerpoint/2010/main" val="3374970688"/>
              </p:ext>
            </p:extLst>
          </p:nvPr>
        </p:nvGraphicFramePr>
        <p:xfrm>
          <a:off x="1365250" y="2938991"/>
          <a:ext cx="8127999" cy="2214880"/>
        </p:xfrm>
        <a:graphic>
          <a:graphicData uri="http://schemas.openxmlformats.org/drawingml/2006/table">
            <a:tbl>
              <a:tblPr firstRow="1">
                <a:tableStyleId>{9DCAF9ED-07DC-4A11-8D7F-57B35C25682E}</a:tableStyleId>
              </a:tblPr>
              <a:tblGrid>
                <a:gridCol w="2709333">
                  <a:extLst>
                    <a:ext uri="{9D8B030D-6E8A-4147-A177-3AD203B41FA5}">
                      <a16:colId xmlns:a16="http://schemas.microsoft.com/office/drawing/2014/main" val="827560038"/>
                    </a:ext>
                  </a:extLst>
                </a:gridCol>
                <a:gridCol w="903111">
                  <a:extLst>
                    <a:ext uri="{9D8B030D-6E8A-4147-A177-3AD203B41FA5}">
                      <a16:colId xmlns:a16="http://schemas.microsoft.com/office/drawing/2014/main" val="2388348512"/>
                    </a:ext>
                  </a:extLst>
                </a:gridCol>
                <a:gridCol w="903111">
                  <a:extLst>
                    <a:ext uri="{9D8B030D-6E8A-4147-A177-3AD203B41FA5}">
                      <a16:colId xmlns:a16="http://schemas.microsoft.com/office/drawing/2014/main" val="1156810535"/>
                    </a:ext>
                  </a:extLst>
                </a:gridCol>
                <a:gridCol w="903111">
                  <a:extLst>
                    <a:ext uri="{9D8B030D-6E8A-4147-A177-3AD203B41FA5}">
                      <a16:colId xmlns:a16="http://schemas.microsoft.com/office/drawing/2014/main" val="75699224"/>
                    </a:ext>
                  </a:extLst>
                </a:gridCol>
                <a:gridCol w="903111">
                  <a:extLst>
                    <a:ext uri="{9D8B030D-6E8A-4147-A177-3AD203B41FA5}">
                      <a16:colId xmlns:a16="http://schemas.microsoft.com/office/drawing/2014/main" val="3702625831"/>
                    </a:ext>
                  </a:extLst>
                </a:gridCol>
                <a:gridCol w="903111">
                  <a:extLst>
                    <a:ext uri="{9D8B030D-6E8A-4147-A177-3AD203B41FA5}">
                      <a16:colId xmlns:a16="http://schemas.microsoft.com/office/drawing/2014/main" val="691491962"/>
                    </a:ext>
                  </a:extLst>
                </a:gridCol>
                <a:gridCol w="903111">
                  <a:extLst>
                    <a:ext uri="{9D8B030D-6E8A-4147-A177-3AD203B41FA5}">
                      <a16:colId xmlns:a16="http://schemas.microsoft.com/office/drawing/2014/main" val="1538921136"/>
                    </a:ext>
                  </a:extLst>
                </a:gridCol>
              </a:tblGrid>
              <a:tr h="185420">
                <a:tc rowSpan="2">
                  <a:txBody>
                    <a:bodyPr/>
                    <a:lstStyle/>
                    <a:p>
                      <a:r>
                        <a:rPr lang="en-US">
                          <a:solidFill>
                            <a:schemeClr val="bg1"/>
                          </a:solidFill>
                        </a:rPr>
                        <a:t>Model</a:t>
                      </a:r>
                    </a:p>
                  </a:txBody>
                  <a:tcPr anchor="ctr">
                    <a:lnR w="28575" cap="flat" cmpd="sng" algn="ctr">
                      <a:solidFill>
                        <a:schemeClr val="bg1"/>
                      </a:solidFill>
                      <a:prstDash val="solid"/>
                      <a:round/>
                      <a:headEnd type="none" w="med" len="med"/>
                      <a:tailEnd type="none" w="med" len="med"/>
                    </a:lnR>
                  </a:tcPr>
                </a:tc>
                <a:tc gridSpan="3">
                  <a:txBody>
                    <a:bodyPr/>
                    <a:lstStyle/>
                    <a:p>
                      <a:pPr algn="ctr"/>
                      <a:r>
                        <a:rPr lang="en-US">
                          <a:solidFill>
                            <a:schemeClr val="bg1"/>
                          </a:solidFill>
                        </a:rPr>
                        <a:t>Training score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12700" cmpd="sng">
                      <a:noFill/>
                    </a:lnB>
                  </a:tcPr>
                </a:tc>
                <a:tc hMerge="1">
                  <a:txBody>
                    <a:bodyPr/>
                    <a:lstStyle/>
                    <a:p>
                      <a:endParaRPr lang="en-US"/>
                    </a:p>
                  </a:txBody>
                  <a:tcPr/>
                </a:tc>
                <a:tc hMerge="1">
                  <a:txBody>
                    <a:bodyPr/>
                    <a:lstStyle/>
                    <a:p>
                      <a:endParaRPr lang="en-US"/>
                    </a:p>
                  </a:txBody>
                  <a:tcPr/>
                </a:tc>
                <a:tc gridSpan="3">
                  <a:txBody>
                    <a:bodyPr/>
                    <a:lstStyle/>
                    <a:p>
                      <a:pPr algn="ctr"/>
                      <a:r>
                        <a:rPr lang="en-US">
                          <a:solidFill>
                            <a:schemeClr val="bg1"/>
                          </a:solidFill>
                        </a:rPr>
                        <a:t>Test score</a:t>
                      </a:r>
                    </a:p>
                  </a:txBody>
                  <a:tcPr anchor="ctr">
                    <a:lnL w="28575" cap="flat" cmpd="sng" algn="ctr">
                      <a:solidFill>
                        <a:schemeClr val="bg1"/>
                      </a:solidFill>
                      <a:prstDash val="solid"/>
                      <a:round/>
                      <a:headEnd type="none" w="med" len="med"/>
                      <a:tailEnd type="none" w="med" len="med"/>
                    </a:lnL>
                    <a:lnB w="12700" cmpd="sng">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436175"/>
                  </a:ext>
                </a:extLst>
              </a:tr>
              <a:tr h="185420">
                <a:tc vMerge="1">
                  <a:txBody>
                    <a:bodyPr/>
                    <a:lstStyle/>
                    <a:p>
                      <a:endParaRPr lang="en-US"/>
                    </a:p>
                  </a:txBody>
                  <a:tcPr/>
                </a:tc>
                <a:tc>
                  <a:txBody>
                    <a:bodyPr/>
                    <a:lstStyle/>
                    <a:p>
                      <a:pPr algn="ctr"/>
                      <a:r>
                        <a:rPr lang="en-US">
                          <a:solidFill>
                            <a:schemeClr val="bg1"/>
                          </a:solidFill>
                        </a:rPr>
                        <a:t>MAPE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solidFill>
                      <a:schemeClr val="accent2"/>
                    </a:solidFill>
                  </a:tcPr>
                </a:tc>
                <a:tc>
                  <a:txBody>
                    <a:bodyPr/>
                    <a:lstStyle/>
                    <a:p>
                      <a:pPr algn="ctr"/>
                      <a:r>
                        <a:rPr lang="en-US">
                          <a:solidFill>
                            <a:schemeClr val="bg1"/>
                          </a:solidFill>
                        </a:rPr>
                        <a:t>MAE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solidFill>
                      <a:schemeClr val="accent2"/>
                    </a:solidFill>
                  </a:tcPr>
                </a:tc>
                <a:tc>
                  <a:txBody>
                    <a:bodyPr/>
                    <a:lstStyle/>
                    <a:p>
                      <a:pPr algn="ctr"/>
                      <a:r>
                        <a:rPr lang="en-US">
                          <a:solidFill>
                            <a:schemeClr val="bg1"/>
                          </a:solidFill>
                        </a:rPr>
                        <a:t>RMSE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solidFill>
                      <a:schemeClr val="accent2"/>
                    </a:solidFill>
                  </a:tcPr>
                </a:tc>
                <a:tc>
                  <a:txBody>
                    <a:bodyPr/>
                    <a:lstStyle/>
                    <a:p>
                      <a:pPr algn="ctr"/>
                      <a:r>
                        <a:rPr lang="en-US">
                          <a:solidFill>
                            <a:schemeClr val="bg1"/>
                          </a:solidFill>
                        </a:rPr>
                        <a:t>MAPE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solidFill>
                      <a:schemeClr val="accent2"/>
                    </a:solidFill>
                  </a:tcPr>
                </a:tc>
                <a:tc>
                  <a:txBody>
                    <a:bodyPr/>
                    <a:lstStyle/>
                    <a:p>
                      <a:pPr algn="ctr"/>
                      <a:r>
                        <a:rPr lang="en-US">
                          <a:solidFill>
                            <a:schemeClr val="bg1"/>
                          </a:solidFill>
                        </a:rPr>
                        <a:t>MAE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2"/>
                    </a:solidFill>
                  </a:tcPr>
                </a:tc>
                <a:tc>
                  <a:txBody>
                    <a:bodyPr/>
                    <a:lstStyle/>
                    <a:p>
                      <a:pPr algn="ctr"/>
                      <a:r>
                        <a:rPr lang="en-US">
                          <a:solidFill>
                            <a:schemeClr val="bg1"/>
                          </a:solidFill>
                        </a:rPr>
                        <a:t>RMSE</a:t>
                      </a:r>
                    </a:p>
                  </a:txBody>
                  <a:tcPr anchor="ctr">
                    <a:lnL w="28575" cap="flat" cmpd="sng" algn="ctr">
                      <a:solidFill>
                        <a:schemeClr val="bg1"/>
                      </a:solidFill>
                      <a:prstDash val="solid"/>
                      <a:round/>
                      <a:headEnd type="none" w="med" len="med"/>
                      <a:tailEnd type="none" w="med" len="med"/>
                    </a:lnL>
                    <a:solidFill>
                      <a:schemeClr val="accent2"/>
                    </a:solidFill>
                  </a:tcPr>
                </a:tc>
                <a:extLst>
                  <a:ext uri="{0D108BD9-81ED-4DB2-BD59-A6C34878D82A}">
                    <a16:rowId xmlns:a16="http://schemas.microsoft.com/office/drawing/2014/main" val="786338898"/>
                  </a:ext>
                </a:extLst>
              </a:tr>
              <a:tr h="370840">
                <a:tc>
                  <a:txBody>
                    <a:bodyPr/>
                    <a:lstStyle/>
                    <a:p>
                      <a:r>
                        <a:rPr lang="en-US"/>
                        <a:t>Linear regression</a:t>
                      </a:r>
                    </a:p>
                  </a:txBody>
                  <a:tcPr/>
                </a:tc>
                <a:tc>
                  <a:txBody>
                    <a:bodyPr/>
                    <a:lstStyle/>
                    <a:p>
                      <a:pPr algn="ctr"/>
                      <a:r>
                        <a:rPr lang="en-US"/>
                        <a:t>13.4%</a:t>
                      </a:r>
                    </a:p>
                  </a:txBody>
                  <a:tcPr/>
                </a:tc>
                <a:tc>
                  <a:txBody>
                    <a:bodyPr/>
                    <a:lstStyle/>
                    <a:p>
                      <a:pPr algn="ctr"/>
                      <a:r>
                        <a:rPr lang="en-US"/>
                        <a:t>2,933</a:t>
                      </a:r>
                    </a:p>
                  </a:txBody>
                  <a:tcPr/>
                </a:tc>
                <a:tc>
                  <a:txBody>
                    <a:bodyPr/>
                    <a:lstStyle/>
                    <a:p>
                      <a:pPr algn="ctr"/>
                      <a:r>
                        <a:rPr lang="en-US"/>
                        <a:t>4,806</a:t>
                      </a:r>
                    </a:p>
                  </a:txBody>
                  <a:tcPr/>
                </a:tc>
                <a:tc>
                  <a:txBody>
                    <a:bodyPr/>
                    <a:lstStyle/>
                    <a:p>
                      <a:pPr algn="ctr"/>
                      <a:r>
                        <a:rPr lang="en-US"/>
                        <a:t>13.4%</a:t>
                      </a:r>
                    </a:p>
                  </a:txBody>
                  <a:tcPr/>
                </a:tc>
                <a:tc>
                  <a:txBody>
                    <a:bodyPr/>
                    <a:lstStyle/>
                    <a:p>
                      <a:pPr algn="ctr"/>
                      <a:r>
                        <a:rPr lang="en-US"/>
                        <a:t>2,989</a:t>
                      </a:r>
                    </a:p>
                  </a:txBody>
                  <a:tcPr/>
                </a:tc>
                <a:tc>
                  <a:txBody>
                    <a:bodyPr/>
                    <a:lstStyle/>
                    <a:p>
                      <a:pPr algn="ctr"/>
                      <a:r>
                        <a:rPr lang="en-US"/>
                        <a:t>5,122</a:t>
                      </a:r>
                    </a:p>
                  </a:txBody>
                  <a:tcPr/>
                </a:tc>
                <a:extLst>
                  <a:ext uri="{0D108BD9-81ED-4DB2-BD59-A6C34878D82A}">
                    <a16:rowId xmlns:a16="http://schemas.microsoft.com/office/drawing/2014/main" val="1740106630"/>
                  </a:ext>
                </a:extLst>
              </a:tr>
              <a:tr h="370840">
                <a:tc>
                  <a:txBody>
                    <a:bodyPr/>
                    <a:lstStyle/>
                    <a:p>
                      <a:r>
                        <a:rPr lang="en-US"/>
                        <a:t>Random forest</a:t>
                      </a:r>
                    </a:p>
                  </a:txBody>
                  <a:tcPr/>
                </a:tc>
                <a:tc>
                  <a:txBody>
                    <a:bodyPr/>
                    <a:lstStyle/>
                    <a:p>
                      <a:pPr algn="ctr"/>
                      <a:r>
                        <a:rPr lang="en-US"/>
                        <a:t>7.4%</a:t>
                      </a:r>
                    </a:p>
                  </a:txBody>
                  <a:tcPr/>
                </a:tc>
                <a:tc>
                  <a:txBody>
                    <a:bodyPr/>
                    <a:lstStyle/>
                    <a:p>
                      <a:pPr algn="ctr"/>
                      <a:r>
                        <a:rPr lang="en-US"/>
                        <a:t>1,543</a:t>
                      </a:r>
                    </a:p>
                  </a:txBody>
                  <a:tcPr/>
                </a:tc>
                <a:tc>
                  <a:txBody>
                    <a:bodyPr/>
                    <a:lstStyle/>
                    <a:p>
                      <a:pPr algn="ctr"/>
                      <a:r>
                        <a:rPr lang="en-US"/>
                        <a:t>2,394</a:t>
                      </a:r>
                    </a:p>
                  </a:txBody>
                  <a:tcPr/>
                </a:tc>
                <a:tc>
                  <a:txBody>
                    <a:bodyPr/>
                    <a:lstStyle/>
                    <a:p>
                      <a:pPr algn="ctr"/>
                      <a:r>
                        <a:rPr lang="en-US"/>
                        <a:t>6.8%</a:t>
                      </a:r>
                    </a:p>
                  </a:txBody>
                  <a:tcPr/>
                </a:tc>
                <a:tc>
                  <a:txBody>
                    <a:bodyPr/>
                    <a:lstStyle/>
                    <a:p>
                      <a:pPr algn="ctr"/>
                      <a:r>
                        <a:rPr lang="en-US"/>
                        <a:t>1,480</a:t>
                      </a:r>
                    </a:p>
                  </a:txBody>
                  <a:tcPr/>
                </a:tc>
                <a:tc>
                  <a:txBody>
                    <a:bodyPr/>
                    <a:lstStyle/>
                    <a:p>
                      <a:pPr algn="ctr"/>
                      <a:r>
                        <a:rPr lang="en-US"/>
                        <a:t>2,229</a:t>
                      </a:r>
                    </a:p>
                  </a:txBody>
                  <a:tcPr/>
                </a:tc>
                <a:extLst>
                  <a:ext uri="{0D108BD9-81ED-4DB2-BD59-A6C34878D82A}">
                    <a16:rowId xmlns:a16="http://schemas.microsoft.com/office/drawing/2014/main" val="2150813504"/>
                  </a:ext>
                </a:extLst>
              </a:tr>
              <a:tr h="370840">
                <a:tc>
                  <a:txBody>
                    <a:bodyPr/>
                    <a:lstStyle/>
                    <a:p>
                      <a:r>
                        <a:rPr lang="en-US"/>
                        <a:t>XGBoost</a:t>
                      </a:r>
                    </a:p>
                  </a:txBody>
                  <a:tcPr>
                    <a:solidFill>
                      <a:schemeClr val="accent3">
                        <a:lumMod val="20000"/>
                        <a:lumOff val="80000"/>
                      </a:schemeClr>
                    </a:solidFill>
                  </a:tcPr>
                </a:tc>
                <a:tc>
                  <a:txBody>
                    <a:bodyPr/>
                    <a:lstStyle/>
                    <a:p>
                      <a:pPr algn="ctr"/>
                      <a:r>
                        <a:rPr lang="en-US"/>
                        <a:t>7.0%</a:t>
                      </a:r>
                    </a:p>
                  </a:txBody>
                  <a:tcPr>
                    <a:solidFill>
                      <a:schemeClr val="accent3">
                        <a:lumMod val="20000"/>
                        <a:lumOff val="80000"/>
                      </a:schemeClr>
                    </a:solidFill>
                  </a:tcPr>
                </a:tc>
                <a:tc>
                  <a:txBody>
                    <a:bodyPr/>
                    <a:lstStyle/>
                    <a:p>
                      <a:pPr algn="ctr"/>
                      <a:r>
                        <a:rPr lang="en-US"/>
                        <a:t>1,483</a:t>
                      </a:r>
                    </a:p>
                  </a:txBody>
                  <a:tcPr>
                    <a:solidFill>
                      <a:schemeClr val="accent3">
                        <a:lumMod val="20000"/>
                        <a:lumOff val="80000"/>
                      </a:schemeClr>
                    </a:solidFill>
                  </a:tcPr>
                </a:tc>
                <a:tc>
                  <a:txBody>
                    <a:bodyPr/>
                    <a:lstStyle/>
                    <a:p>
                      <a:pPr algn="ctr"/>
                      <a:r>
                        <a:rPr lang="en-US"/>
                        <a:t>2,276</a:t>
                      </a:r>
                    </a:p>
                  </a:txBody>
                  <a:tcPr>
                    <a:solidFill>
                      <a:schemeClr val="accent3">
                        <a:lumMod val="20000"/>
                        <a:lumOff val="80000"/>
                      </a:schemeClr>
                    </a:solidFill>
                  </a:tcPr>
                </a:tc>
                <a:tc>
                  <a:txBody>
                    <a:bodyPr/>
                    <a:lstStyle/>
                    <a:p>
                      <a:pPr algn="ctr"/>
                      <a:r>
                        <a:rPr lang="en-US"/>
                        <a:t>6.5%</a:t>
                      </a:r>
                    </a:p>
                  </a:txBody>
                  <a:tcPr>
                    <a:solidFill>
                      <a:schemeClr val="accent3">
                        <a:lumMod val="20000"/>
                        <a:lumOff val="80000"/>
                      </a:schemeClr>
                    </a:solidFill>
                  </a:tcPr>
                </a:tc>
                <a:tc>
                  <a:txBody>
                    <a:bodyPr/>
                    <a:lstStyle/>
                    <a:p>
                      <a:pPr algn="ctr"/>
                      <a:r>
                        <a:rPr lang="en-US"/>
                        <a:t>1,441</a:t>
                      </a:r>
                    </a:p>
                  </a:txBody>
                  <a:tcPr>
                    <a:solidFill>
                      <a:schemeClr val="accent3">
                        <a:lumMod val="20000"/>
                        <a:lumOff val="80000"/>
                      </a:schemeClr>
                    </a:solidFill>
                  </a:tcPr>
                </a:tc>
                <a:tc>
                  <a:txBody>
                    <a:bodyPr/>
                    <a:lstStyle/>
                    <a:p>
                      <a:pPr algn="ctr"/>
                      <a:r>
                        <a:rPr lang="en-US"/>
                        <a:t>2,155</a:t>
                      </a:r>
                    </a:p>
                  </a:txBody>
                  <a:tcPr>
                    <a:solidFill>
                      <a:schemeClr val="accent3">
                        <a:lumMod val="20000"/>
                        <a:lumOff val="80000"/>
                      </a:schemeClr>
                    </a:solidFill>
                  </a:tcPr>
                </a:tc>
                <a:extLst>
                  <a:ext uri="{0D108BD9-81ED-4DB2-BD59-A6C34878D82A}">
                    <a16:rowId xmlns:a16="http://schemas.microsoft.com/office/drawing/2014/main" val="1612812703"/>
                  </a:ext>
                </a:extLst>
              </a:tr>
              <a:tr h="370840">
                <a:tc>
                  <a:txBody>
                    <a:bodyPr/>
                    <a:lstStyle/>
                    <a:p>
                      <a:r>
                        <a:rPr lang="en-US"/>
                        <a:t>Neural network</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9357264"/>
                  </a:ext>
                </a:extLst>
              </a:tr>
            </a:tbl>
          </a:graphicData>
        </a:graphic>
      </p:graphicFrame>
    </p:spTree>
    <p:extLst>
      <p:ext uri="{BB962C8B-B14F-4D97-AF65-F5344CB8AC3E}">
        <p14:creationId xmlns:p14="http://schemas.microsoft.com/office/powerpoint/2010/main" val="1372554359"/>
      </p:ext>
    </p:extLst>
  </p:cSld>
  <p:clrMapOvr>
    <a:masterClrMapping/>
  </p:clrMapOvr>
</p:sld>
</file>

<file path=ppt/theme/theme1.xml><?xml version="1.0" encoding="utf-8"?>
<a:theme xmlns:a="http://schemas.openxmlformats.org/drawingml/2006/main" name="BevelVTI">
  <a:themeElements>
    <a:clrScheme name="AnalogousFromLightSeedLeftStep">
      <a:dk1>
        <a:srgbClr val="000000"/>
      </a:dk1>
      <a:lt1>
        <a:srgbClr val="FFFFFF"/>
      </a:lt1>
      <a:dk2>
        <a:srgbClr val="332441"/>
      </a:dk2>
      <a:lt2>
        <a:srgbClr val="E2E7E8"/>
      </a:lt2>
      <a:accent1>
        <a:srgbClr val="EA8873"/>
      </a:accent1>
      <a:accent2>
        <a:srgbClr val="E55375"/>
      </a:accent2>
      <a:accent3>
        <a:srgbClr val="EA73C0"/>
      </a:accent3>
      <a:accent4>
        <a:srgbClr val="DC53E5"/>
      </a:accent4>
      <a:accent5>
        <a:srgbClr val="B073EA"/>
      </a:accent5>
      <a:accent6>
        <a:srgbClr val="6253E5"/>
      </a:accent6>
      <a:hlink>
        <a:srgbClr val="5B8B96"/>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1281</Words>
  <Application>Microsoft Office PowerPoint</Application>
  <PresentationFormat>Widescreen</PresentationFormat>
  <Paragraphs>204</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Bierstadt</vt:lpstr>
      <vt:lpstr>Calibri</vt:lpstr>
      <vt:lpstr>BevelVTI</vt:lpstr>
      <vt:lpstr>Machine Learning 2</vt:lpstr>
      <vt:lpstr>Machine learning tasks</vt:lpstr>
      <vt:lpstr>Regression task</vt:lpstr>
      <vt:lpstr>Features available</vt:lpstr>
      <vt:lpstr>EDA – numeric variables</vt:lpstr>
      <vt:lpstr>EDA – categorical variables </vt:lpstr>
      <vt:lpstr>Modelling</vt:lpstr>
      <vt:lpstr>Tuning and validation</vt:lpstr>
      <vt:lpstr>Results</vt:lpstr>
      <vt:lpstr>Classification task</vt:lpstr>
      <vt:lpstr>Features available</vt:lpstr>
      <vt:lpstr>EDA – numeric variables</vt:lpstr>
      <vt:lpstr>Modelling</vt:lpstr>
      <vt:lpstr>Tuning and validation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Tomasz Starakiewicz</dc:creator>
  <cp:lastModifiedBy>Starakiewicz, Tomasz</cp:lastModifiedBy>
  <cp:revision>10</cp:revision>
  <dcterms:created xsi:type="dcterms:W3CDTF">2023-02-28T15:04:34Z</dcterms:created>
  <dcterms:modified xsi:type="dcterms:W3CDTF">2023-03-01T17:27:50Z</dcterms:modified>
</cp:coreProperties>
</file>