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8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D53F6F6-4D67-CDE8-1F50-E1923BE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1609727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35108"/>
            <a:ext cx="10380573" cy="93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28" y="6252077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3" r:id="rId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B66-4302-C551-2D27-29EBF6EC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PL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ECE0-A082-81CF-8890-7B26F14C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PL"/>
              <a:t>Tomasz Starakiewicz</a:t>
            </a:r>
            <a:endParaRPr lang="en-PL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8727433-E754-5294-6144-A8DF50C7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1" r="5095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tasks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222A0-CB74-52D9-4EF9-F7AE2816B6FC}"/>
              </a:ext>
            </a:extLst>
          </p:cNvPr>
          <p:cNvSpPr/>
          <p:nvPr/>
        </p:nvSpPr>
        <p:spPr>
          <a:xfrm>
            <a:off x="7370876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2400" dirty="0"/>
              <a:t>Classification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032C0AC-3B85-6EDC-19DE-EA328766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124" y="2260611"/>
            <a:ext cx="669096" cy="6690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56993-9048-5185-D567-367AB6D032EA}"/>
              </a:ext>
            </a:extLst>
          </p:cNvPr>
          <p:cNvSpPr/>
          <p:nvPr/>
        </p:nvSpPr>
        <p:spPr>
          <a:xfrm>
            <a:off x="2413948" y="2595159"/>
            <a:ext cx="2104154" cy="931718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Regression</a:t>
            </a:r>
            <a:endParaRPr lang="en-PL" sz="2400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D6FCEE2-2E4F-C007-C192-0472A4B8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48" y="2260611"/>
            <a:ext cx="669096" cy="6690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3725F0D-4305-4C28-1C28-84E44F0B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38" y="4086225"/>
            <a:ext cx="1797574" cy="17975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C2A4CC1-9364-302C-2B26-D91A12A8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010" y="4091646"/>
            <a:ext cx="1499114" cy="14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task</a:t>
            </a:r>
            <a:endParaRPr lang="en-P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797BC9-4B3B-4062-48EF-8472FFF6BB6F}"/>
              </a:ext>
            </a:extLst>
          </p:cNvPr>
          <p:cNvSpPr/>
          <p:nvPr/>
        </p:nvSpPr>
        <p:spPr>
          <a:xfrm>
            <a:off x="980357" y="4433484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Data source</a:t>
            </a:r>
            <a:endParaRPr lang="en-PL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Problem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3409232" y="200460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 used car price</a:t>
            </a:r>
            <a:endParaRPr lang="en-P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52252-DDFB-0123-38E4-1F68FE129503}"/>
              </a:ext>
            </a:extLst>
          </p:cNvPr>
          <p:cNvSpPr/>
          <p:nvPr/>
        </p:nvSpPr>
        <p:spPr>
          <a:xfrm>
            <a:off x="980357" y="32809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Why does it matter?</a:t>
            </a:r>
            <a:endParaRPr lang="en-P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9683E4-FECF-25E8-09DD-0F2D4761EC1C}"/>
              </a:ext>
            </a:extLst>
          </p:cNvPr>
          <p:cNvSpPr/>
          <p:nvPr/>
        </p:nvSpPr>
        <p:spPr>
          <a:xfrm>
            <a:off x="3409232" y="3280959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Price seller’s car – avoid underpricing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bargains for the buyer</a:t>
            </a:r>
            <a:endParaRPr lang="en-P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9696C-6353-6899-5691-7A970C36F218}"/>
              </a:ext>
            </a:extLst>
          </p:cNvPr>
          <p:cNvSpPr/>
          <p:nvPr/>
        </p:nvSpPr>
        <p:spPr>
          <a:xfrm>
            <a:off x="3409232" y="4433484"/>
            <a:ext cx="4306018" cy="931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Scraped used car listings from UK marketplaces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1531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available</a:t>
            </a:r>
            <a:endParaRPr lang="en-P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EAF93-2F26-3214-6DCB-671FFE39383E}"/>
              </a:ext>
            </a:extLst>
          </p:cNvPr>
          <p:cNvSpPr/>
          <p:nvPr/>
        </p:nvSpPr>
        <p:spPr>
          <a:xfrm>
            <a:off x="980357" y="2004609"/>
            <a:ext cx="2104154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Target variable</a:t>
            </a:r>
            <a:endParaRPr lang="en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EBA6B5-3302-9E1E-2E4C-61C023912D7E}"/>
              </a:ext>
            </a:extLst>
          </p:cNvPr>
          <p:cNvSpPr/>
          <p:nvPr/>
        </p:nvSpPr>
        <p:spPr>
          <a:xfrm>
            <a:off x="980357" y="3109509"/>
            <a:ext cx="2104154" cy="488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Listed price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08EC8-F645-087E-1262-DF44AB896A11}"/>
              </a:ext>
            </a:extLst>
          </p:cNvPr>
          <p:cNvSpPr/>
          <p:nvPr/>
        </p:nvSpPr>
        <p:spPr>
          <a:xfrm>
            <a:off x="4409357" y="2004609"/>
            <a:ext cx="6973018" cy="931718"/>
          </a:xfrm>
          <a:prstGeom prst="roundRect">
            <a:avLst/>
          </a:prstGeom>
          <a:solidFill>
            <a:schemeClr val="accent2">
              <a:lumMod val="110000"/>
              <a:satMod val="105000"/>
              <a:tint val="6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Explanatory variables</a:t>
            </a:r>
            <a:endParaRPr lang="en-P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9AA53D-F125-03F5-911F-6A567D9A9E93}"/>
              </a:ext>
            </a:extLst>
          </p:cNvPr>
          <p:cNvSpPr/>
          <p:nvPr/>
        </p:nvSpPr>
        <p:spPr>
          <a:xfrm>
            <a:off x="4409357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Production year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0619D-A85D-B303-B536-34592777DD7B}"/>
              </a:ext>
            </a:extLst>
          </p:cNvPr>
          <p:cNvSpPr/>
          <p:nvPr/>
        </p:nvSpPr>
        <p:spPr>
          <a:xfrm>
            <a:off x="6843789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Mileage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1D4814-F0F4-6150-9AB1-30F8316532BD}"/>
              </a:ext>
            </a:extLst>
          </p:cNvPr>
          <p:cNvSpPr/>
          <p:nvPr/>
        </p:nvSpPr>
        <p:spPr>
          <a:xfrm>
            <a:off x="9278221" y="3109509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Vehicle tax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F1277F-DBA8-E2E0-3963-F1EA96781F6F}"/>
              </a:ext>
            </a:extLst>
          </p:cNvPr>
          <p:cNvSpPr/>
          <p:nvPr/>
        </p:nvSpPr>
        <p:spPr>
          <a:xfrm>
            <a:off x="4409357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Miles per gallon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938D73-E397-6E53-13F7-6C280B17AAC3}"/>
              </a:ext>
            </a:extLst>
          </p:cNvPr>
          <p:cNvSpPr/>
          <p:nvPr/>
        </p:nvSpPr>
        <p:spPr>
          <a:xfrm>
            <a:off x="6843789" y="376682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Engine size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09375-368E-D33E-68D7-31AC05656FD6}"/>
              </a:ext>
            </a:extLst>
          </p:cNvPr>
          <p:cNvSpPr/>
          <p:nvPr/>
        </p:nvSpPr>
        <p:spPr>
          <a:xfrm>
            <a:off x="9278221" y="376682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Transmission</a:t>
            </a:r>
            <a:endParaRPr lang="en-P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F6567-748A-5E6A-0F24-8F91A4F304EF}"/>
              </a:ext>
            </a:extLst>
          </p:cNvPr>
          <p:cNvSpPr/>
          <p:nvPr/>
        </p:nvSpPr>
        <p:spPr>
          <a:xfrm>
            <a:off x="4409357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Model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60730E-E6A6-4348-A658-1F4D956F3904}"/>
              </a:ext>
            </a:extLst>
          </p:cNvPr>
          <p:cNvSpPr/>
          <p:nvPr/>
        </p:nvSpPr>
        <p:spPr>
          <a:xfrm>
            <a:off x="6843789" y="4424135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Fuel type</a:t>
            </a:r>
            <a:endParaRPr lang="en-PL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5EF5-842D-93E7-5A08-0BD8B729510C}"/>
              </a:ext>
            </a:extLst>
          </p:cNvPr>
          <p:cNvSpPr/>
          <p:nvPr/>
        </p:nvSpPr>
        <p:spPr>
          <a:xfrm>
            <a:off x="4409357" y="5970502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Numeric</a:t>
            </a:r>
            <a:endParaRPr lang="en-PL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A6CAA4-846B-3393-7470-CB9FAB5A2CB6}"/>
              </a:ext>
            </a:extLst>
          </p:cNvPr>
          <p:cNvSpPr/>
          <p:nvPr/>
        </p:nvSpPr>
        <p:spPr>
          <a:xfrm>
            <a:off x="6843789" y="5970502"/>
            <a:ext cx="2104154" cy="488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Categorical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5920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numeric variables</a:t>
            </a:r>
            <a:endParaRPr lang="en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FA7E4-D528-5198-1FFA-C4355111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92073"/>
            <a:ext cx="11172825" cy="2473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85D90F-ECAE-0EBD-0990-A1D7E845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5086350"/>
            <a:ext cx="3695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categorical variables </a:t>
            </a:r>
            <a:endParaRPr lang="en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718F-97EF-A83B-06B5-3131CD52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5" y="2343150"/>
            <a:ext cx="3596108" cy="357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67ED2-3905-0931-CC2E-81C21D44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34" y="2343150"/>
            <a:ext cx="3581341" cy="3573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649E-EEAB-14D1-CC21-8B460FA7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187028"/>
            <a:ext cx="3854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  <a:endParaRPr lang="en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809A2E-D655-22B2-A7DD-95CAA189726D}"/>
              </a:ext>
            </a:extLst>
          </p:cNvPr>
          <p:cNvSpPr/>
          <p:nvPr/>
        </p:nvSpPr>
        <p:spPr>
          <a:xfrm>
            <a:off x="2456732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Models</a:t>
            </a:r>
            <a:endParaRPr lang="en-PL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F64060-C226-E9BA-B47E-DCE27A3718D6}"/>
              </a:ext>
            </a:extLst>
          </p:cNvPr>
          <p:cNvSpPr/>
          <p:nvPr/>
        </p:nvSpPr>
        <p:spPr>
          <a:xfrm>
            <a:off x="6943007" y="2633259"/>
            <a:ext cx="2104154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Performance metrics</a:t>
            </a:r>
            <a:endParaRPr lang="en-PL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7BC206-49EC-F965-022C-70E4CEB57797}"/>
              </a:ext>
            </a:extLst>
          </p:cNvPr>
          <p:cNvSpPr/>
          <p:nvPr/>
        </p:nvSpPr>
        <p:spPr>
          <a:xfrm>
            <a:off x="6943007" y="3747684"/>
            <a:ext cx="2104154" cy="4883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MAPE</a:t>
            </a:r>
            <a:endParaRPr lang="en-P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EE24D1-ED78-041D-730B-F2973233EDDE}"/>
              </a:ext>
            </a:extLst>
          </p:cNvPr>
          <p:cNvSpPr/>
          <p:nvPr/>
        </p:nvSpPr>
        <p:spPr>
          <a:xfrm>
            <a:off x="6943007" y="50811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RMSE</a:t>
            </a:r>
            <a:endParaRPr lang="en-PL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90B29-1471-B092-91D2-1E97950DD857}"/>
              </a:ext>
            </a:extLst>
          </p:cNvPr>
          <p:cNvSpPr/>
          <p:nvPr/>
        </p:nvSpPr>
        <p:spPr>
          <a:xfrm>
            <a:off x="6943007" y="4418705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MAE</a:t>
            </a:r>
            <a:endParaRPr lang="en-PL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888A46-66A8-0F33-7780-8F616B7F170E}"/>
              </a:ext>
            </a:extLst>
          </p:cNvPr>
          <p:cNvSpPr/>
          <p:nvPr/>
        </p:nvSpPr>
        <p:spPr>
          <a:xfrm>
            <a:off x="2456732" y="3747684"/>
            <a:ext cx="2104154" cy="4883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Linear regression</a:t>
            </a:r>
            <a:endParaRPr lang="en-P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D13631-7021-E873-2529-FDDD532F375D}"/>
              </a:ext>
            </a:extLst>
          </p:cNvPr>
          <p:cNvSpPr/>
          <p:nvPr/>
        </p:nvSpPr>
        <p:spPr>
          <a:xfrm>
            <a:off x="2456732" y="5081184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XGBoost</a:t>
            </a:r>
            <a:endParaRPr lang="en-PL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72BF5-EAC6-C7A1-C8CE-785F473DB73A}"/>
              </a:ext>
            </a:extLst>
          </p:cNvPr>
          <p:cNvSpPr/>
          <p:nvPr/>
        </p:nvSpPr>
        <p:spPr>
          <a:xfrm>
            <a:off x="2456732" y="4418705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Random Forest</a:t>
            </a:r>
            <a:endParaRPr lang="en-P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4F651-3785-9F1A-7CA9-12053A3B723E}"/>
              </a:ext>
            </a:extLst>
          </p:cNvPr>
          <p:cNvSpPr/>
          <p:nvPr/>
        </p:nvSpPr>
        <p:spPr>
          <a:xfrm>
            <a:off x="2456732" y="5743663"/>
            <a:ext cx="2104154" cy="4883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Neural network</a:t>
            </a:r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20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and validation</a:t>
            </a:r>
            <a:endParaRPr lang="en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14D7-A914-F5C1-ED40-98CBF225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"/>
          <a:stretch/>
        </p:blipFill>
        <p:spPr>
          <a:xfrm>
            <a:off x="3457957" y="1884277"/>
            <a:ext cx="8124443" cy="18581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686B3-2FF6-52EC-FDB3-07B2816F364E}"/>
              </a:ext>
            </a:extLst>
          </p:cNvPr>
          <p:cNvSpPr/>
          <p:nvPr/>
        </p:nvSpPr>
        <p:spPr>
          <a:xfrm>
            <a:off x="256457" y="290844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5-fold cross-validation, with transformations trained separately on each split</a:t>
            </a:r>
            <a:endParaRPr lang="en-P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A79D8D-BBC4-EBC8-442D-498BA1A62CF8}"/>
              </a:ext>
            </a:extLst>
          </p:cNvPr>
          <p:cNvSpPr/>
          <p:nvPr/>
        </p:nvSpPr>
        <p:spPr>
          <a:xfrm>
            <a:off x="256456" y="188165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Validation</a:t>
            </a:r>
            <a:endParaRPr lang="en-PL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8324F-2B3D-EDE0-8970-1606F228409A}"/>
              </a:ext>
            </a:extLst>
          </p:cNvPr>
          <p:cNvSpPr/>
          <p:nvPr/>
        </p:nvSpPr>
        <p:spPr>
          <a:xfrm>
            <a:off x="256457" y="5327794"/>
            <a:ext cx="2839550" cy="8340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Bayesian optimization with 50 trials</a:t>
            </a:r>
            <a:endParaRPr lang="en-P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0650F6-4457-1BC9-495C-A42FED1D6057}"/>
              </a:ext>
            </a:extLst>
          </p:cNvPr>
          <p:cNvSpPr/>
          <p:nvPr/>
        </p:nvSpPr>
        <p:spPr>
          <a:xfrm>
            <a:off x="256456" y="4301000"/>
            <a:ext cx="2839549" cy="931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Hyperparameter tuning</a:t>
            </a:r>
            <a:endParaRPr lang="en-PL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42B54-DD17-A8E4-DF7B-AE1C37E8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15" y="5046806"/>
            <a:ext cx="76295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F0A7EC-0F59-A9F5-ABF7-E33020D7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15" y="5744801"/>
            <a:ext cx="5514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5139-853C-FB34-1B42-0E4C406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P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2E463DE-3C3E-8E44-6DA7-85723760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70688"/>
              </p:ext>
            </p:extLst>
          </p:nvPr>
        </p:nvGraphicFramePr>
        <p:xfrm>
          <a:off x="1365250" y="2938991"/>
          <a:ext cx="8127999" cy="22148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560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883485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8105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9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026258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914919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892113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Training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61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5,122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0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7.0%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1,483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2,276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6.5%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2,155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5435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7E8"/>
      </a:lt2>
      <a:accent1>
        <a:srgbClr val="EA8873"/>
      </a:accent1>
      <a:accent2>
        <a:srgbClr val="E55375"/>
      </a:accent2>
      <a:accent3>
        <a:srgbClr val="EA73C0"/>
      </a:accent3>
      <a:accent4>
        <a:srgbClr val="DC53E5"/>
      </a:accent4>
      <a:accent5>
        <a:srgbClr val="B073EA"/>
      </a:accent5>
      <a:accent6>
        <a:srgbClr val="6253E5"/>
      </a:accent6>
      <a:hlink>
        <a:srgbClr val="5B8B9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151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Bierstadt</vt:lpstr>
      <vt:lpstr>BevelVTI</vt:lpstr>
      <vt:lpstr>Machine Learning</vt:lpstr>
      <vt:lpstr>Machine learning tasks</vt:lpstr>
      <vt:lpstr>Regression task</vt:lpstr>
      <vt:lpstr>Features available</vt:lpstr>
      <vt:lpstr>EDA – numeric variables</vt:lpstr>
      <vt:lpstr>EDA – categorical variables </vt:lpstr>
      <vt:lpstr>Modelling</vt:lpstr>
      <vt:lpstr>Tuning and validation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Tomasz Starakiewicz</dc:creator>
  <cp:lastModifiedBy>Starakiewicz, Tomasz</cp:lastModifiedBy>
  <cp:revision>5</cp:revision>
  <dcterms:created xsi:type="dcterms:W3CDTF">2023-02-28T15:04:34Z</dcterms:created>
  <dcterms:modified xsi:type="dcterms:W3CDTF">2023-03-01T11:28:13Z</dcterms:modified>
</cp:coreProperties>
</file>