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>
        <p:scale>
          <a:sx n="75" d="100"/>
          <a:sy n="75" d="100"/>
        </p:scale>
        <p:origin x="87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D53F6F6-4D67-CDE8-1F50-E1923BE6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1609727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28" y="6252077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3" r:id="rId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FB66-4302-C551-2D27-29EBF6EC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PL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ECE0-A082-81CF-8890-7B26F14C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PL"/>
              <a:t>Tomasz Starakiewicz</a:t>
            </a:r>
            <a:endParaRPr lang="en-PL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8727433-E754-5294-6144-A8DF50C7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1" r="5095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1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484175-6C7C-3DDC-8878-0A46313904C6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00CBE7-86C8-6B75-278D-7AD7F5937382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7A1A5E-36D9-B7E5-DD6A-E83B59384ABA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diabetics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CD8051-87C1-4C54-7818-DB3E2038F08D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1DEE65-2DD1-ACB6-828E-E109F28DDAD9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individuals at-risk with limited data (survey responses)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1B4081-283F-E578-48C6-DF7251CA6DB0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Behavioral Risk Factor Surveillance System – national survey ran by CDC</a:t>
            </a:r>
            <a:endParaRPr lang="en-PL" dirty="0"/>
          </a:p>
        </p:txBody>
      </p:sp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5D2CE0-0410-E86A-039C-84763EBD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597" y="2623734"/>
            <a:ext cx="2184777" cy="21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93491" y="199247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Diabetes present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22491" y="1992479"/>
            <a:ext cx="6973018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BMI</a:t>
            </a:r>
            <a:endParaRPr lang="en-PL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096000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Physical activity</a:t>
            </a:r>
            <a:endParaRPr lang="en-PL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7783155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</a:t>
            </a:r>
            <a:endParaRPr lang="en-PL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8845" y="6173094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Income</a:t>
            </a:r>
            <a:endParaRPr lang="en-PL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096000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High blood pressure</a:t>
            </a:r>
            <a:endParaRPr lang="en-PL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7783155" y="493113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Consumes fruit</a:t>
            </a:r>
            <a:endParaRPr lang="en-PL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92179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Heart disease</a:t>
            </a:r>
            <a:endParaRPr lang="en-P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096000" y="493113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Recent physical activity</a:t>
            </a:r>
            <a:endParaRPr lang="en-P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79348" y="5419446"/>
            <a:ext cx="1406602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479348" y="4858601"/>
            <a:ext cx="1406602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Binary</a:t>
            </a:r>
            <a:endParaRPr lang="en-PL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A0253-9175-197F-91A6-D5D4BED950D9}"/>
              </a:ext>
            </a:extLst>
          </p:cNvPr>
          <p:cNvSpPr/>
          <p:nvPr/>
        </p:nvSpPr>
        <p:spPr>
          <a:xfrm>
            <a:off x="479348" y="6001601"/>
            <a:ext cx="1406602" cy="488314"/>
          </a:xfrm>
          <a:prstGeom prst="roundRect">
            <a:avLst/>
          </a:prstGeom>
          <a:solidFill>
            <a:srgbClr val="CCFFCC"/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Ordinal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171A37-DE27-F7D4-D952-EC2B9C21609F}"/>
              </a:ext>
            </a:extLst>
          </p:cNvPr>
          <p:cNvSpPr/>
          <p:nvPr/>
        </p:nvSpPr>
        <p:spPr>
          <a:xfrm>
            <a:off x="7783155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High cholesterol</a:t>
            </a:r>
            <a:endParaRPr lang="en-PL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7E540-677B-A785-28DC-ADD96A79DD06}"/>
              </a:ext>
            </a:extLst>
          </p:cNvPr>
          <p:cNvSpPr/>
          <p:nvPr/>
        </p:nvSpPr>
        <p:spPr>
          <a:xfrm>
            <a:off x="4409357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Cholesterol was checked</a:t>
            </a:r>
            <a:endParaRPr lang="en-P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3802A1-9EAE-5A0F-E5FA-F3BB88BBF5FC}"/>
              </a:ext>
            </a:extLst>
          </p:cNvPr>
          <p:cNvSpPr/>
          <p:nvPr/>
        </p:nvSpPr>
        <p:spPr>
          <a:xfrm>
            <a:off x="6096000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Smoker</a:t>
            </a:r>
            <a:endParaRPr lang="en-P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C62E95-5B72-E6AE-4CC5-F78BCDDCE9EF}"/>
              </a:ext>
            </a:extLst>
          </p:cNvPr>
          <p:cNvSpPr/>
          <p:nvPr/>
        </p:nvSpPr>
        <p:spPr>
          <a:xfrm>
            <a:off x="7783155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Stroke</a:t>
            </a:r>
            <a:endParaRPr lang="en-PL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0CF371-D50F-B3C9-8BFB-454EC235E621}"/>
              </a:ext>
            </a:extLst>
          </p:cNvPr>
          <p:cNvSpPr/>
          <p:nvPr/>
        </p:nvSpPr>
        <p:spPr>
          <a:xfrm>
            <a:off x="4409357" y="5532241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Consumes vegetables</a:t>
            </a:r>
            <a:endParaRPr lang="en-PL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F8AC69-B97D-A782-8D7D-319477BE5654}"/>
              </a:ext>
            </a:extLst>
          </p:cNvPr>
          <p:cNvSpPr/>
          <p:nvPr/>
        </p:nvSpPr>
        <p:spPr>
          <a:xfrm>
            <a:off x="6096000" y="5532241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Heavy alcohol consumption</a:t>
            </a:r>
            <a:endParaRPr lang="en-PL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D8B243-FBE6-A7E5-2A46-1ACDF29B499B}"/>
              </a:ext>
            </a:extLst>
          </p:cNvPr>
          <p:cNvSpPr/>
          <p:nvPr/>
        </p:nvSpPr>
        <p:spPr>
          <a:xfrm>
            <a:off x="4408845" y="371996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Has health coverage</a:t>
            </a:r>
            <a:endParaRPr lang="en-PL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ABDDF4-DEC0-208E-37B0-C36B7523A87C}"/>
              </a:ext>
            </a:extLst>
          </p:cNvPr>
          <p:cNvSpPr/>
          <p:nvPr/>
        </p:nvSpPr>
        <p:spPr>
          <a:xfrm>
            <a:off x="9470310" y="492179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Didn’t see doctor because of cost</a:t>
            </a:r>
            <a:endParaRPr lang="en-PL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0C1267-64D8-FFD1-629C-8FB3ABB38C5A}"/>
              </a:ext>
            </a:extLst>
          </p:cNvPr>
          <p:cNvSpPr/>
          <p:nvPr/>
        </p:nvSpPr>
        <p:spPr>
          <a:xfrm>
            <a:off x="7783155" y="5513287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General heatlh</a:t>
            </a:r>
            <a:endParaRPr lang="en-PL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0A555B-61FC-7D77-CC0D-0D6A63B691B1}"/>
              </a:ext>
            </a:extLst>
          </p:cNvPr>
          <p:cNvSpPr/>
          <p:nvPr/>
        </p:nvSpPr>
        <p:spPr>
          <a:xfrm>
            <a:off x="9470310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Days of poor mental health</a:t>
            </a:r>
            <a:endParaRPr lang="en-PL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80E9D6-E665-F473-AC8D-E603CFEB388C}"/>
              </a:ext>
            </a:extLst>
          </p:cNvPr>
          <p:cNvSpPr/>
          <p:nvPr/>
        </p:nvSpPr>
        <p:spPr>
          <a:xfrm>
            <a:off x="9470310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Difficulty walking</a:t>
            </a:r>
            <a:endParaRPr lang="en-PL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2AD283-93B3-9A4C-C116-16D2A5A5A63C}"/>
              </a:ext>
            </a:extLst>
          </p:cNvPr>
          <p:cNvSpPr/>
          <p:nvPr/>
        </p:nvSpPr>
        <p:spPr>
          <a:xfrm>
            <a:off x="9470310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male</a:t>
            </a:r>
            <a:endParaRPr lang="en-P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9F82A1-9857-64B0-2F5D-ACDAEA9EC955}"/>
              </a:ext>
            </a:extLst>
          </p:cNvPr>
          <p:cNvSpPr/>
          <p:nvPr/>
        </p:nvSpPr>
        <p:spPr>
          <a:xfrm>
            <a:off x="9470310" y="5513287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Education</a:t>
            </a:r>
            <a:endParaRPr lang="en-PL" sz="1400" dirty="0"/>
          </a:p>
        </p:txBody>
      </p:sp>
    </p:spTree>
    <p:extLst>
      <p:ext uri="{BB962C8B-B14F-4D97-AF65-F5344CB8AC3E}">
        <p14:creationId xmlns:p14="http://schemas.microsoft.com/office/powerpoint/2010/main" val="278524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tasks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222A0-CB74-52D9-4EF9-F7AE2816B6FC}"/>
              </a:ext>
            </a:extLst>
          </p:cNvPr>
          <p:cNvSpPr/>
          <p:nvPr/>
        </p:nvSpPr>
        <p:spPr>
          <a:xfrm>
            <a:off x="7370876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2400" dirty="0"/>
              <a:t>Classification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032C0AC-3B85-6EDC-19DE-EA328766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124" y="2260611"/>
            <a:ext cx="669096" cy="66909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56993-9048-5185-D567-367AB6D032EA}"/>
              </a:ext>
            </a:extLst>
          </p:cNvPr>
          <p:cNvSpPr/>
          <p:nvPr/>
        </p:nvSpPr>
        <p:spPr>
          <a:xfrm>
            <a:off x="2413948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Regression</a:t>
            </a:r>
            <a:endParaRPr lang="en-PL" sz="240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D6FCEE2-2E4F-C007-C192-0472A4B8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48" y="2260611"/>
            <a:ext cx="669096" cy="6690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3725F0D-4305-4C28-1C28-84E44F0B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238" y="4086225"/>
            <a:ext cx="1797574" cy="1797574"/>
          </a:xfrm>
          <a:prstGeom prst="rect">
            <a:avLst/>
          </a:prstGeom>
        </p:spPr>
      </p:pic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7095636-84ED-BF6D-9B58-163A9F55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848" y="4187765"/>
            <a:ext cx="1451352" cy="14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797BC9-4B3B-4062-48EF-8472FFF6BB6F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used car price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52252-DDFB-0123-38E4-1F68FE129503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9683E4-FECF-25E8-09DD-0F2D4761EC1C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Price seller’s car – avoid underpricing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bargains for the buyer</a:t>
            </a:r>
            <a:endParaRPr lang="en-P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E9696C-6353-6899-5691-7A970C36F218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Scraped used car listings from UK marketplaces</a:t>
            </a:r>
            <a:endParaRPr lang="en-PL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F3B6EC-0F1C-515D-D2CE-3D94C2C0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041" y="2731160"/>
            <a:ext cx="2255834" cy="22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Listed price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09357" y="2004609"/>
            <a:ext cx="6973018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Production year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843789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Mileage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9278221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Vehicle tax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9357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Miles per gallon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843789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Engine size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9278221" y="376682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Transmission</a:t>
            </a:r>
            <a:endParaRPr lang="en-PL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843789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Fuel type</a:t>
            </a:r>
            <a:endParaRPr lang="en-PL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409357" y="597050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6843789" y="597050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Categorical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5920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numeric variables</a:t>
            </a:r>
            <a:endParaRPr lang="en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FA7E4-D528-5198-1FFA-C4355111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192073"/>
            <a:ext cx="11172825" cy="2473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85D90F-ECAE-0EBD-0990-A1D7E845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5086350"/>
            <a:ext cx="3695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categorical variables </a:t>
            </a:r>
            <a:endParaRPr lang="en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718F-97EF-A83B-06B5-3131CD52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5" y="2343150"/>
            <a:ext cx="3596108" cy="3573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67ED2-3905-0931-CC2E-81C21D44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34" y="2343150"/>
            <a:ext cx="3581341" cy="3573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A649E-EEAB-14D1-CC21-8B460FA7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187028"/>
            <a:ext cx="385421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809A2E-D655-22B2-A7DD-95CAA189726D}"/>
              </a:ext>
            </a:extLst>
          </p:cNvPr>
          <p:cNvSpPr/>
          <p:nvPr/>
        </p:nvSpPr>
        <p:spPr>
          <a:xfrm>
            <a:off x="2456732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Models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64060-C226-E9BA-B47E-DCE27A3718D6}"/>
              </a:ext>
            </a:extLst>
          </p:cNvPr>
          <p:cNvSpPr/>
          <p:nvPr/>
        </p:nvSpPr>
        <p:spPr>
          <a:xfrm>
            <a:off x="6943007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Performance metrics</a:t>
            </a:r>
            <a:endParaRPr lang="en-PL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7BC206-49EC-F965-022C-70E4CEB57797}"/>
              </a:ext>
            </a:extLst>
          </p:cNvPr>
          <p:cNvSpPr/>
          <p:nvPr/>
        </p:nvSpPr>
        <p:spPr>
          <a:xfrm>
            <a:off x="6943007" y="3747684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MAPE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EE24D1-ED78-041D-730B-F2973233EDDE}"/>
              </a:ext>
            </a:extLst>
          </p:cNvPr>
          <p:cNvSpPr/>
          <p:nvPr/>
        </p:nvSpPr>
        <p:spPr>
          <a:xfrm>
            <a:off x="6943007" y="50811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RMSE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90B29-1471-B092-91D2-1E97950DD857}"/>
              </a:ext>
            </a:extLst>
          </p:cNvPr>
          <p:cNvSpPr/>
          <p:nvPr/>
        </p:nvSpPr>
        <p:spPr>
          <a:xfrm>
            <a:off x="6943007" y="4418705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MAE</a:t>
            </a:r>
            <a:endParaRPr lang="en-PL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888A46-66A8-0F33-7780-8F616B7F170E}"/>
              </a:ext>
            </a:extLst>
          </p:cNvPr>
          <p:cNvSpPr/>
          <p:nvPr/>
        </p:nvSpPr>
        <p:spPr>
          <a:xfrm>
            <a:off x="2456732" y="37476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Linear regression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D13631-7021-E873-2529-FDDD532F375D}"/>
              </a:ext>
            </a:extLst>
          </p:cNvPr>
          <p:cNvSpPr/>
          <p:nvPr/>
        </p:nvSpPr>
        <p:spPr>
          <a:xfrm>
            <a:off x="2456732" y="5081184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XGBoost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72BF5-EAC6-C7A1-C8CE-785F473DB73A}"/>
              </a:ext>
            </a:extLst>
          </p:cNvPr>
          <p:cNvSpPr/>
          <p:nvPr/>
        </p:nvSpPr>
        <p:spPr>
          <a:xfrm>
            <a:off x="2456732" y="4418705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Random Forest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4F651-3785-9F1A-7CA9-12053A3B723E}"/>
              </a:ext>
            </a:extLst>
          </p:cNvPr>
          <p:cNvSpPr/>
          <p:nvPr/>
        </p:nvSpPr>
        <p:spPr>
          <a:xfrm>
            <a:off x="2456732" y="5743663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Neural network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2029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and validation</a:t>
            </a:r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014D7-A914-F5C1-ED40-98CBF2251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"/>
          <a:stretch/>
        </p:blipFill>
        <p:spPr>
          <a:xfrm>
            <a:off x="3457957" y="1884277"/>
            <a:ext cx="8124443" cy="18581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686B3-2FF6-52EC-FDB3-07B2816F364E}"/>
              </a:ext>
            </a:extLst>
          </p:cNvPr>
          <p:cNvSpPr/>
          <p:nvPr/>
        </p:nvSpPr>
        <p:spPr>
          <a:xfrm>
            <a:off x="256457" y="290844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5-fold cross-validation, with transformations trained separately on each split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A79D8D-BBC4-EBC8-442D-498BA1A62CF8}"/>
              </a:ext>
            </a:extLst>
          </p:cNvPr>
          <p:cNvSpPr/>
          <p:nvPr/>
        </p:nvSpPr>
        <p:spPr>
          <a:xfrm>
            <a:off x="256456" y="188165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Validation</a:t>
            </a:r>
            <a:endParaRPr lang="en-PL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88324F-2B3D-EDE0-8970-1606F228409A}"/>
              </a:ext>
            </a:extLst>
          </p:cNvPr>
          <p:cNvSpPr/>
          <p:nvPr/>
        </p:nvSpPr>
        <p:spPr>
          <a:xfrm>
            <a:off x="256457" y="532779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Bayesian optimization with 50 trials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0650F6-4457-1BC9-495C-A42FED1D6057}"/>
              </a:ext>
            </a:extLst>
          </p:cNvPr>
          <p:cNvSpPr/>
          <p:nvPr/>
        </p:nvSpPr>
        <p:spPr>
          <a:xfrm>
            <a:off x="256456" y="430100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Hyperparameter tuning</a:t>
            </a:r>
            <a:endParaRPr lang="en-PL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42B54-DD17-A8E4-DF7B-AE1C37E8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940" y="4765819"/>
            <a:ext cx="7629525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0A7EC-0F59-A9F5-ABF7-E33020D74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940" y="5463814"/>
            <a:ext cx="5514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P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E463DE-3C3E-8E44-6DA7-85723760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70688"/>
              </p:ext>
            </p:extLst>
          </p:nvPr>
        </p:nvGraphicFramePr>
        <p:xfrm>
          <a:off x="1365250" y="2938991"/>
          <a:ext cx="8127999" cy="2214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560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83485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68105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5699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2625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914919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8921136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Training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61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4,806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5,122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7.0%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2,276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2,155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1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5435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243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BevelVTI</vt:lpstr>
      <vt:lpstr>Machine Learning</vt:lpstr>
      <vt:lpstr>Machine learning tasks</vt:lpstr>
      <vt:lpstr>Regression task</vt:lpstr>
      <vt:lpstr>Features available</vt:lpstr>
      <vt:lpstr>EDA – numeric variables</vt:lpstr>
      <vt:lpstr>EDA – categorical variables </vt:lpstr>
      <vt:lpstr>Modelling</vt:lpstr>
      <vt:lpstr>Tuning and validation</vt:lpstr>
      <vt:lpstr>Results</vt:lpstr>
      <vt:lpstr>Classification task</vt:lpstr>
      <vt:lpstr>Features available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Tomasz Starakiewicz</dc:creator>
  <cp:lastModifiedBy>Starakiewicz, Tomasz</cp:lastModifiedBy>
  <cp:revision>8</cp:revision>
  <dcterms:created xsi:type="dcterms:W3CDTF">2023-02-28T15:04:34Z</dcterms:created>
  <dcterms:modified xsi:type="dcterms:W3CDTF">2023-03-01T14:13:20Z</dcterms:modified>
</cp:coreProperties>
</file>