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7"/>
  </p:notesMasterIdLst>
  <p:handoutMasterIdLst>
    <p:handoutMasterId r:id="rId28"/>
  </p:handoutMasterIdLst>
  <p:sldIdLst>
    <p:sldId id="336" r:id="rId5"/>
    <p:sldId id="330" r:id="rId6"/>
    <p:sldId id="332" r:id="rId7"/>
    <p:sldId id="337" r:id="rId8"/>
    <p:sldId id="340" r:id="rId9"/>
    <p:sldId id="339" r:id="rId10"/>
    <p:sldId id="341" r:id="rId11"/>
    <p:sldId id="348" r:id="rId12"/>
    <p:sldId id="334" r:id="rId13"/>
    <p:sldId id="342" r:id="rId14"/>
    <p:sldId id="343" r:id="rId15"/>
    <p:sldId id="344" r:id="rId16"/>
    <p:sldId id="345" r:id="rId17"/>
    <p:sldId id="346" r:id="rId18"/>
    <p:sldId id="347" r:id="rId19"/>
    <p:sldId id="335" r:id="rId20"/>
    <p:sldId id="350" r:id="rId21"/>
    <p:sldId id="351" r:id="rId22"/>
    <p:sldId id="352" r:id="rId23"/>
    <p:sldId id="353" r:id="rId24"/>
    <p:sldId id="274" r:id="rId25"/>
    <p:sldId id="275" r:id="rId26"/>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85175"/>
  </p:normalViewPr>
  <p:slideViewPr>
    <p:cSldViewPr snapToGrid="0" snapToObjects="1">
      <p:cViewPr varScale="1">
        <p:scale>
          <a:sx n="82" d="100"/>
          <a:sy n="82" d="100"/>
        </p:scale>
        <p:origin x="1616" y="168"/>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7/14/25</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flowchart illustrates the following general steps for KNN based recommender system:</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Calculate the similarity between two users using their course enrollment history</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Build a similarity matrix for each pair of users with the training dataset</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For each user, find its k nearest neighbors in the similarity matrix</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For each rating in the test dataset, estimate its rating using the KNN collaborative filtering equations</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Calculate RMSE for the entire test dataset</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1458338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flowchart illustrates the following general steps for NMF based recommender system:</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Use the NMF() class provided by </a:t>
            </a:r>
            <a:r>
              <a:rPr lang="en-US" sz="1200" b="0" i="0" u="none" strike="noStrike" kern="1200" dirty="0" err="1">
                <a:solidFill>
                  <a:schemeClr val="tx1"/>
                </a:solidFill>
                <a:effectLst/>
                <a:latin typeface="+mn-lt"/>
                <a:ea typeface="+mn-ea"/>
                <a:cs typeface="+mn-cs"/>
              </a:rPr>
              <a:t>sklearn</a:t>
            </a:r>
            <a:r>
              <a:rPr lang="en-US" sz="1200" b="0" i="0" u="none" strike="noStrike" kern="1200" dirty="0">
                <a:solidFill>
                  <a:schemeClr val="tx1"/>
                </a:solidFill>
                <a:effectLst/>
                <a:latin typeface="+mn-lt"/>
                <a:ea typeface="+mn-ea"/>
                <a:cs typeface="+mn-cs"/>
              </a:rPr>
              <a:t> to decompose the original user-item interaction matrix</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For each rating in the test dataset, estimate its rating using the dot product of matrix U and matrix I</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Calculate RMSE for the entire test dataset</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3495333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flowchart illustrates the following general steps for Neural Network Embedding based recommender system:</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Prepare user ratings input data by transforming it into a matrix with one hot encoded users and items as features and rating as label</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Build a neural network model with embeddings and train and test the model using the prepared input.</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Calculate RMSE for the entire test dataset</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2425303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shows the </a:t>
            </a:r>
            <a:r>
              <a:rPr lang="en-US" dirty="0" err="1"/>
              <a:t>rmse</a:t>
            </a:r>
            <a:r>
              <a:rPr lang="en-US" dirty="0"/>
              <a:t> from the various collaborative filtering models tried.  The models are listed in order of decreasing error going from left to right. </a:t>
            </a:r>
          </a:p>
          <a:p>
            <a:r>
              <a:rPr lang="en-US" dirty="0"/>
              <a:t>Neural Network model performed the best with </a:t>
            </a:r>
            <a:r>
              <a:rPr lang="en-US" dirty="0" err="1"/>
              <a:t>rmse</a:t>
            </a:r>
            <a:r>
              <a:rPr lang="en-US" dirty="0"/>
              <a:t> slightly above 0.4.</a:t>
            </a:r>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4279916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22</a:t>
            </a:fld>
            <a:endParaRPr lang="en-US"/>
          </a:p>
        </p:txBody>
      </p:sp>
    </p:spTree>
    <p:extLst>
      <p:ext uri="{BB962C8B-B14F-4D97-AF65-F5344CB8AC3E}">
        <p14:creationId xmlns:p14="http://schemas.microsoft.com/office/powerpoint/2010/main" val="99850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1C7DDB"/>
                </a:solidFill>
                <a:latin typeface="Abadi"/>
              </a:rPr>
              <a:t>The graph shows the count for the courses offered by AI Training Room belonging to each genre.  The genres are in the order of high to low count going from left to right.</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595152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 shows the distribution of the number of courses per user enrolled.</a:t>
            </a:r>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2111295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list shows the Top 20 most popular courses as measured by enrolls among the courses offered by AI Training Room, in descending order by enrolls.</a:t>
            </a:r>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086827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graphic shows the word cloud generated from course titles AI Training Room courses offered.</a:t>
            </a:r>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3138659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flowchart illustrates the following general steps for content-based recommender system using user profile and course genres:</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Build user profile features and course genre features from raw data</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Use a computational method such as dot product to build course interest score from user profile features and course genre features</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Recommend the course with the highest interest</a:t>
            </a:r>
          </a:p>
          <a:p>
            <a:r>
              <a:rPr lang="en-US" dirty="0"/>
              <a:t> </a:t>
            </a:r>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399925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flowchart illustrates the following general steps for content-based recommender system using course similarity:</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Build course similarity matrix using </a:t>
            </a:r>
            <a:r>
              <a:rPr lang="en-US" sz="1200" b="0" i="0" u="none" strike="noStrike" kern="1200" dirty="0" err="1">
                <a:solidFill>
                  <a:schemeClr val="tx1"/>
                </a:solidFill>
                <a:effectLst/>
                <a:latin typeface="+mn-lt"/>
                <a:ea typeface="+mn-ea"/>
                <a:cs typeface="+mn-cs"/>
              </a:rPr>
              <a:t>BoW</a:t>
            </a:r>
            <a:r>
              <a:rPr lang="en-US" sz="1200" b="0" i="0" u="none" strike="noStrike" kern="1200" dirty="0">
                <a:solidFill>
                  <a:schemeClr val="tx1"/>
                </a:solidFill>
                <a:effectLst/>
                <a:latin typeface="+mn-lt"/>
                <a:ea typeface="+mn-ea"/>
                <a:cs typeface="+mn-cs"/>
              </a:rPr>
              <a:t> features derived from course title and description.</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Using a similarity threshold, build a list of recommended courses for each user from the courses the user has not yet enrolled.</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Recommend the courses from the list, capping the number of courses to be recommended.</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1224902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The flowchart illustrates the following general steps for clustering-based recommender system:</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Perform clustering on the user profile feature vectors</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Apply PCA (Principle Component Analysis) on user profile feature vectors to reduce dimensions</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Perform clustering on the PCA transformed main components</a:t>
            </a:r>
          </a:p>
          <a:p>
            <a:pPr marL="228600" indent="-228600" rtl="0" fontAlgn="base">
              <a:buFont typeface="+mj-lt"/>
              <a:buAutoNum type="arabicPeriod"/>
            </a:pPr>
            <a:r>
              <a:rPr lang="en-US" sz="1200" b="0" i="0" u="none" strike="noStrike" kern="1200" dirty="0">
                <a:solidFill>
                  <a:schemeClr val="tx1"/>
                </a:solidFill>
                <a:effectLst/>
                <a:latin typeface="+mn-lt"/>
                <a:ea typeface="+mn-ea"/>
                <a:cs typeface="+mn-cs"/>
              </a:rPr>
              <a:t>Generate course recommendations based on enrollment history of other members in the group</a:t>
            </a:r>
          </a:p>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1992238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7/14/25</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7/14/25</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7/14/25</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7/14/25</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7/14/25</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7/14/25</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7/14/25</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7/14/25</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7/14/25</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7/14/25</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tjtutor1970/IBM-ML-Capstone/blob/main/caps_cf_knn.ipynb" TargetMode="External"/><Relationship Id="rId3" Type="http://schemas.openxmlformats.org/officeDocument/2006/relationships/image" Target="../media/image4.png"/><Relationship Id="rId7" Type="http://schemas.openxmlformats.org/officeDocument/2006/relationships/hyperlink" Target="https://github.com/tjtutor1970/IBM-ML-Capstone/blob/main/caps_clustering.ipynb"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github.com/tjtutor1970/IBM-ML-Capstone/blob/main/caps_cbrs_cs.ipynb" TargetMode="External"/><Relationship Id="rId5" Type="http://schemas.openxmlformats.org/officeDocument/2006/relationships/hyperlink" Target="https://github.com/tjtutor1970/IBM-ML-Capstone/blob/main/caps_cbrs_upcg.ipynb" TargetMode="External"/><Relationship Id="rId10" Type="http://schemas.openxmlformats.org/officeDocument/2006/relationships/hyperlink" Target="https://github.com/tjtutor1970/IBM-ML-Capstone/blob/main/caps_cf_nn.ipynb" TargetMode="External"/><Relationship Id="rId4" Type="http://schemas.openxmlformats.org/officeDocument/2006/relationships/hyperlink" Target="https://github.com/tjtutor1970/IBM-ML-Capstone/blob/main/caps_eda.ipynb" TargetMode="External"/><Relationship Id="rId9" Type="http://schemas.openxmlformats.org/officeDocument/2006/relationships/hyperlink" Target="https://github.com/tjtutor1970/IBM-ML-Capstone/blob/main/caps_cf_nmf.ipynb"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5328972" y="3122742"/>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1251284" y="1325937"/>
            <a:ext cx="10241280" cy="1323439"/>
          </a:xfrm>
          <a:prstGeom prst="rect">
            <a:avLst/>
          </a:prstGeom>
          <a:solidFill>
            <a:schemeClr val="bg1">
              <a:alpha val="86117"/>
            </a:schemeClr>
          </a:solidFill>
        </p:spPr>
        <p:txBody>
          <a:bodyPr wrap="square" rtlCol="0">
            <a:spAutoFit/>
          </a:bodyPr>
          <a:lstStyle/>
          <a:p>
            <a:r>
              <a:rPr lang="en-US" sz="4000" dirty="0">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1251284" y="4166431"/>
            <a:ext cx="2514600" cy="830997"/>
          </a:xfrm>
          <a:prstGeom prst="rect">
            <a:avLst/>
          </a:prstGeom>
          <a:noFill/>
        </p:spPr>
        <p:txBody>
          <a:bodyPr wrap="square" lIns="91440" tIns="45720" rIns="91440" bIns="45720" rtlCol="0" anchor="t">
            <a:spAutoFit/>
          </a:bodyPr>
          <a:lstStyle/>
          <a:p>
            <a:r>
              <a:rPr lang="en-US" sz="2400" dirty="0">
                <a:latin typeface="Abadi"/>
                <a:ea typeface="SF Pro" pitchFamily="2" charset="0"/>
                <a:cs typeface="SF Pro" pitchFamily="2" charset="0"/>
              </a:rPr>
              <a:t>Tim </a:t>
            </a:r>
            <a:r>
              <a:rPr lang="en-US" sz="2400" dirty="0" err="1">
                <a:latin typeface="Abadi"/>
                <a:ea typeface="SF Pro" pitchFamily="2" charset="0"/>
                <a:cs typeface="SF Pro" pitchFamily="2" charset="0"/>
              </a:rPr>
              <a:t>Jhung</a:t>
            </a:r>
            <a:endParaRPr lang="en-US" sz="2400" dirty="0">
              <a:latin typeface="Abadi"/>
              <a:ea typeface="SF Pro" pitchFamily="2" charset="0"/>
              <a:cs typeface="SF Pro" pitchFamily="2" charset="0"/>
            </a:endParaRPr>
          </a:p>
          <a:p>
            <a:r>
              <a:rPr lang="en-US" sz="2400" dirty="0">
                <a:latin typeface="Abadi" panose="020B0604020104020204" pitchFamily="34" charset="0"/>
                <a:ea typeface="SF Pro" pitchFamily="2" charset="0"/>
                <a:cs typeface="SF Pro" pitchFamily="2" charset="0"/>
              </a:rPr>
              <a:t>July 11, 2025</a:t>
            </a: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10064316" y="4819792"/>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10064316" y="4337776"/>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50124" y="4708764"/>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user profile and course genres</a:t>
            </a: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593892" y="380458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273040" y="2944676"/>
            <a:ext cx="1645920" cy="16738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Genearted</a:t>
            </a:r>
            <a:r>
              <a:rPr lang="en-US" dirty="0">
                <a:solidFill>
                  <a:schemeClr val="tx1"/>
                </a:solidFill>
              </a:rPr>
              <a:t> dataset:</a:t>
            </a:r>
          </a:p>
          <a:p>
            <a:pPr algn="ctr"/>
            <a:r>
              <a:rPr lang="en-US" dirty="0" err="1">
                <a:solidFill>
                  <a:schemeClr val="tx1"/>
                </a:solidFill>
              </a:rPr>
              <a:t>User_genre</a:t>
            </a:r>
            <a:r>
              <a:rPr lang="en-US" dirty="0">
                <a:solidFill>
                  <a:schemeClr val="tx1"/>
                </a:solidFill>
              </a:rPr>
              <a:t> interest score</a:t>
            </a:r>
          </a:p>
          <a:p>
            <a:pPr algn="ctr"/>
            <a:endParaRPr lang="en-US" dirty="0">
              <a:solidFill>
                <a:schemeClr val="tx1"/>
              </a:solidFill>
            </a:endParaRPr>
          </a:p>
        </p:txBody>
      </p:sp>
      <p:sp>
        <p:nvSpPr>
          <p:cNvPr id="9" name="Rounded Rectangle 8">
            <a:extLst>
              <a:ext uri="{FF2B5EF4-FFF2-40B4-BE49-F238E27FC236}">
                <a16:creationId xmlns:a16="http://schemas.microsoft.com/office/drawing/2014/main" id="{B10ED2F6-D532-7142-97BA-904FB755E4F3}"/>
              </a:ext>
            </a:extLst>
          </p:cNvPr>
          <p:cNvSpPr/>
          <p:nvPr/>
        </p:nvSpPr>
        <p:spPr>
          <a:xfrm>
            <a:off x="947972" y="2944677"/>
            <a:ext cx="1645920" cy="16738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data:</a:t>
            </a:r>
          </a:p>
          <a:p>
            <a:pPr algn="ctr"/>
            <a:r>
              <a:rPr lang="en-US" dirty="0">
                <a:solidFill>
                  <a:schemeClr val="tx1"/>
                </a:solidFill>
              </a:rPr>
              <a:t>User profile vectors and</a:t>
            </a:r>
          </a:p>
          <a:p>
            <a:pPr algn="ctr"/>
            <a:r>
              <a:rPr lang="en-US" dirty="0">
                <a:solidFill>
                  <a:schemeClr val="tx1"/>
                </a:solidFill>
              </a:rPr>
              <a:t>Course genre vectors</a:t>
            </a:r>
          </a:p>
        </p:txBody>
      </p:sp>
      <p:sp>
        <p:nvSpPr>
          <p:cNvPr id="10" name="Rectangle 9">
            <a:extLst>
              <a:ext uri="{FF2B5EF4-FFF2-40B4-BE49-F238E27FC236}">
                <a16:creationId xmlns:a16="http://schemas.microsoft.com/office/drawing/2014/main" id="{BC66C45B-081E-7045-A932-30AF89330AF5}"/>
              </a:ext>
            </a:extLst>
          </p:cNvPr>
          <p:cNvSpPr/>
          <p:nvPr/>
        </p:nvSpPr>
        <p:spPr>
          <a:xfrm>
            <a:off x="3013083" y="2743199"/>
            <a:ext cx="1840766" cy="2092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a:p>
            <a:pPr algn="ctr"/>
            <a:r>
              <a:rPr lang="en-US" dirty="0">
                <a:solidFill>
                  <a:schemeClr val="tx1"/>
                </a:solidFill>
              </a:rPr>
              <a:t>Using dot product, generated course interest score matrix using the input data</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853849" y="380458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338151" y="2743199"/>
            <a:ext cx="1840766" cy="2092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Using </a:t>
            </a:r>
            <a:r>
              <a:rPr lang="en-US" dirty="0" err="1">
                <a:solidFill>
                  <a:schemeClr val="tx1"/>
                </a:solidFill>
              </a:rPr>
              <a:t>user_genre_interest_score</a:t>
            </a:r>
            <a:r>
              <a:rPr lang="en-US" dirty="0">
                <a:solidFill>
                  <a:schemeClr val="tx1"/>
                </a:solidFill>
              </a:rPr>
              <a:t>, built recommendation scores for courses not yet taken by user</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918960" y="380297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9598108" y="2944676"/>
            <a:ext cx="1645920" cy="16738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Recommendation Scores</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a:off x="9178917" y="380297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65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user profile-based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385302" y="2481129"/>
            <a:ext cx="4968498"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rPr>
              <a:t>Top 10 commonly recommended courses </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a:solidFill>
                  <a:srgbClr val="1C7DDB"/>
                </a:solidFill>
                <a:latin typeface="Abadi"/>
              </a:rPr>
              <a:t>On average, 9 new/unseen courses have been recommended per user (in the test user dataset)</a:t>
            </a:r>
            <a:endParaRPr lang="en-US" sz="2400" dirty="0">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38608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1C7DDB"/>
                </a:solidFill>
                <a:latin typeface="Abadi"/>
              </a:rPr>
              <a:t>Using a recommendation score threshold of 10, the following results have been observed.</a:t>
            </a:r>
          </a:p>
        </p:txBody>
      </p:sp>
      <p:pic>
        <p:nvPicPr>
          <p:cNvPr id="9" name="Picture 8">
            <a:extLst>
              <a:ext uri="{FF2B5EF4-FFF2-40B4-BE49-F238E27FC236}">
                <a16:creationId xmlns:a16="http://schemas.microsoft.com/office/drawing/2014/main" id="{E01FAB1D-583B-E54E-B552-05D28754FF39}"/>
              </a:ext>
            </a:extLst>
          </p:cNvPr>
          <p:cNvPicPr>
            <a:picLocks noChangeAspect="1"/>
          </p:cNvPicPr>
          <p:nvPr/>
        </p:nvPicPr>
        <p:blipFill>
          <a:blip r:embed="rId2"/>
          <a:stretch>
            <a:fillRect/>
          </a:stretch>
        </p:blipFill>
        <p:spPr>
          <a:xfrm>
            <a:off x="7098545" y="2814777"/>
            <a:ext cx="3594232" cy="3678098"/>
          </a:xfrm>
          <a:prstGeom prst="rect">
            <a:avLst/>
          </a:prstGeom>
        </p:spPr>
      </p:pic>
    </p:spTree>
    <p:extLst>
      <p:ext uri="{BB962C8B-B14F-4D97-AF65-F5344CB8AC3E}">
        <p14:creationId xmlns:p14="http://schemas.microsoft.com/office/powerpoint/2010/main" val="302482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course similarity</a:t>
            </a:r>
          </a:p>
        </p:txBody>
      </p:sp>
      <p:cxnSp>
        <p:nvCxnSpPr>
          <p:cNvPr id="17" name="Straight Arrow Connector 16">
            <a:extLst>
              <a:ext uri="{FF2B5EF4-FFF2-40B4-BE49-F238E27FC236}">
                <a16:creationId xmlns:a16="http://schemas.microsoft.com/office/drawing/2014/main" id="{6A4471FB-B041-0446-98F3-354AC1AABACF}"/>
              </a:ext>
            </a:extLst>
          </p:cNvPr>
          <p:cNvCxnSpPr>
            <a:cxnSpLocks/>
          </p:cNvCxnSpPr>
          <p:nvPr/>
        </p:nvCxnSpPr>
        <p:spPr>
          <a:xfrm>
            <a:off x="2746292" y="3786499"/>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C4511E17-040F-224E-A849-657A0EAC3982}"/>
              </a:ext>
            </a:extLst>
          </p:cNvPr>
          <p:cNvSpPr/>
          <p:nvPr/>
        </p:nvSpPr>
        <p:spPr>
          <a:xfrm>
            <a:off x="5425440" y="3006671"/>
            <a:ext cx="1645920" cy="1534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Genearted</a:t>
            </a:r>
            <a:r>
              <a:rPr lang="en-US" dirty="0">
                <a:solidFill>
                  <a:schemeClr val="tx1"/>
                </a:solidFill>
              </a:rPr>
              <a:t> dataset:</a:t>
            </a:r>
          </a:p>
          <a:p>
            <a:pPr algn="ctr"/>
            <a:r>
              <a:rPr lang="en-US" dirty="0">
                <a:solidFill>
                  <a:schemeClr val="tx1"/>
                </a:solidFill>
              </a:rPr>
              <a:t>Course similarity matrix (CSM)</a:t>
            </a:r>
          </a:p>
        </p:txBody>
      </p:sp>
      <p:sp>
        <p:nvSpPr>
          <p:cNvPr id="19" name="Rounded Rectangle 18">
            <a:extLst>
              <a:ext uri="{FF2B5EF4-FFF2-40B4-BE49-F238E27FC236}">
                <a16:creationId xmlns:a16="http://schemas.microsoft.com/office/drawing/2014/main" id="{43552C08-9062-5E46-BF78-58FDF5812140}"/>
              </a:ext>
            </a:extLst>
          </p:cNvPr>
          <p:cNvSpPr/>
          <p:nvPr/>
        </p:nvSpPr>
        <p:spPr>
          <a:xfrm>
            <a:off x="1100372" y="3006671"/>
            <a:ext cx="1645920" cy="1534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data:</a:t>
            </a:r>
          </a:p>
          <a:p>
            <a:pPr algn="ctr"/>
            <a:r>
              <a:rPr lang="en-US" dirty="0">
                <a:solidFill>
                  <a:schemeClr val="tx1"/>
                </a:solidFill>
              </a:rPr>
              <a:t>Course data </a:t>
            </a:r>
          </a:p>
        </p:txBody>
      </p:sp>
      <p:sp>
        <p:nvSpPr>
          <p:cNvPr id="20" name="Rectangle 19">
            <a:extLst>
              <a:ext uri="{FF2B5EF4-FFF2-40B4-BE49-F238E27FC236}">
                <a16:creationId xmlns:a16="http://schemas.microsoft.com/office/drawing/2014/main" id="{2AAD3BF4-EF83-D849-AF10-9171019768AC}"/>
              </a:ext>
            </a:extLst>
          </p:cNvPr>
          <p:cNvSpPr/>
          <p:nvPr/>
        </p:nvSpPr>
        <p:spPr>
          <a:xfrm>
            <a:off x="3165483" y="3006671"/>
            <a:ext cx="1840766" cy="1534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Using </a:t>
            </a:r>
            <a:r>
              <a:rPr lang="en-US" dirty="0" err="1">
                <a:solidFill>
                  <a:schemeClr val="tx1"/>
                </a:solidFill>
              </a:rPr>
              <a:t>BoW</a:t>
            </a:r>
            <a:r>
              <a:rPr lang="en-US" dirty="0">
                <a:solidFill>
                  <a:schemeClr val="tx1"/>
                </a:solidFill>
              </a:rPr>
              <a:t>, generated course similarity matrix using course title and description</a:t>
            </a:r>
          </a:p>
        </p:txBody>
      </p:sp>
      <p:cxnSp>
        <p:nvCxnSpPr>
          <p:cNvPr id="21" name="Straight Arrow Connector 20">
            <a:extLst>
              <a:ext uri="{FF2B5EF4-FFF2-40B4-BE49-F238E27FC236}">
                <a16:creationId xmlns:a16="http://schemas.microsoft.com/office/drawing/2014/main" id="{E74324AD-1538-B348-9EE2-D6135AB389E2}"/>
              </a:ext>
            </a:extLst>
          </p:cNvPr>
          <p:cNvCxnSpPr>
            <a:cxnSpLocks/>
          </p:cNvCxnSpPr>
          <p:nvPr/>
        </p:nvCxnSpPr>
        <p:spPr>
          <a:xfrm>
            <a:off x="5006249" y="3786499"/>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569CE99-B7F1-6B40-9E0B-DD20C33EACDC}"/>
              </a:ext>
            </a:extLst>
          </p:cNvPr>
          <p:cNvSpPr/>
          <p:nvPr/>
        </p:nvSpPr>
        <p:spPr>
          <a:xfrm>
            <a:off x="7490551" y="2479729"/>
            <a:ext cx="1840766" cy="26967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Using CSM, aggregated recommended courses for each user from courses not yet taken with similarity above the set threshold</a:t>
            </a:r>
          </a:p>
        </p:txBody>
      </p:sp>
      <p:cxnSp>
        <p:nvCxnSpPr>
          <p:cNvPr id="23" name="Straight Arrow Connector 22">
            <a:extLst>
              <a:ext uri="{FF2B5EF4-FFF2-40B4-BE49-F238E27FC236}">
                <a16:creationId xmlns:a16="http://schemas.microsoft.com/office/drawing/2014/main" id="{BBF310E5-A39C-2C44-902C-B6A8A2C8CB8F}"/>
              </a:ext>
            </a:extLst>
          </p:cNvPr>
          <p:cNvCxnSpPr>
            <a:cxnSpLocks/>
          </p:cNvCxnSpPr>
          <p:nvPr/>
        </p:nvCxnSpPr>
        <p:spPr>
          <a:xfrm>
            <a:off x="7071360" y="3784887"/>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65F637FF-62E2-6C44-8DFF-66E3A1DC3D11}"/>
              </a:ext>
            </a:extLst>
          </p:cNvPr>
          <p:cNvSpPr/>
          <p:nvPr/>
        </p:nvSpPr>
        <p:spPr>
          <a:xfrm>
            <a:off x="9750508" y="3006671"/>
            <a:ext cx="1645920" cy="1534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Recommendations table</a:t>
            </a:r>
          </a:p>
        </p:txBody>
      </p:sp>
      <p:cxnSp>
        <p:nvCxnSpPr>
          <p:cNvPr id="25" name="Straight Arrow Connector 24">
            <a:extLst>
              <a:ext uri="{FF2B5EF4-FFF2-40B4-BE49-F238E27FC236}">
                <a16:creationId xmlns:a16="http://schemas.microsoft.com/office/drawing/2014/main" id="{1D07CABC-5B2A-254E-AD5B-92EE49FF280F}"/>
              </a:ext>
            </a:extLst>
          </p:cNvPr>
          <p:cNvCxnSpPr>
            <a:cxnSpLocks/>
          </p:cNvCxnSpPr>
          <p:nvPr/>
        </p:nvCxnSpPr>
        <p:spPr>
          <a:xfrm>
            <a:off x="9331317" y="3784887"/>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15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course similarity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Top-10 commonly recommended courses</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000" dirty="0">
              <a:solidFill>
                <a:srgbClr val="1C7DDB"/>
              </a:solidFill>
              <a:latin typeface="Abadi"/>
            </a:endParaRPr>
          </a:p>
          <a:p>
            <a:pPr marL="0" indent="0">
              <a:buNone/>
            </a:pPr>
            <a:r>
              <a:rPr lang="en-US" sz="2000" dirty="0">
                <a:solidFill>
                  <a:srgbClr val="1C7DDB"/>
                </a:solidFill>
                <a:latin typeface="Abadi"/>
              </a:rPr>
              <a:t>On average, 9 new/unseen courses have been recommended per user (in the test user dataset)</a:t>
            </a:r>
            <a:endParaRPr lang="en-US" sz="2400" dirty="0">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386085"/>
          </a:xfrm>
          <a:prstGeom prst="rect">
            <a:avLst/>
          </a:prstGeom>
          <a:ln>
            <a:solidFill>
              <a:srgbClr val="0B49CB"/>
            </a:solidFill>
            <a:prstDash val="dash"/>
          </a:ln>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1C7DDB"/>
                </a:solidFill>
                <a:latin typeface="Abadi"/>
              </a:rPr>
              <a:t>Using a similarity score threshold of 0.6, the following results have been observed.</a:t>
            </a:r>
            <a:endParaRPr lang="en-US" sz="2400" dirty="0">
              <a:cs typeface="Calibri"/>
            </a:endParaRPr>
          </a:p>
        </p:txBody>
      </p:sp>
      <p:pic>
        <p:nvPicPr>
          <p:cNvPr id="5" name="Picture 4">
            <a:extLst>
              <a:ext uri="{FF2B5EF4-FFF2-40B4-BE49-F238E27FC236}">
                <a16:creationId xmlns:a16="http://schemas.microsoft.com/office/drawing/2014/main" id="{084B77E5-D5FE-DB47-9DCB-7E992E81B351}"/>
              </a:ext>
            </a:extLst>
          </p:cNvPr>
          <p:cNvPicPr>
            <a:picLocks noChangeAspect="1"/>
          </p:cNvPicPr>
          <p:nvPr/>
        </p:nvPicPr>
        <p:blipFill>
          <a:blip r:embed="rId2"/>
          <a:stretch>
            <a:fillRect/>
          </a:stretch>
        </p:blipFill>
        <p:spPr>
          <a:xfrm>
            <a:off x="7218760" y="2767949"/>
            <a:ext cx="3592174" cy="3710337"/>
          </a:xfrm>
          <a:prstGeom prst="rect">
            <a:avLst/>
          </a:prstGeom>
        </p:spPr>
      </p:pic>
    </p:spTree>
    <p:extLst>
      <p:ext uri="{BB962C8B-B14F-4D97-AF65-F5344CB8AC3E}">
        <p14:creationId xmlns:p14="http://schemas.microsoft.com/office/powerpoint/2010/main" val="367638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clustering-based recommender system</a:t>
            </a:r>
          </a:p>
        </p:txBody>
      </p:sp>
      <p:cxnSp>
        <p:nvCxnSpPr>
          <p:cNvPr id="17" name="Straight Arrow Connector 16">
            <a:extLst>
              <a:ext uri="{FF2B5EF4-FFF2-40B4-BE49-F238E27FC236}">
                <a16:creationId xmlns:a16="http://schemas.microsoft.com/office/drawing/2014/main" id="{5DEAADB9-CF0C-AB42-A1D5-0A4C5CBF66A3}"/>
              </a:ext>
            </a:extLst>
          </p:cNvPr>
          <p:cNvCxnSpPr>
            <a:cxnSpLocks/>
          </p:cNvCxnSpPr>
          <p:nvPr/>
        </p:nvCxnSpPr>
        <p:spPr>
          <a:xfrm>
            <a:off x="2593892" y="3556611"/>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EA40A66F-5746-2E40-87DC-6303492AC6B0}"/>
              </a:ext>
            </a:extLst>
          </p:cNvPr>
          <p:cNvSpPr/>
          <p:nvPr/>
        </p:nvSpPr>
        <p:spPr>
          <a:xfrm>
            <a:off x="5273040" y="2557220"/>
            <a:ext cx="1645920" cy="19527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Genearted</a:t>
            </a:r>
            <a:r>
              <a:rPr lang="en-US" dirty="0">
                <a:solidFill>
                  <a:schemeClr val="tx1"/>
                </a:solidFill>
              </a:rPr>
              <a:t> dataset: popular course list for each user cluster</a:t>
            </a:r>
          </a:p>
        </p:txBody>
      </p:sp>
      <p:sp>
        <p:nvSpPr>
          <p:cNvPr id="19" name="Rounded Rectangle 18">
            <a:extLst>
              <a:ext uri="{FF2B5EF4-FFF2-40B4-BE49-F238E27FC236}">
                <a16:creationId xmlns:a16="http://schemas.microsoft.com/office/drawing/2014/main" id="{0E6544BB-BE85-5246-8424-EACC5AD85E17}"/>
              </a:ext>
            </a:extLst>
          </p:cNvPr>
          <p:cNvSpPr/>
          <p:nvPr/>
        </p:nvSpPr>
        <p:spPr>
          <a:xfrm>
            <a:off x="947972" y="3006670"/>
            <a:ext cx="1645920" cy="8868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data:</a:t>
            </a:r>
          </a:p>
          <a:p>
            <a:pPr algn="ctr"/>
            <a:r>
              <a:rPr lang="en-US" dirty="0">
                <a:solidFill>
                  <a:schemeClr val="tx1"/>
                </a:solidFill>
              </a:rPr>
              <a:t>User profile vectors</a:t>
            </a:r>
          </a:p>
        </p:txBody>
      </p:sp>
      <p:sp>
        <p:nvSpPr>
          <p:cNvPr id="20" name="Rectangle 19">
            <a:extLst>
              <a:ext uri="{FF2B5EF4-FFF2-40B4-BE49-F238E27FC236}">
                <a16:creationId xmlns:a16="http://schemas.microsoft.com/office/drawing/2014/main" id="{1CE4F609-56EC-314A-9867-86D06E02CBFD}"/>
              </a:ext>
            </a:extLst>
          </p:cNvPr>
          <p:cNvSpPr/>
          <p:nvPr/>
        </p:nvSpPr>
        <p:spPr>
          <a:xfrm>
            <a:off x="3013083" y="2154264"/>
            <a:ext cx="1840766" cy="27431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Using clustering and dimensionality reduction, generated popular course list for each user cluster from input data</a:t>
            </a:r>
          </a:p>
        </p:txBody>
      </p:sp>
      <p:cxnSp>
        <p:nvCxnSpPr>
          <p:cNvPr id="21" name="Straight Arrow Connector 20">
            <a:extLst>
              <a:ext uri="{FF2B5EF4-FFF2-40B4-BE49-F238E27FC236}">
                <a16:creationId xmlns:a16="http://schemas.microsoft.com/office/drawing/2014/main" id="{4FBABEB9-2876-7247-815D-193D6CDD6FDA}"/>
              </a:ext>
            </a:extLst>
          </p:cNvPr>
          <p:cNvCxnSpPr>
            <a:cxnSpLocks/>
          </p:cNvCxnSpPr>
          <p:nvPr/>
        </p:nvCxnSpPr>
        <p:spPr>
          <a:xfrm>
            <a:off x="4853849" y="3556611"/>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81657F4-D1B2-464A-8AA1-F69B4774E784}"/>
              </a:ext>
            </a:extLst>
          </p:cNvPr>
          <p:cNvSpPr/>
          <p:nvPr/>
        </p:nvSpPr>
        <p:spPr>
          <a:xfrm>
            <a:off x="7338151" y="2154265"/>
            <a:ext cx="1840766" cy="2743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Using popular course list, aggregated recommended courses for each user from courses not yet taken with similarity above threshold</a:t>
            </a:r>
          </a:p>
        </p:txBody>
      </p:sp>
      <p:cxnSp>
        <p:nvCxnSpPr>
          <p:cNvPr id="23" name="Straight Arrow Connector 22">
            <a:extLst>
              <a:ext uri="{FF2B5EF4-FFF2-40B4-BE49-F238E27FC236}">
                <a16:creationId xmlns:a16="http://schemas.microsoft.com/office/drawing/2014/main" id="{F81F2D23-E368-D543-B890-01E587923DF8}"/>
              </a:ext>
            </a:extLst>
          </p:cNvPr>
          <p:cNvCxnSpPr>
            <a:cxnSpLocks/>
          </p:cNvCxnSpPr>
          <p:nvPr/>
        </p:nvCxnSpPr>
        <p:spPr>
          <a:xfrm>
            <a:off x="6918960" y="3554999"/>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B91519E8-A8AA-A94F-A42E-A3B7AA8F5A30}"/>
              </a:ext>
            </a:extLst>
          </p:cNvPr>
          <p:cNvSpPr/>
          <p:nvPr/>
        </p:nvSpPr>
        <p:spPr>
          <a:xfrm>
            <a:off x="9598108" y="3006669"/>
            <a:ext cx="1645920" cy="8868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Recommendation Scores</a:t>
            </a:r>
          </a:p>
        </p:txBody>
      </p:sp>
      <p:cxnSp>
        <p:nvCxnSpPr>
          <p:cNvPr id="25" name="Straight Arrow Connector 24">
            <a:extLst>
              <a:ext uri="{FF2B5EF4-FFF2-40B4-BE49-F238E27FC236}">
                <a16:creationId xmlns:a16="http://schemas.microsoft.com/office/drawing/2014/main" id="{0B97F6F5-FF58-6E47-9D71-39E073E07DFF}"/>
              </a:ext>
            </a:extLst>
          </p:cNvPr>
          <p:cNvCxnSpPr>
            <a:cxnSpLocks/>
          </p:cNvCxnSpPr>
          <p:nvPr/>
        </p:nvCxnSpPr>
        <p:spPr>
          <a:xfrm>
            <a:off x="9178917" y="3554999"/>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8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63359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Top-10 commonly recommended courses</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endParaRPr lang="en-US" sz="2200" dirty="0">
              <a:solidFill>
                <a:srgbClr val="1C7DDB"/>
              </a:solidFill>
              <a:latin typeface="Abadi"/>
            </a:endParaRPr>
          </a:p>
          <a:p>
            <a:pPr marL="0" indent="0">
              <a:buNone/>
            </a:pPr>
            <a:r>
              <a:rPr lang="en-US" sz="2000" dirty="0">
                <a:solidFill>
                  <a:srgbClr val="1C7DDB"/>
                </a:solidFill>
                <a:latin typeface="Abadi"/>
              </a:rPr>
              <a:t>On average, 18 new/unseen courses have been recommended per user (in the test user dataset)</a:t>
            </a:r>
            <a:endParaRPr lang="en-US" sz="2400" dirty="0">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rPr>
              <a:t>Your hyper-parameter settings, such as a score or similarity threshold</a:t>
            </a:r>
          </a:p>
          <a:p>
            <a:pPr marL="0" indent="0">
              <a:buNone/>
            </a:pPr>
            <a:r>
              <a:rPr lang="en-US" sz="2200" dirty="0">
                <a:solidFill>
                  <a:srgbClr val="1C7DDB"/>
                </a:solidFill>
                <a:latin typeface="Abadi"/>
                <a:cs typeface="Calibri"/>
              </a:rPr>
              <a:t>Note if you have tried multiple hyper-parameters, you may show your results in a grouped bar chart</a:t>
            </a:r>
            <a:endParaRPr lang="en-US" sz="2400" dirty="0">
              <a:cs typeface="Calibri"/>
            </a:endParaRPr>
          </a:p>
        </p:txBody>
      </p:sp>
      <p:pic>
        <p:nvPicPr>
          <p:cNvPr id="3" name="Picture 2">
            <a:extLst>
              <a:ext uri="{FF2B5EF4-FFF2-40B4-BE49-F238E27FC236}">
                <a16:creationId xmlns:a16="http://schemas.microsoft.com/office/drawing/2014/main" id="{22EA5A19-85BC-564A-A92E-A087B3762E39}"/>
              </a:ext>
            </a:extLst>
          </p:cNvPr>
          <p:cNvPicPr>
            <a:picLocks noChangeAspect="1"/>
          </p:cNvPicPr>
          <p:nvPr/>
        </p:nvPicPr>
        <p:blipFill>
          <a:blip r:embed="rId2"/>
          <a:stretch>
            <a:fillRect/>
          </a:stretch>
        </p:blipFill>
        <p:spPr>
          <a:xfrm>
            <a:off x="7249225" y="2772257"/>
            <a:ext cx="3489599" cy="3720618"/>
          </a:xfrm>
          <a:prstGeom prst="rect">
            <a:avLst/>
          </a:prstGeom>
        </p:spPr>
      </p:pic>
    </p:spTree>
    <p:extLst>
      <p:ext uri="{BB962C8B-B14F-4D97-AF65-F5344CB8AC3E}">
        <p14:creationId xmlns:p14="http://schemas.microsoft.com/office/powerpoint/2010/main" val="211599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Collaborative-filtering Recommender System using Supervised Learning</a:t>
            </a:r>
            <a:endParaRPr lang="en-US" dirty="0"/>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KNN based recommender system</a:t>
            </a:r>
          </a:p>
        </p:txBody>
      </p:sp>
      <p:cxnSp>
        <p:nvCxnSpPr>
          <p:cNvPr id="17" name="Straight Arrow Connector 16">
            <a:extLst>
              <a:ext uri="{FF2B5EF4-FFF2-40B4-BE49-F238E27FC236}">
                <a16:creationId xmlns:a16="http://schemas.microsoft.com/office/drawing/2014/main" id="{AEC31B19-8290-CB44-B711-88FC47168A35}"/>
              </a:ext>
            </a:extLst>
          </p:cNvPr>
          <p:cNvCxnSpPr>
            <a:cxnSpLocks/>
          </p:cNvCxnSpPr>
          <p:nvPr/>
        </p:nvCxnSpPr>
        <p:spPr>
          <a:xfrm>
            <a:off x="2097948" y="333963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1CFE8CE9-E955-D449-9003-ECF35B038EC8}"/>
              </a:ext>
            </a:extLst>
          </p:cNvPr>
          <p:cNvSpPr/>
          <p:nvPr/>
        </p:nvSpPr>
        <p:spPr>
          <a:xfrm>
            <a:off x="4808095" y="2727702"/>
            <a:ext cx="1645920" cy="12398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Generated dataset: similarity matrix</a:t>
            </a:r>
          </a:p>
        </p:txBody>
      </p:sp>
      <p:sp>
        <p:nvSpPr>
          <p:cNvPr id="19" name="Rounded Rectangle 18">
            <a:extLst>
              <a:ext uri="{FF2B5EF4-FFF2-40B4-BE49-F238E27FC236}">
                <a16:creationId xmlns:a16="http://schemas.microsoft.com/office/drawing/2014/main" id="{853422E1-D104-834E-9D5A-8CC9A5F62533}"/>
              </a:ext>
            </a:extLst>
          </p:cNvPr>
          <p:cNvSpPr/>
          <p:nvPr/>
        </p:nvSpPr>
        <p:spPr>
          <a:xfrm>
            <a:off x="436529" y="2727702"/>
            <a:ext cx="1645920" cy="12398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data:</a:t>
            </a:r>
          </a:p>
          <a:p>
            <a:pPr algn="ctr"/>
            <a:r>
              <a:rPr lang="en-US" dirty="0">
                <a:solidFill>
                  <a:schemeClr val="tx1"/>
                </a:solidFill>
              </a:rPr>
              <a:t>User course enrollment history</a:t>
            </a:r>
          </a:p>
        </p:txBody>
      </p:sp>
      <p:sp>
        <p:nvSpPr>
          <p:cNvPr id="20" name="Rectangle 19">
            <a:extLst>
              <a:ext uri="{FF2B5EF4-FFF2-40B4-BE49-F238E27FC236}">
                <a16:creationId xmlns:a16="http://schemas.microsoft.com/office/drawing/2014/main" id="{0D906253-B15A-614E-8EDF-7F456C6E2D77}"/>
              </a:ext>
            </a:extLst>
          </p:cNvPr>
          <p:cNvSpPr/>
          <p:nvPr/>
        </p:nvSpPr>
        <p:spPr>
          <a:xfrm>
            <a:off x="2548138" y="2727702"/>
            <a:ext cx="1840766" cy="12398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Built a similarity matrix for each pair of users</a:t>
            </a:r>
          </a:p>
        </p:txBody>
      </p:sp>
      <p:cxnSp>
        <p:nvCxnSpPr>
          <p:cNvPr id="21" name="Straight Arrow Connector 20">
            <a:extLst>
              <a:ext uri="{FF2B5EF4-FFF2-40B4-BE49-F238E27FC236}">
                <a16:creationId xmlns:a16="http://schemas.microsoft.com/office/drawing/2014/main" id="{9448B5E1-D5D2-6842-9CBE-90591D84A4EA}"/>
              </a:ext>
            </a:extLst>
          </p:cNvPr>
          <p:cNvCxnSpPr>
            <a:cxnSpLocks/>
          </p:cNvCxnSpPr>
          <p:nvPr/>
        </p:nvCxnSpPr>
        <p:spPr>
          <a:xfrm>
            <a:off x="4388904" y="333963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EA273F2-F31A-1E48-AAF1-DF11A61D0FC6}"/>
              </a:ext>
            </a:extLst>
          </p:cNvPr>
          <p:cNvSpPr/>
          <p:nvPr/>
        </p:nvSpPr>
        <p:spPr>
          <a:xfrm>
            <a:off x="6873206" y="2727703"/>
            <a:ext cx="1840766" cy="12398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dirty="0">
                <a:solidFill>
                  <a:schemeClr val="tx1"/>
                </a:solidFill>
              </a:rPr>
              <a:t>For each user, find its k nearest neighbors in the similarity matrix </a:t>
            </a:r>
          </a:p>
        </p:txBody>
      </p:sp>
      <p:cxnSp>
        <p:nvCxnSpPr>
          <p:cNvPr id="23" name="Straight Arrow Connector 22">
            <a:extLst>
              <a:ext uri="{FF2B5EF4-FFF2-40B4-BE49-F238E27FC236}">
                <a16:creationId xmlns:a16="http://schemas.microsoft.com/office/drawing/2014/main" id="{7564E123-63B8-B44B-A14B-7098479C5B13}"/>
              </a:ext>
            </a:extLst>
          </p:cNvPr>
          <p:cNvCxnSpPr>
            <a:cxnSpLocks/>
          </p:cNvCxnSpPr>
          <p:nvPr/>
        </p:nvCxnSpPr>
        <p:spPr>
          <a:xfrm>
            <a:off x="6454015" y="3338021"/>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87BAE518-5550-044F-8D7F-B3DB4631A2E2}"/>
              </a:ext>
            </a:extLst>
          </p:cNvPr>
          <p:cNvSpPr/>
          <p:nvPr/>
        </p:nvSpPr>
        <p:spPr>
          <a:xfrm>
            <a:off x="9334636" y="4958085"/>
            <a:ext cx="1645920" cy="9312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 user ratings estimate</a:t>
            </a:r>
          </a:p>
        </p:txBody>
      </p:sp>
      <p:cxnSp>
        <p:nvCxnSpPr>
          <p:cNvPr id="25" name="Straight Arrow Connector 24">
            <a:extLst>
              <a:ext uri="{FF2B5EF4-FFF2-40B4-BE49-F238E27FC236}">
                <a16:creationId xmlns:a16="http://schemas.microsoft.com/office/drawing/2014/main" id="{06950813-934D-724E-BD6E-0C8ECAF494C2}"/>
              </a:ext>
            </a:extLst>
          </p:cNvPr>
          <p:cNvCxnSpPr>
            <a:cxnSpLocks/>
          </p:cNvCxnSpPr>
          <p:nvPr/>
        </p:nvCxnSpPr>
        <p:spPr>
          <a:xfrm>
            <a:off x="8744967" y="3338021"/>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C8D6195-9D5F-8B4D-83E4-040A452DDFC7}"/>
              </a:ext>
            </a:extLst>
          </p:cNvPr>
          <p:cNvSpPr/>
          <p:nvPr/>
        </p:nvSpPr>
        <p:spPr>
          <a:xfrm>
            <a:off x="9195372" y="2324745"/>
            <a:ext cx="1840766" cy="20457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dirty="0">
                <a:solidFill>
                  <a:schemeClr val="tx1"/>
                </a:solidFill>
              </a:rPr>
              <a:t>For each rating in test dataset, estimated its rating using KNN collaborative filtering equations</a:t>
            </a:r>
          </a:p>
        </p:txBody>
      </p:sp>
      <p:cxnSp>
        <p:nvCxnSpPr>
          <p:cNvPr id="27" name="Straight Arrow Connector 26">
            <a:extLst>
              <a:ext uri="{FF2B5EF4-FFF2-40B4-BE49-F238E27FC236}">
                <a16:creationId xmlns:a16="http://schemas.microsoft.com/office/drawing/2014/main" id="{A1709CB8-4807-6244-AD23-073853C4DC51}"/>
              </a:ext>
            </a:extLst>
          </p:cNvPr>
          <p:cNvCxnSpPr>
            <a:cxnSpLocks/>
          </p:cNvCxnSpPr>
          <p:nvPr/>
        </p:nvCxnSpPr>
        <p:spPr>
          <a:xfrm>
            <a:off x="10152728" y="4389324"/>
            <a:ext cx="0" cy="56678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26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NMF based recommender system</a:t>
            </a:r>
          </a:p>
        </p:txBody>
      </p:sp>
      <p:cxnSp>
        <p:nvCxnSpPr>
          <p:cNvPr id="17" name="Straight Arrow Connector 16">
            <a:extLst>
              <a:ext uri="{FF2B5EF4-FFF2-40B4-BE49-F238E27FC236}">
                <a16:creationId xmlns:a16="http://schemas.microsoft.com/office/drawing/2014/main" id="{3628344D-EDC5-4548-8F66-2CBD84E92F4D}"/>
              </a:ext>
            </a:extLst>
          </p:cNvPr>
          <p:cNvCxnSpPr>
            <a:cxnSpLocks/>
          </p:cNvCxnSpPr>
          <p:nvPr/>
        </p:nvCxnSpPr>
        <p:spPr>
          <a:xfrm>
            <a:off x="2593892" y="340162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4F5E6452-9C1C-9249-9AAF-66184F2BDCBD}"/>
              </a:ext>
            </a:extLst>
          </p:cNvPr>
          <p:cNvSpPr/>
          <p:nvPr/>
        </p:nvSpPr>
        <p:spPr>
          <a:xfrm>
            <a:off x="5273040" y="2603714"/>
            <a:ext cx="1645920" cy="1658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Genearted</a:t>
            </a:r>
            <a:r>
              <a:rPr lang="en-US" dirty="0">
                <a:solidFill>
                  <a:schemeClr val="tx1"/>
                </a:solidFill>
              </a:rPr>
              <a:t> dataset:</a:t>
            </a:r>
          </a:p>
          <a:p>
            <a:pPr algn="ctr"/>
            <a:r>
              <a:rPr lang="en-US" dirty="0">
                <a:solidFill>
                  <a:schemeClr val="tx1"/>
                </a:solidFill>
              </a:rPr>
              <a:t>Factor matrix U and I</a:t>
            </a:r>
          </a:p>
        </p:txBody>
      </p:sp>
      <p:sp>
        <p:nvSpPr>
          <p:cNvPr id="19" name="Rounded Rectangle 18">
            <a:extLst>
              <a:ext uri="{FF2B5EF4-FFF2-40B4-BE49-F238E27FC236}">
                <a16:creationId xmlns:a16="http://schemas.microsoft.com/office/drawing/2014/main" id="{757E0E1D-4EE3-D943-B82D-0DBDDEBC1C60}"/>
              </a:ext>
            </a:extLst>
          </p:cNvPr>
          <p:cNvSpPr/>
          <p:nvPr/>
        </p:nvSpPr>
        <p:spPr>
          <a:xfrm>
            <a:off x="947972" y="2603716"/>
            <a:ext cx="1645920" cy="16583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data:</a:t>
            </a:r>
          </a:p>
          <a:p>
            <a:pPr algn="ctr"/>
            <a:r>
              <a:rPr lang="en-US" dirty="0">
                <a:solidFill>
                  <a:schemeClr val="tx1"/>
                </a:solidFill>
              </a:rPr>
              <a:t>User-item interaction matrix</a:t>
            </a:r>
          </a:p>
        </p:txBody>
      </p:sp>
      <p:sp>
        <p:nvSpPr>
          <p:cNvPr id="20" name="Rectangle 19">
            <a:extLst>
              <a:ext uri="{FF2B5EF4-FFF2-40B4-BE49-F238E27FC236}">
                <a16:creationId xmlns:a16="http://schemas.microsoft.com/office/drawing/2014/main" id="{4EF78B7A-2A6B-BE4C-B560-79BD1822D0E7}"/>
              </a:ext>
            </a:extLst>
          </p:cNvPr>
          <p:cNvSpPr/>
          <p:nvPr/>
        </p:nvSpPr>
        <p:spPr>
          <a:xfrm>
            <a:off x="3013083" y="2603715"/>
            <a:ext cx="1840766" cy="1658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Decomposed user-item interaction matrix by factoring</a:t>
            </a:r>
          </a:p>
        </p:txBody>
      </p:sp>
      <p:cxnSp>
        <p:nvCxnSpPr>
          <p:cNvPr id="21" name="Straight Arrow Connector 20">
            <a:extLst>
              <a:ext uri="{FF2B5EF4-FFF2-40B4-BE49-F238E27FC236}">
                <a16:creationId xmlns:a16="http://schemas.microsoft.com/office/drawing/2014/main" id="{8F8C02B9-ECFF-1743-B63B-DFAF6780E779}"/>
              </a:ext>
            </a:extLst>
          </p:cNvPr>
          <p:cNvCxnSpPr>
            <a:cxnSpLocks/>
          </p:cNvCxnSpPr>
          <p:nvPr/>
        </p:nvCxnSpPr>
        <p:spPr>
          <a:xfrm>
            <a:off x="4853849" y="340162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3B637DB-54EB-344A-8B07-4711B5120663}"/>
              </a:ext>
            </a:extLst>
          </p:cNvPr>
          <p:cNvSpPr/>
          <p:nvPr/>
        </p:nvSpPr>
        <p:spPr>
          <a:xfrm>
            <a:off x="7338151" y="2309246"/>
            <a:ext cx="1840766" cy="21697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dirty="0">
                <a:solidFill>
                  <a:schemeClr val="tx1"/>
                </a:solidFill>
              </a:rPr>
              <a:t>For each rating in test dataset, estimated its rating using the dot product of matrix U and matrix I</a:t>
            </a:r>
          </a:p>
        </p:txBody>
      </p:sp>
      <p:cxnSp>
        <p:nvCxnSpPr>
          <p:cNvPr id="23" name="Straight Arrow Connector 22">
            <a:extLst>
              <a:ext uri="{FF2B5EF4-FFF2-40B4-BE49-F238E27FC236}">
                <a16:creationId xmlns:a16="http://schemas.microsoft.com/office/drawing/2014/main" id="{15882744-59C4-1B43-9B68-71FE778E34E6}"/>
              </a:ext>
            </a:extLst>
          </p:cNvPr>
          <p:cNvCxnSpPr>
            <a:cxnSpLocks/>
          </p:cNvCxnSpPr>
          <p:nvPr/>
        </p:nvCxnSpPr>
        <p:spPr>
          <a:xfrm>
            <a:off x="6918960" y="340001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012757DD-548F-EB4F-BA48-2F556EB435B0}"/>
              </a:ext>
            </a:extLst>
          </p:cNvPr>
          <p:cNvSpPr/>
          <p:nvPr/>
        </p:nvSpPr>
        <p:spPr>
          <a:xfrm>
            <a:off x="9598108" y="2603714"/>
            <a:ext cx="1645920" cy="16583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Estimated Ratings</a:t>
            </a:r>
          </a:p>
        </p:txBody>
      </p:sp>
      <p:cxnSp>
        <p:nvCxnSpPr>
          <p:cNvPr id="25" name="Straight Arrow Connector 24">
            <a:extLst>
              <a:ext uri="{FF2B5EF4-FFF2-40B4-BE49-F238E27FC236}">
                <a16:creationId xmlns:a16="http://schemas.microsoft.com/office/drawing/2014/main" id="{59B1C463-49CF-2A44-AAC8-521638F466BB}"/>
              </a:ext>
            </a:extLst>
          </p:cNvPr>
          <p:cNvCxnSpPr>
            <a:cxnSpLocks/>
          </p:cNvCxnSpPr>
          <p:nvPr/>
        </p:nvCxnSpPr>
        <p:spPr>
          <a:xfrm>
            <a:off x="9178917" y="340001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93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Neural Network Embedding based recommender system</a:t>
            </a:r>
          </a:p>
        </p:txBody>
      </p:sp>
      <p:cxnSp>
        <p:nvCxnSpPr>
          <p:cNvPr id="17" name="Straight Arrow Connector 16">
            <a:extLst>
              <a:ext uri="{FF2B5EF4-FFF2-40B4-BE49-F238E27FC236}">
                <a16:creationId xmlns:a16="http://schemas.microsoft.com/office/drawing/2014/main" id="{0FAE9A03-6BF0-0944-8A1F-869FA31293FA}"/>
              </a:ext>
            </a:extLst>
          </p:cNvPr>
          <p:cNvCxnSpPr>
            <a:cxnSpLocks/>
          </p:cNvCxnSpPr>
          <p:nvPr/>
        </p:nvCxnSpPr>
        <p:spPr>
          <a:xfrm>
            <a:off x="2593892" y="3618601"/>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231C5471-0EB0-184D-8DC3-090BFD366CF1}"/>
              </a:ext>
            </a:extLst>
          </p:cNvPr>
          <p:cNvSpPr/>
          <p:nvPr/>
        </p:nvSpPr>
        <p:spPr>
          <a:xfrm>
            <a:off x="5273040" y="3068664"/>
            <a:ext cx="1645920" cy="10383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Genearted</a:t>
            </a:r>
            <a:r>
              <a:rPr lang="en-US" dirty="0">
                <a:solidFill>
                  <a:schemeClr val="tx1"/>
                </a:solidFill>
              </a:rPr>
              <a:t> dataset: Encoded data</a:t>
            </a:r>
          </a:p>
        </p:txBody>
      </p:sp>
      <p:sp>
        <p:nvSpPr>
          <p:cNvPr id="19" name="Rounded Rectangle 18">
            <a:extLst>
              <a:ext uri="{FF2B5EF4-FFF2-40B4-BE49-F238E27FC236}">
                <a16:creationId xmlns:a16="http://schemas.microsoft.com/office/drawing/2014/main" id="{6A88183A-646C-384A-A690-CFBDD447D29A}"/>
              </a:ext>
            </a:extLst>
          </p:cNvPr>
          <p:cNvSpPr/>
          <p:nvPr/>
        </p:nvSpPr>
        <p:spPr>
          <a:xfrm>
            <a:off x="947972" y="3068664"/>
            <a:ext cx="1645920" cy="10383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 data:</a:t>
            </a:r>
          </a:p>
          <a:p>
            <a:pPr algn="ctr"/>
            <a:r>
              <a:rPr lang="en-US" dirty="0">
                <a:solidFill>
                  <a:schemeClr val="tx1"/>
                </a:solidFill>
              </a:rPr>
              <a:t>User ratings</a:t>
            </a:r>
          </a:p>
        </p:txBody>
      </p:sp>
      <p:sp>
        <p:nvSpPr>
          <p:cNvPr id="20" name="Rectangle 19">
            <a:extLst>
              <a:ext uri="{FF2B5EF4-FFF2-40B4-BE49-F238E27FC236}">
                <a16:creationId xmlns:a16="http://schemas.microsoft.com/office/drawing/2014/main" id="{2FD4DDD1-AD92-0240-810C-1A4E60043E17}"/>
              </a:ext>
            </a:extLst>
          </p:cNvPr>
          <p:cNvSpPr/>
          <p:nvPr/>
        </p:nvSpPr>
        <p:spPr>
          <a:xfrm>
            <a:off x="3013083" y="2572719"/>
            <a:ext cx="1840766" cy="20767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dirty="0">
                <a:solidFill>
                  <a:schemeClr val="tx1"/>
                </a:solidFill>
              </a:rPr>
              <a:t>Transformed user ratings data into a matrix with one hot encoded users and items as features and rating as label</a:t>
            </a:r>
          </a:p>
        </p:txBody>
      </p:sp>
      <p:cxnSp>
        <p:nvCxnSpPr>
          <p:cNvPr id="21" name="Straight Arrow Connector 20">
            <a:extLst>
              <a:ext uri="{FF2B5EF4-FFF2-40B4-BE49-F238E27FC236}">
                <a16:creationId xmlns:a16="http://schemas.microsoft.com/office/drawing/2014/main" id="{2DD1EF67-CC6C-5E4C-B105-F2651DFFAD52}"/>
              </a:ext>
            </a:extLst>
          </p:cNvPr>
          <p:cNvCxnSpPr>
            <a:cxnSpLocks/>
          </p:cNvCxnSpPr>
          <p:nvPr/>
        </p:nvCxnSpPr>
        <p:spPr>
          <a:xfrm>
            <a:off x="4853849" y="3618601"/>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163E884-59DA-D149-BC49-6D81862B7484}"/>
              </a:ext>
            </a:extLst>
          </p:cNvPr>
          <p:cNvSpPr/>
          <p:nvPr/>
        </p:nvSpPr>
        <p:spPr>
          <a:xfrm>
            <a:off x="7338151" y="2262752"/>
            <a:ext cx="1840766" cy="26812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dirty="0">
                <a:solidFill>
                  <a:schemeClr val="tx1"/>
                </a:solidFill>
              </a:rPr>
              <a:t>Built a neural network model with embeddings.</a:t>
            </a:r>
          </a:p>
          <a:p>
            <a:pPr fontAlgn="base"/>
            <a:r>
              <a:rPr lang="en-US" dirty="0">
                <a:solidFill>
                  <a:schemeClr val="tx1"/>
                </a:solidFill>
              </a:rPr>
              <a:t>Trained and tested the model using the transformed input.</a:t>
            </a:r>
          </a:p>
        </p:txBody>
      </p:sp>
      <p:cxnSp>
        <p:nvCxnSpPr>
          <p:cNvPr id="23" name="Straight Arrow Connector 22">
            <a:extLst>
              <a:ext uri="{FF2B5EF4-FFF2-40B4-BE49-F238E27FC236}">
                <a16:creationId xmlns:a16="http://schemas.microsoft.com/office/drawing/2014/main" id="{DE09D536-60F2-9548-9161-F1B8DD0A9000}"/>
              </a:ext>
            </a:extLst>
          </p:cNvPr>
          <p:cNvCxnSpPr>
            <a:cxnSpLocks/>
          </p:cNvCxnSpPr>
          <p:nvPr/>
        </p:nvCxnSpPr>
        <p:spPr>
          <a:xfrm>
            <a:off x="6918960" y="3616989"/>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D28680F8-6B22-DE4F-AD7B-24B77CD14380}"/>
              </a:ext>
            </a:extLst>
          </p:cNvPr>
          <p:cNvSpPr/>
          <p:nvPr/>
        </p:nvSpPr>
        <p:spPr>
          <a:xfrm>
            <a:off x="9598108" y="3068664"/>
            <a:ext cx="1645920" cy="10383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for rating prediction</a:t>
            </a:r>
          </a:p>
        </p:txBody>
      </p:sp>
      <p:cxnSp>
        <p:nvCxnSpPr>
          <p:cNvPr id="25" name="Straight Arrow Connector 24">
            <a:extLst>
              <a:ext uri="{FF2B5EF4-FFF2-40B4-BE49-F238E27FC236}">
                <a16:creationId xmlns:a16="http://schemas.microsoft.com/office/drawing/2014/main" id="{86898486-8B10-CE45-BA2C-A903C67B5453}"/>
              </a:ext>
            </a:extLst>
          </p:cNvPr>
          <p:cNvCxnSpPr>
            <a:cxnSpLocks/>
          </p:cNvCxnSpPr>
          <p:nvPr/>
        </p:nvCxnSpPr>
        <p:spPr>
          <a:xfrm>
            <a:off x="9178917" y="3616989"/>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00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Compare the performance of collaborative-filtering models</a:t>
            </a:r>
          </a:p>
        </p:txBody>
      </p:sp>
      <p:pic>
        <p:nvPicPr>
          <p:cNvPr id="8" name="Picture 7">
            <a:extLst>
              <a:ext uri="{FF2B5EF4-FFF2-40B4-BE49-F238E27FC236}">
                <a16:creationId xmlns:a16="http://schemas.microsoft.com/office/drawing/2014/main" id="{BCE4A32D-2B21-EF40-B096-9B83D1A8F08C}"/>
              </a:ext>
            </a:extLst>
          </p:cNvPr>
          <p:cNvPicPr>
            <a:picLocks noChangeAspect="1"/>
          </p:cNvPicPr>
          <p:nvPr/>
        </p:nvPicPr>
        <p:blipFill>
          <a:blip r:embed="rId3"/>
          <a:stretch>
            <a:fillRect/>
          </a:stretch>
        </p:blipFill>
        <p:spPr>
          <a:xfrm>
            <a:off x="3359150" y="1428423"/>
            <a:ext cx="5473700" cy="5334000"/>
          </a:xfrm>
          <a:prstGeom prst="rect">
            <a:avLst/>
          </a:prstGeom>
        </p:spPr>
      </p:pic>
    </p:spTree>
    <p:extLst>
      <p:ext uri="{BB962C8B-B14F-4D97-AF65-F5344CB8AC3E}">
        <p14:creationId xmlns:p14="http://schemas.microsoft.com/office/powerpoint/2010/main" val="4130130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75054"/>
            <a:ext cx="10687961" cy="4351338"/>
          </a:xfrm>
          <a:prstGeom prst="rect">
            <a:avLst/>
          </a:prstGeom>
        </p:spPr>
        <p:txBody>
          <a:bodyPr>
            <a:normAutofit/>
          </a:bodyPr>
          <a:lstStyle/>
          <a:p>
            <a:pPr>
              <a:lnSpc>
                <a:spcPct val="100000"/>
              </a:lnSpc>
              <a:spcBef>
                <a:spcPts val="1400"/>
              </a:spcBef>
            </a:pPr>
            <a:r>
              <a:rPr lang="en-US" sz="2000" dirty="0">
                <a:solidFill>
                  <a:schemeClr val="accent3">
                    <a:lumMod val="25000"/>
                  </a:schemeClr>
                </a:solidFill>
                <a:latin typeface="Abadi" panose="020B0604020104020204" pitchFamily="34" charset="0"/>
              </a:rPr>
              <a:t>Among the different models tested, a neural network (NN) showed the best performance for course rating prediction as measured by root mean squared error.</a:t>
            </a:r>
          </a:p>
          <a:p>
            <a:pPr>
              <a:lnSpc>
                <a:spcPct val="100000"/>
              </a:lnSpc>
              <a:spcBef>
                <a:spcPts val="1400"/>
              </a:spcBef>
            </a:pPr>
            <a:r>
              <a:rPr lang="en-US" sz="2000" dirty="0">
                <a:solidFill>
                  <a:schemeClr val="accent3">
                    <a:lumMod val="25000"/>
                  </a:schemeClr>
                </a:solidFill>
                <a:latin typeface="Abadi" panose="020B0604020104020204" pitchFamily="34" charset="0"/>
              </a:rPr>
              <a:t>As a neural network model does not make assumptions about features, using NN model could also obviate the need for manual feature selection in model building which could be an advantage. </a:t>
            </a:r>
          </a:p>
          <a:p>
            <a:pPr>
              <a:lnSpc>
                <a:spcPct val="100000"/>
              </a:lnSpc>
              <a:spcBef>
                <a:spcPts val="1400"/>
              </a:spcBef>
            </a:pPr>
            <a:r>
              <a:rPr lang="en-US" sz="2000" dirty="0">
                <a:solidFill>
                  <a:schemeClr val="accent3">
                    <a:lumMod val="25000"/>
                  </a:schemeClr>
                </a:solidFill>
                <a:latin typeface="Abadi" panose="020B0604020104020204" pitchFamily="34" charset="0"/>
              </a:rPr>
              <a:t>If additional resource and time allow, further exploration of regression based or classification based models using embedding features from NN model might improve performance as those models build on the embedding layer weights from NN model.</a:t>
            </a:r>
          </a:p>
          <a:p>
            <a:pPr>
              <a:lnSpc>
                <a:spcPct val="100000"/>
              </a:lnSpc>
              <a:spcBef>
                <a:spcPts val="1400"/>
              </a:spcBef>
            </a:pPr>
            <a:r>
              <a:rPr lang="en-US" sz="2000" dirty="0">
                <a:solidFill>
                  <a:schemeClr val="accent3">
                    <a:lumMod val="25000"/>
                  </a:schemeClr>
                </a:solidFill>
                <a:latin typeface="Abadi" panose="020B0604020104020204" pitchFamily="34" charset="0"/>
              </a:rPr>
              <a:t>Based on the </a:t>
            </a:r>
            <a:r>
              <a:rPr lang="en-US" sz="2000" dirty="0" err="1">
                <a:solidFill>
                  <a:schemeClr val="accent3">
                    <a:lumMod val="25000"/>
                  </a:schemeClr>
                </a:solidFill>
                <a:latin typeface="Abadi" panose="020B0604020104020204" pitchFamily="34" charset="0"/>
              </a:rPr>
              <a:t>PoC</a:t>
            </a:r>
            <a:r>
              <a:rPr lang="en-US" sz="2000" dirty="0">
                <a:solidFill>
                  <a:schemeClr val="accent3">
                    <a:lumMod val="25000"/>
                  </a:schemeClr>
                </a:solidFill>
                <a:latin typeface="Abadi" panose="020B0604020104020204" pitchFamily="34" charset="0"/>
              </a:rPr>
              <a:t>, it is recommended that AI Training Room ML engineering team pursue utilizing NN model in its course recommendation system project. </a:t>
            </a: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a:normAutofit/>
          </a:bodyPr>
          <a:lstStyle/>
          <a:p>
            <a:pPr>
              <a:lnSpc>
                <a:spcPct val="100000"/>
              </a:lnSpc>
              <a:spcBef>
                <a:spcPts val="1400"/>
              </a:spcBef>
            </a:pPr>
            <a:r>
              <a:rPr lang="en-US" sz="2000" dirty="0">
                <a:solidFill>
                  <a:schemeClr val="accent3">
                    <a:lumMod val="25000"/>
                  </a:schemeClr>
                </a:solidFill>
                <a:latin typeface="Abadi" panose="020B0604020104020204" pitchFamily="34" charset="0"/>
              </a:rPr>
              <a:t>Exploratory Data Analysis </a:t>
            </a:r>
            <a:r>
              <a:rPr lang="en-US" sz="2000" dirty="0">
                <a:solidFill>
                  <a:schemeClr val="accent3">
                    <a:lumMod val="25000"/>
                  </a:schemeClr>
                </a:solidFill>
                <a:latin typeface="Abadi" panose="020B0604020104020204" pitchFamily="34" charset="0"/>
                <a:hlinkClick r:id="rId4"/>
              </a:rPr>
              <a:t>notebook in github</a:t>
            </a:r>
            <a:endParaRPr lang="en-US" sz="2000" dirty="0">
              <a:solidFill>
                <a:schemeClr val="accent3">
                  <a:lumMod val="25000"/>
                </a:schemeClr>
              </a:solidFill>
              <a:latin typeface="Abadi" panose="020B0604020104020204" pitchFamily="34" charset="0"/>
            </a:endParaRPr>
          </a:p>
          <a:p>
            <a:pPr>
              <a:lnSpc>
                <a:spcPct val="100000"/>
              </a:lnSpc>
              <a:spcBef>
                <a:spcPts val="1400"/>
              </a:spcBef>
            </a:pPr>
            <a:r>
              <a:rPr lang="en-US" sz="2000" dirty="0">
                <a:solidFill>
                  <a:schemeClr val="accent3">
                    <a:lumMod val="25000"/>
                  </a:schemeClr>
                </a:solidFill>
                <a:latin typeface="Abadi" panose="020B0604020104020204" pitchFamily="34" charset="0"/>
              </a:rPr>
              <a:t>Content-based recommender system using user profile and course genres </a:t>
            </a:r>
            <a:r>
              <a:rPr lang="en-US" sz="2000" dirty="0">
                <a:solidFill>
                  <a:schemeClr val="accent3">
                    <a:lumMod val="25000"/>
                  </a:schemeClr>
                </a:solidFill>
                <a:latin typeface="Abadi" panose="020B0604020104020204" pitchFamily="34" charset="0"/>
                <a:hlinkClick r:id="rId5"/>
              </a:rPr>
              <a:t>notebook in github</a:t>
            </a:r>
            <a:endParaRPr lang="en-US" sz="2000" dirty="0">
              <a:solidFill>
                <a:schemeClr val="accent3">
                  <a:lumMod val="25000"/>
                </a:schemeClr>
              </a:solidFill>
              <a:latin typeface="Abadi" panose="020B0604020104020204" pitchFamily="34" charset="0"/>
            </a:endParaRPr>
          </a:p>
          <a:p>
            <a:pPr>
              <a:lnSpc>
                <a:spcPct val="100000"/>
              </a:lnSpc>
              <a:spcBef>
                <a:spcPts val="1400"/>
              </a:spcBef>
            </a:pPr>
            <a:r>
              <a:rPr lang="en-US" sz="2000" dirty="0">
                <a:solidFill>
                  <a:schemeClr val="accent3">
                    <a:lumMod val="25000"/>
                  </a:schemeClr>
                </a:solidFill>
                <a:latin typeface="Abadi" panose="020B0604020104020204" pitchFamily="34" charset="0"/>
              </a:rPr>
              <a:t>content-based recommender system using course similarity </a:t>
            </a:r>
            <a:r>
              <a:rPr lang="en-US" sz="2000" dirty="0">
                <a:solidFill>
                  <a:schemeClr val="accent3">
                    <a:lumMod val="25000"/>
                  </a:schemeClr>
                </a:solidFill>
                <a:latin typeface="Abadi" panose="020B0604020104020204" pitchFamily="34" charset="0"/>
                <a:hlinkClick r:id="rId6"/>
              </a:rPr>
              <a:t>notebook in github</a:t>
            </a:r>
            <a:endParaRPr lang="en-US" sz="2000" dirty="0">
              <a:solidFill>
                <a:schemeClr val="accent3">
                  <a:lumMod val="25000"/>
                </a:schemeClr>
              </a:solidFill>
              <a:latin typeface="Abadi" panose="020B0604020104020204" pitchFamily="34" charset="0"/>
            </a:endParaRPr>
          </a:p>
          <a:p>
            <a:pPr>
              <a:lnSpc>
                <a:spcPct val="100000"/>
              </a:lnSpc>
              <a:spcBef>
                <a:spcPts val="1400"/>
              </a:spcBef>
            </a:pPr>
            <a:r>
              <a:rPr lang="en-US" sz="2000" dirty="0">
                <a:solidFill>
                  <a:schemeClr val="accent3">
                    <a:lumMod val="25000"/>
                  </a:schemeClr>
                </a:solidFill>
                <a:latin typeface="Abadi" panose="020B0604020104020204" pitchFamily="34" charset="0"/>
              </a:rPr>
              <a:t>clustering-based recommender system </a:t>
            </a:r>
            <a:r>
              <a:rPr lang="en-US" sz="2000" dirty="0">
                <a:solidFill>
                  <a:schemeClr val="accent3">
                    <a:lumMod val="25000"/>
                  </a:schemeClr>
                </a:solidFill>
                <a:latin typeface="Abadi" panose="020B0604020104020204" pitchFamily="34" charset="0"/>
                <a:hlinkClick r:id="rId7"/>
              </a:rPr>
              <a:t>notebook in github</a:t>
            </a:r>
            <a:endParaRPr lang="en-US" sz="2000" dirty="0">
              <a:solidFill>
                <a:schemeClr val="accent3">
                  <a:lumMod val="25000"/>
                </a:schemeClr>
              </a:solidFill>
              <a:latin typeface="Abadi" panose="020B0604020104020204" pitchFamily="34" charset="0"/>
            </a:endParaRPr>
          </a:p>
          <a:p>
            <a:pPr>
              <a:lnSpc>
                <a:spcPct val="100000"/>
              </a:lnSpc>
              <a:spcBef>
                <a:spcPts val="1400"/>
              </a:spcBef>
            </a:pPr>
            <a:r>
              <a:rPr lang="en-US" sz="2000" dirty="0">
                <a:solidFill>
                  <a:schemeClr val="accent3">
                    <a:lumMod val="25000"/>
                  </a:schemeClr>
                </a:solidFill>
                <a:latin typeface="Abadi" panose="020B0604020104020204" pitchFamily="34" charset="0"/>
              </a:rPr>
              <a:t>KNN based recommender system </a:t>
            </a:r>
            <a:r>
              <a:rPr lang="en-US" sz="2000" dirty="0">
                <a:solidFill>
                  <a:schemeClr val="accent3">
                    <a:lumMod val="25000"/>
                  </a:schemeClr>
                </a:solidFill>
                <a:latin typeface="Abadi" panose="020B0604020104020204" pitchFamily="34" charset="0"/>
                <a:hlinkClick r:id="rId8"/>
              </a:rPr>
              <a:t>notebook in github</a:t>
            </a:r>
            <a:endParaRPr lang="en-US" sz="2000" dirty="0">
              <a:solidFill>
                <a:schemeClr val="accent3">
                  <a:lumMod val="25000"/>
                </a:schemeClr>
              </a:solidFill>
              <a:latin typeface="Abadi" panose="020B0604020104020204" pitchFamily="34" charset="0"/>
            </a:endParaRPr>
          </a:p>
          <a:p>
            <a:pPr>
              <a:lnSpc>
                <a:spcPct val="100000"/>
              </a:lnSpc>
              <a:spcBef>
                <a:spcPts val="1400"/>
              </a:spcBef>
            </a:pPr>
            <a:r>
              <a:rPr lang="en-US" sz="2000" dirty="0">
                <a:solidFill>
                  <a:schemeClr val="accent3">
                    <a:lumMod val="25000"/>
                  </a:schemeClr>
                </a:solidFill>
                <a:latin typeface="Abadi" panose="020B0604020104020204" pitchFamily="34" charset="0"/>
              </a:rPr>
              <a:t>NMF based recommender system </a:t>
            </a:r>
            <a:r>
              <a:rPr lang="en-US" sz="2000" dirty="0">
                <a:solidFill>
                  <a:schemeClr val="accent3">
                    <a:lumMod val="25000"/>
                  </a:schemeClr>
                </a:solidFill>
                <a:latin typeface="Abadi" panose="020B0604020104020204" pitchFamily="34" charset="0"/>
                <a:hlinkClick r:id="rId9"/>
              </a:rPr>
              <a:t>notebook in github</a:t>
            </a:r>
            <a:endParaRPr lang="en-US" sz="2000" dirty="0">
              <a:solidFill>
                <a:schemeClr val="accent3">
                  <a:lumMod val="25000"/>
                </a:schemeClr>
              </a:solidFill>
              <a:latin typeface="Abadi" panose="020B0604020104020204" pitchFamily="34" charset="0"/>
            </a:endParaRPr>
          </a:p>
          <a:p>
            <a:pPr>
              <a:lnSpc>
                <a:spcPct val="100000"/>
              </a:lnSpc>
              <a:spcBef>
                <a:spcPts val="1400"/>
              </a:spcBef>
            </a:pPr>
            <a:r>
              <a:rPr lang="en-US" sz="2000" dirty="0">
                <a:solidFill>
                  <a:schemeClr val="accent3">
                    <a:lumMod val="25000"/>
                  </a:schemeClr>
                </a:solidFill>
                <a:latin typeface="Abadi" panose="020B0604020104020204" pitchFamily="34" charset="0"/>
              </a:rPr>
              <a:t>Neural Network Embedding based recommender system </a:t>
            </a:r>
            <a:r>
              <a:rPr lang="en-US" sz="2000" dirty="0">
                <a:solidFill>
                  <a:schemeClr val="accent3">
                    <a:lumMod val="25000"/>
                  </a:schemeClr>
                </a:solidFill>
                <a:latin typeface="Abadi" panose="020B0604020104020204" pitchFamily="34" charset="0"/>
                <a:hlinkClick r:id="rId10"/>
              </a:rPr>
              <a:t>notebook in github</a:t>
            </a:r>
            <a:endParaRPr lang="en-US" sz="2000" dirty="0">
              <a:solidFill>
                <a:schemeClr val="accent3">
                  <a:lumMod val="25000"/>
                </a:schemeClr>
              </a:solidFill>
              <a:latin typeface="Abadi" panose="020B0604020104020204" pitchFamily="34" charset="0"/>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1084880" y="1813302"/>
            <a:ext cx="9903417" cy="44945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dirty="0"/>
              <a:t>A Massive Open Online Courses (MOOCs) startup, AI Training Room, provides learners across the world with courses to learn leading technologies such as Machine Learning, AI, Data Science, Cloud, App development, etc.</a:t>
            </a:r>
            <a:endParaRPr lang="en-US" sz="2000" dirty="0">
              <a:solidFill>
                <a:schemeClr val="accent3">
                  <a:lumMod val="25000"/>
                </a:schemeClr>
              </a:solidFill>
              <a:latin typeface="Abadi" panose="020B0604020104020204" pitchFamily="34" charset="0"/>
            </a:endParaRPr>
          </a:p>
          <a:p>
            <a:pPr>
              <a:spcBef>
                <a:spcPts val="1400"/>
              </a:spcBef>
            </a:pPr>
            <a:r>
              <a:rPr lang="en-US" dirty="0"/>
              <a:t>AI Training Room’s machine learning engineering team is working very hard on a recommender system project. The main goal of this project is to improve learners’ learning experience by</a:t>
            </a:r>
            <a:r>
              <a:rPr lang="en-US" sz="2000" dirty="0"/>
              <a:t> </a:t>
            </a:r>
            <a:r>
              <a:rPr lang="en-US" dirty="0"/>
              <a:t>helping them quickly find new interested courses and better paving their learning paths.</a:t>
            </a:r>
            <a:endParaRPr lang="en-US" sz="2000" dirty="0">
              <a:solidFill>
                <a:schemeClr val="accent3">
                  <a:lumMod val="25000"/>
                </a:schemeClr>
              </a:solidFill>
              <a:latin typeface="Abadi" panose="020B0604020104020204" pitchFamily="34" charset="0"/>
            </a:endParaRPr>
          </a:p>
          <a:p>
            <a:pPr>
              <a:spcBef>
                <a:spcPts val="1400"/>
              </a:spcBef>
            </a:pPr>
            <a:r>
              <a:rPr lang="en-US" dirty="0"/>
              <a:t>This project is currently at the Proof of Concept (</a:t>
            </a:r>
            <a:r>
              <a:rPr lang="en-US" dirty="0" err="1"/>
              <a:t>PoC</a:t>
            </a:r>
            <a:r>
              <a:rPr lang="en-US" dirty="0"/>
              <a:t>) phase and the main focus at this moment is to</a:t>
            </a:r>
            <a:r>
              <a:rPr lang="en-US" sz="2000" dirty="0"/>
              <a:t> </a:t>
            </a:r>
            <a:r>
              <a:rPr lang="en-US" dirty="0"/>
              <a:t>explore and compare various machine learning models and find one with the best performance in off-line evaluations.</a:t>
            </a:r>
            <a:endParaRPr lang="en-US" sz="20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Exploratory Data Analysis</a:t>
            </a:r>
            <a:endParaRPr lang="en-US" dirty="0"/>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counts per genre</a:t>
            </a:r>
          </a:p>
        </p:txBody>
      </p:sp>
      <p:pic>
        <p:nvPicPr>
          <p:cNvPr id="6" name="Picture 5">
            <a:extLst>
              <a:ext uri="{FF2B5EF4-FFF2-40B4-BE49-F238E27FC236}">
                <a16:creationId xmlns:a16="http://schemas.microsoft.com/office/drawing/2014/main" id="{8B920081-4FAC-E84D-8367-E0B89E14B659}"/>
              </a:ext>
            </a:extLst>
          </p:cNvPr>
          <p:cNvPicPr>
            <a:picLocks noChangeAspect="1"/>
          </p:cNvPicPr>
          <p:nvPr/>
        </p:nvPicPr>
        <p:blipFill>
          <a:blip r:embed="rId3"/>
          <a:stretch>
            <a:fillRect/>
          </a:stretch>
        </p:blipFill>
        <p:spPr>
          <a:xfrm>
            <a:off x="2011649" y="929898"/>
            <a:ext cx="8075736" cy="5920341"/>
          </a:xfrm>
          <a:prstGeom prst="rect">
            <a:avLst/>
          </a:prstGeom>
        </p:spPr>
      </p:pic>
    </p:spTree>
    <p:extLst>
      <p:ext uri="{BB962C8B-B14F-4D97-AF65-F5344CB8AC3E}">
        <p14:creationId xmlns:p14="http://schemas.microsoft.com/office/powerpoint/2010/main" val="276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enrollment distribution</a:t>
            </a:r>
          </a:p>
        </p:txBody>
      </p:sp>
      <p:pic>
        <p:nvPicPr>
          <p:cNvPr id="5" name="Picture 4">
            <a:extLst>
              <a:ext uri="{FF2B5EF4-FFF2-40B4-BE49-F238E27FC236}">
                <a16:creationId xmlns:a16="http://schemas.microsoft.com/office/drawing/2014/main" id="{DA8E1AFD-922A-3246-9FC4-DC71C2FFF8C2}"/>
              </a:ext>
            </a:extLst>
          </p:cNvPr>
          <p:cNvPicPr>
            <a:picLocks noChangeAspect="1"/>
          </p:cNvPicPr>
          <p:nvPr/>
        </p:nvPicPr>
        <p:blipFill>
          <a:blip r:embed="rId3"/>
          <a:stretch>
            <a:fillRect/>
          </a:stretch>
        </p:blipFill>
        <p:spPr>
          <a:xfrm>
            <a:off x="2114550" y="915472"/>
            <a:ext cx="7962900" cy="5779796"/>
          </a:xfrm>
          <a:prstGeom prst="rect">
            <a:avLst/>
          </a:prstGeom>
        </p:spPr>
      </p:pic>
    </p:spTree>
    <p:extLst>
      <p:ext uri="{BB962C8B-B14F-4D97-AF65-F5344CB8AC3E}">
        <p14:creationId xmlns:p14="http://schemas.microsoft.com/office/powerpoint/2010/main" val="294570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20 most popular courses</a:t>
            </a:r>
          </a:p>
        </p:txBody>
      </p:sp>
      <p:pic>
        <p:nvPicPr>
          <p:cNvPr id="5" name="Picture 4">
            <a:extLst>
              <a:ext uri="{FF2B5EF4-FFF2-40B4-BE49-F238E27FC236}">
                <a16:creationId xmlns:a16="http://schemas.microsoft.com/office/drawing/2014/main" id="{96B18563-F4E6-2748-A0A6-EF7BF8370D28}"/>
              </a:ext>
            </a:extLst>
          </p:cNvPr>
          <p:cNvPicPr>
            <a:picLocks noChangeAspect="1"/>
          </p:cNvPicPr>
          <p:nvPr/>
        </p:nvPicPr>
        <p:blipFill>
          <a:blip r:embed="rId3"/>
          <a:stretch>
            <a:fillRect/>
          </a:stretch>
        </p:blipFill>
        <p:spPr>
          <a:xfrm>
            <a:off x="4168397" y="956701"/>
            <a:ext cx="3828728" cy="5818164"/>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Word cloud of course titles</a:t>
            </a:r>
          </a:p>
        </p:txBody>
      </p:sp>
      <p:pic>
        <p:nvPicPr>
          <p:cNvPr id="3" name="Picture 2">
            <a:extLst>
              <a:ext uri="{FF2B5EF4-FFF2-40B4-BE49-F238E27FC236}">
                <a16:creationId xmlns:a16="http://schemas.microsoft.com/office/drawing/2014/main" id="{A1B45535-0F3E-EC4F-A827-75F9515501A3}"/>
              </a:ext>
            </a:extLst>
          </p:cNvPr>
          <p:cNvPicPr>
            <a:picLocks noChangeAspect="1"/>
          </p:cNvPicPr>
          <p:nvPr/>
        </p:nvPicPr>
        <p:blipFill>
          <a:blip r:embed="rId3"/>
          <a:stretch>
            <a:fillRect/>
          </a:stretch>
        </p:blipFill>
        <p:spPr>
          <a:xfrm>
            <a:off x="504771" y="869949"/>
            <a:ext cx="11156140" cy="5778823"/>
          </a:xfrm>
          <a:prstGeom prst="rect">
            <a:avLst/>
          </a:prstGeom>
        </p:spPr>
      </p:pic>
    </p:spTree>
    <p:extLst>
      <p:ext uri="{BB962C8B-B14F-4D97-AF65-F5344CB8AC3E}">
        <p14:creationId xmlns:p14="http://schemas.microsoft.com/office/powerpoint/2010/main" val="126893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4835</TotalTime>
  <Words>1418</Words>
  <Application>Microsoft Macintosh PowerPoint</Application>
  <PresentationFormat>Widescreen</PresentationFormat>
  <Paragraphs>160</Paragraphs>
  <Slides>22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Abadi</vt:lpstr>
      <vt:lpstr>IBM Plex Mono SemiBold</vt:lpstr>
      <vt:lpstr>IBM Plex Mono Text</vt:lpstr>
      <vt:lpstr>SF Pro</vt:lpstr>
      <vt:lpstr>Arial</vt:lpstr>
      <vt:lpstr>Calibri</vt:lpstr>
      <vt:lpstr>Calibri Light</vt:lpstr>
      <vt:lpstr>Custom Design</vt:lpstr>
      <vt:lpstr>PowerPoint Presentation</vt:lpstr>
      <vt:lpstr>PowerPoint Presentation</vt:lpstr>
      <vt:lpstr>PowerPoint Presentation</vt:lpstr>
      <vt:lpstr>Exploratory Data Analysis</vt:lpstr>
      <vt:lpstr>Course counts per genre</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Compare the performance of collaborative-filtering models</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TJ</cp:lastModifiedBy>
  <cp:revision>525</cp:revision>
  <dcterms:created xsi:type="dcterms:W3CDTF">2021-04-29T18:58:34Z</dcterms:created>
  <dcterms:modified xsi:type="dcterms:W3CDTF">2025-07-14T16:39:17Z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