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5"/>
  </p:handoutMasterIdLst>
  <p:sldIdLst>
    <p:sldId id="256" r:id="rId3"/>
    <p:sldId id="803" r:id="rId5"/>
    <p:sldId id="847" r:id="rId6"/>
    <p:sldId id="848" r:id="rId7"/>
    <p:sldId id="849" r:id="rId8"/>
    <p:sldId id="852" r:id="rId9"/>
    <p:sldId id="853" r:id="rId10"/>
    <p:sldId id="854" r:id="rId11"/>
    <p:sldId id="855" r:id="rId12"/>
    <p:sldId id="856" r:id="rId13"/>
    <p:sldId id="850" r:id="rId14"/>
    <p:sldId id="895" r:id="rId15"/>
    <p:sldId id="896" r:id="rId16"/>
    <p:sldId id="851" r:id="rId17"/>
    <p:sldId id="857" r:id="rId18"/>
    <p:sldId id="859" r:id="rId19"/>
    <p:sldId id="860" r:id="rId20"/>
    <p:sldId id="861" r:id="rId21"/>
    <p:sldId id="862" r:id="rId22"/>
    <p:sldId id="863" r:id="rId23"/>
    <p:sldId id="864" r:id="rId24"/>
    <p:sldId id="865" r:id="rId25"/>
    <p:sldId id="866" r:id="rId26"/>
    <p:sldId id="867" r:id="rId27"/>
    <p:sldId id="846" r:id="rId28"/>
    <p:sldId id="869" r:id="rId29"/>
    <p:sldId id="874" r:id="rId30"/>
    <p:sldId id="875" r:id="rId31"/>
    <p:sldId id="897" r:id="rId32"/>
    <p:sldId id="870" r:id="rId33"/>
    <p:sldId id="876" r:id="rId34"/>
    <p:sldId id="877" r:id="rId35"/>
    <p:sldId id="871" r:id="rId36"/>
    <p:sldId id="898" r:id="rId37"/>
    <p:sldId id="878" r:id="rId38"/>
    <p:sldId id="879" r:id="rId39"/>
    <p:sldId id="880" r:id="rId40"/>
    <p:sldId id="868" r:id="rId41"/>
    <p:sldId id="885" r:id="rId42"/>
    <p:sldId id="887" r:id="rId43"/>
    <p:sldId id="888" r:id="rId44"/>
    <p:sldId id="889" r:id="rId45"/>
    <p:sldId id="890" r:id="rId46"/>
    <p:sldId id="891" r:id="rId47"/>
    <p:sldId id="892" r:id="rId48"/>
    <p:sldId id="893" r:id="rId49"/>
    <p:sldId id="894" r:id="rId50"/>
    <p:sldId id="899" r:id="rId51"/>
    <p:sldId id="900" r:id="rId52"/>
    <p:sldId id="901" r:id="rId53"/>
    <p:sldId id="902" r:id="rId54"/>
  </p:sldIdLst>
  <p:sldSz cx="10799445" cy="5943600"/>
  <p:notesSz cx="9926320" cy="6797675"/>
  <p:custDataLst>
    <p:tags r:id="rId59"/>
  </p:custDataLst>
  <p:defaultTextStyle>
    <a:defPPr>
      <a:defRPr lang="zh-CN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66" userDrawn="1">
          <p15:clr>
            <a:srgbClr val="A4A3A4"/>
          </p15:clr>
        </p15:guide>
        <p15:guide id="2" pos="3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44A85"/>
    <a:srgbClr val="184080"/>
    <a:srgbClr val="11487F"/>
    <a:srgbClr val="CC3399"/>
    <a:srgbClr val="800080"/>
    <a:srgbClr val="00CC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169"/>
  </p:normalViewPr>
  <p:slideViewPr>
    <p:cSldViewPr snapToGrid="0" snapToObjects="1" showGuides="1">
      <p:cViewPr varScale="1">
        <p:scale>
          <a:sx n="118" d="100"/>
          <a:sy n="118" d="100"/>
        </p:scale>
        <p:origin x="268" y="-56"/>
      </p:cViewPr>
      <p:guideLst>
        <p:guide orient="horz" pos="1766"/>
        <p:guide pos="340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1608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gs" Target="tags/tag1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D1DD1-828D-407C-936B-ABAB1B97F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B0878-797D-4596-80B5-D814FCA473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E9F7156-5DD8-434A-8994-08C5E406D98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79725" y="849313"/>
            <a:ext cx="4167188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2263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2125" cy="3413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663575"/>
            <a:ext cx="2600325" cy="2443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内容占位符 2"/>
          <p:cNvSpPr>
            <a:spLocks noGrp="1"/>
          </p:cNvSpPr>
          <p:nvPr>
            <p:ph sz="quarter" idx="11"/>
          </p:nvPr>
        </p:nvSpPr>
        <p:spPr>
          <a:xfrm>
            <a:off x="7598026" y="5201625"/>
            <a:ext cx="1886146" cy="221297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1000">
                <a:solidFill>
                  <a:srgbClr val="11487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160774" y="2757211"/>
            <a:ext cx="10494936" cy="545793"/>
          </a:xfrm>
          <a:prstGeom prst="rect">
            <a:avLst/>
          </a:prstGeom>
        </p:spPr>
        <p:txBody>
          <a:bodyPr/>
          <a:lstStyle>
            <a:lvl1pPr marL="635" indent="0" algn="ctr">
              <a:buFontTx/>
              <a:buNone/>
              <a:defRPr sz="380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>
          <a:xfrm>
            <a:off x="4417142" y="3420213"/>
            <a:ext cx="2632583" cy="252135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100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486400"/>
            <a:ext cx="533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1487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noFill/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5613" y="381000"/>
            <a:ext cx="495300" cy="460375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369300" y="5118100"/>
            <a:ext cx="2430463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000" dirty="0">
                <a:solidFill>
                  <a:srgbClr val="898989"/>
                </a:solidFill>
              </a:rPr>
            </a:fld>
            <a:endParaRPr lang="zh-CN" altLang="en-US" sz="1000" dirty="0">
              <a:solidFill>
                <a:srgbClr val="898989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noFill/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5613" y="381000"/>
            <a:ext cx="495300" cy="460375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9563" y="393700"/>
            <a:ext cx="50958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396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340" b="1" i="0" u="none" strike="noStrike" kern="1200" cap="none" spc="0" normalizeH="0" baseline="0" noProof="0" dirty="0">
                <a:ln>
                  <a:noFill/>
                </a:ln>
                <a:solidFill>
                  <a:srgbClr val="044A8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Limitations and Future Research</a:t>
            </a:r>
            <a:endParaRPr kumimoji="1" lang="zh-CN" altLang="en-US" sz="2340" b="1" i="0" u="none" strike="noStrike" kern="1200" cap="none" spc="0" normalizeH="0" baseline="0" noProof="0" dirty="0">
              <a:ln>
                <a:noFill/>
              </a:ln>
              <a:solidFill>
                <a:srgbClr val="044A8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369300" y="5118100"/>
            <a:ext cx="2430463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000" dirty="0">
                <a:solidFill>
                  <a:srgbClr val="898989"/>
                </a:solidFill>
              </a:rPr>
            </a:fld>
            <a:endParaRPr lang="zh-CN" altLang="en-US" sz="1000" dirty="0">
              <a:solidFill>
                <a:srgbClr val="898989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94" y="345554"/>
            <a:ext cx="9973482" cy="428881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rgbClr val="11487F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525494" y="1093694"/>
            <a:ext cx="9973482" cy="4143324"/>
          </a:xfrm>
          <a:prstGeom prst="rect">
            <a:avLst/>
          </a:prstGeom>
        </p:spPr>
        <p:txBody>
          <a:bodyPr/>
          <a:lstStyle>
            <a:lvl1pPr marL="198120" indent="-197485">
              <a:buFont typeface="Wingdings" panose="05000000000000000000" pitchFamily="2" charset="2"/>
              <a:buChar char="Ø"/>
              <a:defRPr sz="1400">
                <a:solidFill>
                  <a:srgbClr val="044A85"/>
                </a:solidFill>
                <a:latin typeface="+mj-ea"/>
                <a:ea typeface="+mj-ea"/>
              </a:defRPr>
            </a:lvl1pPr>
            <a:lvl2pPr marL="594360" indent="-197485">
              <a:buFont typeface="Wingdings" panose="05000000000000000000" pitchFamily="2" charset="2"/>
              <a:buChar char="Ø"/>
              <a:defRPr sz="1400">
                <a:solidFill>
                  <a:srgbClr val="044A85"/>
                </a:solidFill>
                <a:latin typeface="+mj-ea"/>
                <a:ea typeface="+mj-ea"/>
              </a:defRPr>
            </a:lvl2pPr>
            <a:lvl3pPr marL="990600" indent="-197485">
              <a:buFont typeface="Wingdings" panose="05000000000000000000" pitchFamily="2" charset="2"/>
              <a:buChar char="Ø"/>
              <a:defRPr sz="1400">
                <a:solidFill>
                  <a:srgbClr val="044A85"/>
                </a:solidFill>
                <a:latin typeface="+mj-ea"/>
                <a:ea typeface="+mj-ea"/>
              </a:defRPr>
            </a:lvl3pPr>
            <a:lvl4pPr marL="1386840" indent="-197485">
              <a:buFont typeface="Wingdings" panose="05000000000000000000" pitchFamily="2" charset="2"/>
              <a:buChar char="Ø"/>
              <a:defRPr sz="1400">
                <a:solidFill>
                  <a:srgbClr val="044A85"/>
                </a:solidFill>
                <a:latin typeface="+mj-ea"/>
                <a:ea typeface="+mj-ea"/>
              </a:defRPr>
            </a:lvl4pPr>
            <a:lvl5pPr marL="1783080" indent="-197485">
              <a:buFont typeface="Wingdings" panose="05000000000000000000" pitchFamily="2" charset="2"/>
              <a:buChar char="Ø"/>
              <a:defRPr sz="1400">
                <a:solidFill>
                  <a:srgbClr val="044A85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486400"/>
            <a:ext cx="533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1487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9" descr="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97338" y="1622425"/>
            <a:ext cx="2517775" cy="2516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72613" y="2625725"/>
            <a:ext cx="862012" cy="247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2" name="图片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537575" y="2630488"/>
            <a:ext cx="823913" cy="242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3" name="图片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132388" y="2838450"/>
            <a:ext cx="534987" cy="266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4" name="图片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63575" y="1812925"/>
            <a:ext cx="1865313" cy="1751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459077" y="4224301"/>
            <a:ext cx="2517140" cy="518028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120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 hasCustomPrompt="1"/>
          </p:nvPr>
        </p:nvSpPr>
        <p:spPr>
          <a:xfrm>
            <a:off x="4588279" y="2688215"/>
            <a:ext cx="1671205" cy="653501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lang="zh-CN" altLang="en-US" sz="2400" dirty="0">
                <a:solidFill>
                  <a:schemeClr val="bg1"/>
                </a:solidFill>
                <a:latin typeface="+mj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2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486400"/>
            <a:ext cx="533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1487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>
            <a:spLocks noGrp="1"/>
          </p:cNvSpPr>
          <p:nvPr>
            <p:ph sz="quarter" idx="11"/>
          </p:nvPr>
        </p:nvSpPr>
        <p:spPr>
          <a:xfrm>
            <a:off x="7598026" y="5201626"/>
            <a:ext cx="1886146" cy="221297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980">
                <a:solidFill>
                  <a:srgbClr val="11487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160775" y="2757212"/>
            <a:ext cx="10494936" cy="545793"/>
          </a:xfrm>
          <a:prstGeom prst="rect">
            <a:avLst/>
          </a:prstGeom>
        </p:spPr>
        <p:txBody>
          <a:bodyPr/>
          <a:lstStyle>
            <a:lvl1pPr marL="635" indent="0" algn="ctr">
              <a:buFontTx/>
              <a:buNone/>
              <a:defRPr sz="372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>
          <a:xfrm>
            <a:off x="4417143" y="3420214"/>
            <a:ext cx="2632583" cy="252135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98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619750"/>
            <a:ext cx="533400" cy="26511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 fontAlgn="base">
              <a:spcBef>
                <a:spcPct val="0"/>
              </a:spcBef>
              <a:spcAft>
                <a:spcPct val="0"/>
              </a:spcAft>
              <a:defRPr kumimoji="1" sz="1100"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369300" y="5118100"/>
            <a:ext cx="2430463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000" dirty="0">
                <a:solidFill>
                  <a:srgbClr val="898989"/>
                </a:solidFill>
              </a:rPr>
            </a:fld>
            <a:endParaRPr lang="zh-CN" altLang="en-US" sz="10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 descr="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7350" y="1806575"/>
            <a:ext cx="1893888" cy="1893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7" descr="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54313" y="19050"/>
            <a:ext cx="12700" cy="5437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504238" y="5619750"/>
            <a:ext cx="769937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图片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331325" y="5619750"/>
            <a:ext cx="809625" cy="23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1"/>
          <p:cNvSpPr txBox="1">
            <a:spLocks noChangeArrowheads="1"/>
          </p:cNvSpPr>
          <p:nvPr/>
        </p:nvSpPr>
        <p:spPr bwMode="auto">
          <a:xfrm>
            <a:off x="4357688" y="5576888"/>
            <a:ext cx="2165350" cy="2778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崇实事而求是   践商道以化成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6151" name="图片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76263" y="4899025"/>
            <a:ext cx="1725612" cy="162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文本占位符 31"/>
          <p:cNvSpPr>
            <a:spLocks noGrp="1"/>
          </p:cNvSpPr>
          <p:nvPr>
            <p:ph type="body" sz="quarter" idx="10"/>
          </p:nvPr>
        </p:nvSpPr>
        <p:spPr>
          <a:xfrm>
            <a:off x="2977922" y="2280485"/>
            <a:ext cx="7612492" cy="385801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1pPr>
            <a:lvl2pPr marL="39687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3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2975382" y="1592180"/>
            <a:ext cx="7615032" cy="415649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1pPr>
            <a:lvl2pPr marL="39687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4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2969487" y="938265"/>
            <a:ext cx="7620927" cy="392695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1pPr>
            <a:lvl2pPr marL="39687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5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2969488" y="2925839"/>
            <a:ext cx="7620926" cy="408342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1pPr>
            <a:lvl2pPr marL="39687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6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2975382" y="3584296"/>
            <a:ext cx="7615032" cy="366039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1pPr>
            <a:lvl2pPr marL="39687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7" name="文本占位符 31"/>
          <p:cNvSpPr>
            <a:spLocks noGrp="1"/>
          </p:cNvSpPr>
          <p:nvPr>
            <p:ph type="body" sz="quarter" idx="15"/>
          </p:nvPr>
        </p:nvSpPr>
        <p:spPr>
          <a:xfrm>
            <a:off x="2969488" y="4252191"/>
            <a:ext cx="7620926" cy="350924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1pPr>
            <a:lvl2pPr marL="39687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0" name="标题 6"/>
          <p:cNvSpPr>
            <a:spLocks noGrp="1"/>
          </p:cNvSpPr>
          <p:nvPr>
            <p:ph type="title"/>
          </p:nvPr>
        </p:nvSpPr>
        <p:spPr>
          <a:xfrm>
            <a:off x="909829" y="2558025"/>
            <a:ext cx="971974" cy="390669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486400"/>
            <a:ext cx="533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1487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"/>
          <p:cNvSpPr txBox="1">
            <a:spLocks noChangeArrowheads="1"/>
          </p:cNvSpPr>
          <p:nvPr/>
        </p:nvSpPr>
        <p:spPr bwMode="auto">
          <a:xfrm>
            <a:off x="928688" y="2571750"/>
            <a:ext cx="765175" cy="4175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提 纲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2608263" y="946150"/>
            <a:ext cx="315913" cy="384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文本框 10"/>
          <p:cNvSpPr txBox="1">
            <a:spLocks noChangeArrowheads="1"/>
          </p:cNvSpPr>
          <p:nvPr/>
        </p:nvSpPr>
        <p:spPr bwMode="auto">
          <a:xfrm>
            <a:off x="2609850" y="1584325"/>
            <a:ext cx="317500" cy="384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173" name="图片 11" descr="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64050" y="669925"/>
            <a:ext cx="1893888" cy="1893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04238" y="5619750"/>
            <a:ext cx="769937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5" name="图片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31325" y="5619750"/>
            <a:ext cx="809625" cy="23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5"/>
          <p:cNvSpPr txBox="1">
            <a:spLocks noChangeArrowheads="1"/>
          </p:cNvSpPr>
          <p:nvPr/>
        </p:nvSpPr>
        <p:spPr bwMode="auto">
          <a:xfrm>
            <a:off x="4357688" y="5576888"/>
            <a:ext cx="2165350" cy="2778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崇实事而求是   践商道以化成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7177" name="图片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6263" y="4899025"/>
            <a:ext cx="1725612" cy="162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" name="标题 30"/>
          <p:cNvSpPr>
            <a:spLocks noGrp="1"/>
          </p:cNvSpPr>
          <p:nvPr>
            <p:ph type="ctrTitle"/>
          </p:nvPr>
        </p:nvSpPr>
        <p:spPr>
          <a:xfrm>
            <a:off x="2875953" y="3627898"/>
            <a:ext cx="5389633" cy="476668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rgbClr val="044A85"/>
                </a:solidFill>
                <a:latin typeface="方正大黑简体" panose="020000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10"/>
          </p:nvPr>
        </p:nvSpPr>
        <p:spPr>
          <a:xfrm>
            <a:off x="4183093" y="4178981"/>
            <a:ext cx="3015376" cy="353727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180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6" name="文本占位符 34"/>
          <p:cNvSpPr>
            <a:spLocks noGrp="1"/>
          </p:cNvSpPr>
          <p:nvPr>
            <p:ph type="body" sz="quarter" idx="11"/>
          </p:nvPr>
        </p:nvSpPr>
        <p:spPr>
          <a:xfrm>
            <a:off x="4662919" y="4609895"/>
            <a:ext cx="1815702" cy="287576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100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 hasCustomPrompt="1"/>
          </p:nvPr>
        </p:nvSpPr>
        <p:spPr>
          <a:xfrm>
            <a:off x="4980695" y="1229220"/>
            <a:ext cx="860331" cy="964035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45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5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486400"/>
            <a:ext cx="533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1487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6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noFill/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rgbClr val="044A8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5613" y="371475"/>
            <a:ext cx="495300" cy="458788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62113" y="439738"/>
            <a:ext cx="6311900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396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340" b="1" i="0" u="none" strike="noStrike" kern="1200" cap="none" spc="0" normalizeH="0" baseline="0" noProof="0" dirty="0">
                <a:ln>
                  <a:noFill/>
                </a:ln>
                <a:solidFill>
                  <a:srgbClr val="044A8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Introduction</a:t>
            </a:r>
            <a:endParaRPr kumimoji="1" lang="en-US" altLang="zh-CN" sz="2340" b="1" i="0" u="none" strike="noStrike" kern="1200" cap="none" spc="0" normalizeH="0" baseline="0" noProof="0" dirty="0">
              <a:ln>
                <a:noFill/>
              </a:ln>
              <a:solidFill>
                <a:srgbClr val="044A8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5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noFill/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rgbClr val="044A8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5613" y="371475"/>
            <a:ext cx="495300" cy="458788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noFill/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3400" y="371475"/>
            <a:ext cx="495300" cy="458788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3400" y="371475"/>
            <a:ext cx="495300" cy="458788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1554950" y="416203"/>
            <a:ext cx="2628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44A85"/>
                </a:solidFill>
                <a:latin typeface="+mj-ea"/>
              </a:rPr>
              <a:t>Experiment Design</a:t>
            </a:r>
            <a:endParaRPr lang="zh-CN" altLang="en-US" sz="2000" dirty="0">
              <a:solidFill>
                <a:srgbClr val="044A85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1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3400" y="371475"/>
            <a:ext cx="495300" cy="4587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8"/>
          <p:cNvSpPr txBox="1"/>
          <p:nvPr userDrawn="1"/>
        </p:nvSpPr>
        <p:spPr>
          <a:xfrm>
            <a:off x="1449388" y="439738"/>
            <a:ext cx="103203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39624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rgbClr val="044A85"/>
                </a:solidFill>
                <a:latin typeface="+mj-ea"/>
                <a:ea typeface="黑体" panose="02010609060101010101" pitchFamily="49" charset="-122"/>
                <a:cs typeface="+mn-cs"/>
              </a:rPr>
              <a:t>Data</a:t>
            </a:r>
            <a:endParaRPr kumimoji="1" lang="en-US" altLang="zh-CN" sz="2000" b="1" kern="1200" cap="none" spc="0" normalizeH="0" baseline="0" noProof="0" dirty="0">
              <a:solidFill>
                <a:srgbClr val="044A85"/>
              </a:solidFill>
              <a:latin typeface="+mj-ea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0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noFill/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5613" y="371475"/>
            <a:ext cx="495300" cy="458788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369300" y="5118100"/>
            <a:ext cx="2430463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000" dirty="0">
                <a:solidFill>
                  <a:srgbClr val="898989"/>
                </a:solidFill>
              </a:rPr>
            </a:fld>
            <a:endParaRPr lang="zh-CN" altLang="en-US" sz="1000" dirty="0">
              <a:solidFill>
                <a:srgbClr val="898989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8.png"/><Relationship Id="rId18" Type="http://schemas.openxmlformats.org/officeDocument/2006/relationships/image" Target="../media/image7.png"/><Relationship Id="rId17" Type="http://schemas.openxmlformats.org/officeDocument/2006/relationships/image" Target="../media/image6.png"/><Relationship Id="rId16" Type="http://schemas.openxmlformats.org/officeDocument/2006/relationships/image" Target="../media/image10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504238" y="5619750"/>
            <a:ext cx="769937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5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331325" y="5619750"/>
            <a:ext cx="809625" cy="23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619750"/>
            <a:ext cx="533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1487F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文本框 7"/>
          <p:cNvSpPr txBox="1">
            <a:spLocks noChangeArrowheads="1"/>
          </p:cNvSpPr>
          <p:nvPr/>
        </p:nvSpPr>
        <p:spPr bwMode="auto">
          <a:xfrm>
            <a:off x="4357688" y="5576888"/>
            <a:ext cx="2165350" cy="2778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崇实事而求是   践商道以化成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4102" name="图片 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76263" y="4899025"/>
            <a:ext cx="1725612" cy="16224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defTabSz="7924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924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7924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7924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7924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792480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792480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792480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792480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196850" indent="-196850" algn="l" defTabSz="792480" rtl="0" eaLnBrk="0" fontAlgn="base" hangingPunct="0">
        <a:lnSpc>
          <a:spcPct val="90000"/>
        </a:lnSpc>
        <a:spcBef>
          <a:spcPts val="86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indent="-196850" algn="l" defTabSz="792480" rtl="0" eaLnBrk="0" fontAlgn="base" hangingPunct="0">
        <a:lnSpc>
          <a:spcPct val="90000"/>
        </a:lnSpc>
        <a:spcBef>
          <a:spcPct val="87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0600" indent="-196850" algn="l" defTabSz="792480" rtl="0" eaLnBrk="0" fontAlgn="base" hangingPunct="0">
        <a:lnSpc>
          <a:spcPct val="90000"/>
        </a:lnSpc>
        <a:spcBef>
          <a:spcPct val="87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86205" indent="-196850" algn="l" defTabSz="792480" rtl="0" eaLnBrk="0" fontAlgn="base" hangingPunct="0">
        <a:lnSpc>
          <a:spcPct val="90000"/>
        </a:lnSpc>
        <a:spcBef>
          <a:spcPct val="87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-196850" algn="l" defTabSz="792480" rtl="0" eaLnBrk="0" fontAlgn="base" hangingPunct="0">
        <a:lnSpc>
          <a:spcPct val="90000"/>
        </a:lnSpc>
        <a:spcBef>
          <a:spcPct val="87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79320" indent="-197485" algn="l" defTabSz="792480" rtl="0" eaLnBrk="1" latinLnBrk="0" hangingPunct="1">
        <a:lnSpc>
          <a:spcPct val="90000"/>
        </a:lnSpc>
        <a:spcBef>
          <a:spcPct val="8700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560" indent="-197485" algn="l" defTabSz="792480" rtl="0" eaLnBrk="1" latinLnBrk="0" hangingPunct="1">
        <a:lnSpc>
          <a:spcPct val="90000"/>
        </a:lnSpc>
        <a:spcBef>
          <a:spcPct val="8700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197485" algn="l" defTabSz="792480" rtl="0" eaLnBrk="1" latinLnBrk="0" hangingPunct="1">
        <a:lnSpc>
          <a:spcPct val="90000"/>
        </a:lnSpc>
        <a:spcBef>
          <a:spcPct val="8700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040" indent="-197485" algn="l" defTabSz="792480" rtl="0" eaLnBrk="1" latinLnBrk="0" hangingPunct="1">
        <a:lnSpc>
          <a:spcPct val="90000"/>
        </a:lnSpc>
        <a:spcBef>
          <a:spcPct val="8700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4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48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496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0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68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6992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6.png"/><Relationship Id="rId1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6.png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7.png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0.png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2.png"/><Relationship Id="rId1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3.png"/><Relationship Id="rId1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4.png"/><Relationship Id="rId1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5.png"/><Relationship Id="rId1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8.png"/><Relationship Id="rId1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49.png"/><Relationship Id="rId1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0.png"/><Relationship Id="rId1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1.png"/><Relationship Id="rId1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2.png"/><Relationship Id="rId1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3.png"/><Relationship Id="rId1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4.png"/><Relationship Id="rId1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5.png"/><Relationship Id="rId1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6.png"/><Relationship Id="rId1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7.png"/><Relationship Id="rId1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7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>
          <a:xfrm>
            <a:off x="1123315" y="1360170"/>
            <a:ext cx="8625205" cy="648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3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Python</a:t>
            </a:r>
            <a:r>
              <a:rPr lang="zh-CN" altLang="en-US" dirty="0"/>
              <a:t>与大数据分析</a:t>
            </a:r>
            <a:br>
              <a:rPr lang="en-US" altLang="zh-CN" dirty="0"/>
            </a:br>
            <a:r>
              <a:rPr lang="en-US" altLang="zh-CN" sz="2800" dirty="0"/>
              <a:t>--python</a:t>
            </a:r>
            <a:r>
              <a:rPr lang="zh-CN" altLang="en-US" sz="2800" dirty="0"/>
              <a:t>函数的使用</a:t>
            </a:r>
            <a:r>
              <a:rPr lang="zh-CN" altLang="en-US" dirty="0"/>
              <a:t>                      </a:t>
            </a:r>
            <a:r>
              <a:rPr lang="en-US" altLang="zh-CN" dirty="0"/>
              <a:t>  </a:t>
            </a:r>
            <a:endParaRPr lang="zh-CN" altLang="en-US" sz="2800" dirty="0"/>
          </a:p>
        </p:txBody>
      </p:sp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body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内容占位符 8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542290" y="1954530"/>
            <a:ext cx="6973570" cy="22917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29957" y="118268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zh-CN" altLang="en-US" sz="1600" b="0" i="0">
                <a:latin typeface="system-ui"/>
                <a:ea typeface="system-ui"/>
              </a:rPr>
              <a:t>但是需要参数匹配上</a:t>
            </a:r>
            <a:r>
              <a:rPr lang="en-US" altLang="zh-CN" sz="1600" b="0" i="0">
                <a:latin typeface="system-ui"/>
                <a:ea typeface="system-ui"/>
              </a:rPr>
              <a:t>!</a:t>
            </a:r>
            <a:endParaRPr lang="en-US" altLang="zh-CN" sz="1600" b="0" i="0">
              <a:latin typeface="system-ui"/>
              <a:ea typeface="system-u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340995" y="1944370"/>
            <a:ext cx="8949055" cy="15760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en-US" altLang="zh-CN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body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2627" y="11776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lang="zh-CN" altLang="en-US" sz="1600" b="1" i="0">
                <a:latin typeface="system-ui"/>
                <a:ea typeface="system-ui"/>
              </a:rPr>
              <a:t>多返回值</a:t>
            </a:r>
            <a:endParaRPr lang="zh-CN" altLang="en-US" sz="1600" b="1" i="0">
              <a:latin typeface="system-ui"/>
              <a:ea typeface="system-u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860" y="241300"/>
            <a:ext cx="319214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语句与表达式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4398645" y="911225"/>
            <a:ext cx="4097020" cy="4121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5502" y="1093470"/>
            <a:ext cx="5080000" cy="102235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spcBef>
                <a:spcPct val="0"/>
              </a:spcBef>
              <a:spcAft>
                <a:spcPts val="1000"/>
              </a:spcAft>
            </a:pPr>
            <a:r>
              <a:rPr lang="zh-CN" altLang="en-US" sz="1600" b="0" i="0">
                <a:latin typeface="system-ui"/>
                <a:ea typeface="system-ui"/>
              </a:rPr>
              <a:t>对于表达式</a:t>
            </a:r>
            <a:endParaRPr lang="zh-CN" altLang="en-US" sz="1600" b="0" i="0">
              <a:latin typeface="system-ui"/>
              <a:ea typeface="system-ui"/>
            </a:endParaRPr>
          </a:p>
          <a:p>
            <a:pPr marL="0" indent="0"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600" b="0" i="0">
                <a:latin typeface="system-ui"/>
                <a:ea typeface="system-ui"/>
              </a:rPr>
              <a:t>它本身是</a:t>
            </a:r>
            <a:r>
              <a:rPr lang="zh-CN" altLang="en-US" sz="1600" b="1" i="0">
                <a:latin typeface="system-ui"/>
                <a:ea typeface="system-ui"/>
              </a:rPr>
              <a:t>值</a:t>
            </a:r>
            <a:endParaRPr lang="zh-CN" altLang="en-US" sz="1600" b="1" i="0">
              <a:latin typeface="system-ui"/>
              <a:ea typeface="system-ui"/>
            </a:endParaRPr>
          </a:p>
          <a:p>
            <a:pPr marL="0" indent="0"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600" b="0" i="0">
                <a:latin typeface="system-ui"/>
                <a:ea typeface="system-ui"/>
              </a:rPr>
              <a:t>它的</a:t>
            </a:r>
            <a:r>
              <a:rPr lang="zh-CN" altLang="en-US" sz="1600" b="1" i="0">
                <a:latin typeface="system-ui"/>
                <a:ea typeface="system-ui"/>
              </a:rPr>
              <a:t>计算结果是值</a:t>
            </a:r>
            <a:endParaRPr lang="zh-CN" altLang="en-US" sz="1600" b="1" i="0">
              <a:latin typeface="system-ui"/>
              <a:ea typeface="system-u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5502" y="360965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en-US" altLang="zh-CN" sz="16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Python </a:t>
            </a:r>
            <a:r>
              <a:rPr lang="zh-CN" altLang="en-US" sz="16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只能 </a:t>
            </a:r>
            <a:r>
              <a:rPr lang="en-US" altLang="zh-CN" sz="16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 </a:t>
            </a:r>
            <a:r>
              <a:rPr lang="zh-CN" altLang="en-US" sz="16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值和表达式，如果你能用</a:t>
            </a:r>
            <a:r>
              <a:rPr lang="en-US" altLang="zh-CN" sz="16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6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print() </a:t>
            </a:r>
            <a:r>
              <a:rPr lang="zh-CN" altLang="en-US" sz="16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输出它，那它就是表达式</a:t>
            </a:r>
            <a:endParaRPr lang="zh-CN" altLang="en-US" sz="1600" b="0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860" y="241300"/>
            <a:ext cx="319214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语句与表达式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4808855" y="1448435"/>
            <a:ext cx="4411345" cy="30460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5820" y="1905000"/>
            <a:ext cx="3129915" cy="13322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ts val="1000"/>
              </a:spcAft>
            </a:pPr>
            <a:r>
              <a:rPr lang="zh-CN" altLang="en-US" sz="1600" b="0" i="0">
                <a:latin typeface="system-ui"/>
                <a:ea typeface="system-ui"/>
              </a:rPr>
              <a:t>对于语句</a:t>
            </a:r>
            <a:endParaRPr lang="zh-CN" altLang="en-US" sz="1600" b="0" i="0">
              <a:latin typeface="system-ui"/>
              <a:ea typeface="system-ui"/>
            </a:endParaRPr>
          </a:p>
          <a:p>
            <a:pPr marL="0" indent="0"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600" b="0" i="0">
                <a:latin typeface="system-ui"/>
                <a:ea typeface="system-ui"/>
              </a:rPr>
              <a:t>它不是值</a:t>
            </a:r>
            <a:endParaRPr lang="zh-CN" altLang="en-US" sz="1600" b="0" i="0">
              <a:latin typeface="system-ui"/>
              <a:ea typeface="system-ui"/>
            </a:endParaRPr>
          </a:p>
          <a:p>
            <a:pPr marL="0" indent="0"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600" b="0" i="0">
                <a:latin typeface="system-ui"/>
                <a:ea typeface="system-ui"/>
              </a:rPr>
              <a:t>它不能打印</a:t>
            </a:r>
            <a:endParaRPr lang="zh-CN" altLang="en-US" sz="1600" b="0" i="0">
              <a:latin typeface="system-ui"/>
              <a:ea typeface="system-ui"/>
            </a:endParaRPr>
          </a:p>
          <a:p>
            <a:pPr marL="0" indent="0"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600" b="0" i="0">
                <a:latin typeface="system-ui"/>
                <a:ea typeface="system-ui"/>
              </a:rPr>
              <a:t>但它能</a:t>
            </a:r>
            <a:r>
              <a:rPr lang="zh-CN" altLang="en-US" sz="1600" b="1" i="0">
                <a:latin typeface="system-ui"/>
                <a:ea typeface="system-ui"/>
              </a:rPr>
              <a:t>执行一些操作</a:t>
            </a:r>
            <a:endParaRPr lang="zh-CN" altLang="en-US" sz="1600" b="1" i="0">
              <a:latin typeface="system-ui"/>
              <a:ea typeface="system-u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461645" y="1249045"/>
            <a:ext cx="9062085" cy="30295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内置函数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内置函数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556895" y="877570"/>
            <a:ext cx="8514715" cy="4053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860" y="241300"/>
            <a:ext cx="522160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变量作用域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Variable Scope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521335" y="2634615"/>
            <a:ext cx="7207885" cy="26492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8965" y="998220"/>
            <a:ext cx="6849110" cy="15786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每个变量都有属于自己的作用范围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Bef>
                <a:spcPct val="0"/>
              </a:spcBef>
              <a:spcAft>
                <a:spcPts val="500"/>
              </a:spcAft>
              <a:buFont typeface="Arial" panose="020B0604020202020204"/>
              <a:buChar char="•"/>
            </a:pP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Bef>
                <a:spcPct val="0"/>
              </a:spcBef>
              <a:spcAft>
                <a:spcPts val="500"/>
              </a:spcAft>
              <a:buFont typeface="Arial" panose="020B0604020202020204"/>
              <a:buChar char="•"/>
            </a:pP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超出作用范围后，变量不可见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Bef>
                <a:spcPct val="0"/>
              </a:spcBef>
              <a:spcAft>
                <a:spcPts val="500"/>
              </a:spcAft>
              <a:buFont typeface="Arial" panose="020B0604020202020204"/>
              <a:buChar char="•"/>
            </a:pP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spcBef>
                <a:spcPct val="0"/>
              </a:spcBef>
              <a:spcAft>
                <a:spcPts val="1000"/>
              </a:spcAft>
            </a:pP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我们设定一个函数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f(x)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 它的内部有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 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y 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两个变量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860" y="241300"/>
            <a:ext cx="522160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变量作用域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Variable Scope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610870" y="1867535"/>
            <a:ext cx="7577455" cy="28251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5782" y="1060132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zh-CN" altLang="en-US" sz="1600" b="0" i="0">
                <a:latin typeface="system-ui"/>
                <a:ea typeface="system-ui"/>
              </a:rPr>
              <a:t>函数内的变量具有</a:t>
            </a:r>
            <a:r>
              <a:rPr lang="zh-CN" altLang="en-US" sz="1600" b="1" i="0">
                <a:latin typeface="system-ui"/>
                <a:ea typeface="system-ui"/>
              </a:rPr>
              <a:t>局部作用域</a:t>
            </a:r>
            <a:r>
              <a:rPr lang="zh-CN" altLang="en-US" sz="1600" b="0" i="0">
                <a:latin typeface="system-ui"/>
                <a:ea typeface="system-ui"/>
              </a:rPr>
              <a:t>，它只存在于函数内部，与其他函数中的同名变量无关</a:t>
            </a:r>
            <a:endParaRPr lang="zh-CN" altLang="en-US" sz="1600" b="0" i="0">
              <a:latin typeface="system-ui"/>
              <a:ea typeface="system-u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860" y="241300"/>
            <a:ext cx="522160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变量作用域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Variable Scope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558800" y="901065"/>
            <a:ext cx="9587230" cy="33331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860" y="241300"/>
            <a:ext cx="522160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变量作用域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Variable Scope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8495" y="1058545"/>
            <a:ext cx="8099425" cy="7118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ts val="1000"/>
              </a:spcAft>
            </a:pPr>
            <a:r>
              <a:rPr lang="zh-CN" altLang="en-US" sz="1600" b="0" i="0">
                <a:latin typeface="system-ui"/>
                <a:ea typeface="system-ui"/>
              </a:rPr>
              <a:t>在函数外部定义变量时，变量具有全局作用域，在任何地方都可以使用</a:t>
            </a:r>
            <a:endParaRPr lang="zh-CN" altLang="en-US" sz="1600" b="0" i="0">
              <a:latin typeface="system-ui"/>
              <a:ea typeface="system-ui"/>
            </a:endParaRPr>
          </a:p>
          <a:p>
            <a:pPr marL="0" indent="0" algn="l">
              <a:spcBef>
                <a:spcPct val="0"/>
              </a:spcBef>
              <a:spcAft>
                <a:spcPts val="500"/>
              </a:spcAft>
            </a:pPr>
            <a:r>
              <a:rPr lang="zh-CN" altLang="en-US" sz="1600" b="0" i="0">
                <a:latin typeface="system-ui"/>
                <a:ea typeface="system-ui"/>
              </a:rPr>
              <a:t>我们应该</a:t>
            </a:r>
            <a:r>
              <a:rPr lang="zh-CN" altLang="en-US" sz="1600" b="1" i="0">
                <a:latin typeface="system-ui"/>
                <a:ea typeface="system-ui"/>
              </a:rPr>
              <a:t>尽量避免使用全局变量</a:t>
            </a:r>
            <a:r>
              <a:rPr lang="zh-CN" altLang="en-US" sz="1600" b="0" i="0">
                <a:latin typeface="system-ui"/>
                <a:ea typeface="system-ui"/>
              </a:rPr>
              <a:t>，但是在非常少的一些场合你会需要用到它</a:t>
            </a:r>
            <a:endParaRPr lang="zh-CN" altLang="en-US" sz="1600" b="0" i="0">
              <a:latin typeface="system-ui"/>
              <a:ea typeface="system-ui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" y="2080260"/>
            <a:ext cx="9213215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03618" y="661927"/>
            <a:ext cx="82148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函数语法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charset="0"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知识点概括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860" y="241300"/>
            <a:ext cx="522160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变量作用域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Variable Scope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1172845"/>
            <a:ext cx="9391650" cy="27533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860" y="241300"/>
            <a:ext cx="522160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返回语句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Return Statements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345" y="1310640"/>
            <a:ext cx="7708265" cy="28301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860" y="241300"/>
            <a:ext cx="522160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返回语句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Return Statements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" y="1075055"/>
            <a:ext cx="9441180" cy="20345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860" y="241300"/>
            <a:ext cx="522160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返回语句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Print versus Return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51547" y="115538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lang="en-US" altLang="zh-CN" sz="1600" b="1" i="0">
                <a:latin typeface="微软雅黑" panose="020B0503020204020204" pitchFamily="34" charset="-122"/>
                <a:ea typeface="微软雅黑" panose="020B0503020204020204" pitchFamily="34" charset="-122"/>
              </a:rPr>
              <a:t>Print versus Return</a:t>
            </a:r>
            <a:endParaRPr lang="en-US" altLang="zh-CN" sz="1600" b="1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447800"/>
            <a:ext cx="8089265" cy="37674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403860" y="241300"/>
            <a:ext cx="522160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返回语句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Return Statements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255" y="987425"/>
            <a:ext cx="10275570" cy="36347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860" y="241300"/>
            <a:ext cx="4867910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函数组合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Function Composition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3872" y="102266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zh-CN" altLang="en-US" sz="1600" b="0" i="0">
                <a:latin typeface="system-ui"/>
                <a:ea typeface="system-ui"/>
              </a:rPr>
              <a:t>对于嵌套的函数而言，应该最先运行最内层的函数</a:t>
            </a:r>
            <a:endParaRPr lang="zh-CN" altLang="en-US" sz="1600" b="0" i="0">
              <a:latin typeface="system-ui"/>
              <a:ea typeface="system-ui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" y="1856105"/>
            <a:ext cx="8721725" cy="25330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传递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5792" y="106140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在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python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中，类型属于对象，变量是没有类型的：</a:t>
            </a: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658620"/>
            <a:ext cx="6619875" cy="1000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4350" y="3187065"/>
            <a:ext cx="9149080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以上代码中，</a:t>
            </a:r>
            <a:r>
              <a:rPr lang="en-US" altLang="zh-CN" sz="1600" b="1" i="0">
                <a:solidFill>
                  <a:srgbClr val="333333"/>
                </a:solidFill>
                <a:latin typeface="Helvetica Neue"/>
                <a:ea typeface="Helvetica Neue"/>
              </a:rPr>
              <a:t>[1,2,3]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 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是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List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类型，</a:t>
            </a:r>
            <a:r>
              <a:rPr lang="en-US" altLang="zh-CN" sz="1600" b="1" i="0">
                <a:solidFill>
                  <a:srgbClr val="333333"/>
                </a:solidFill>
                <a:latin typeface="Helvetica Neue"/>
                <a:ea typeface="Helvetica Neue"/>
              </a:rPr>
              <a:t>"Runoob"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 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是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String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类型，而变量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a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是没有类型，她仅仅是一个对象的引用（一个指针），可以是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List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类型对象，也可以指向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String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类型对象。</a:t>
            </a: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传递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5792" y="106140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在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python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中，类型属于对象，变量是没有类型的：</a:t>
            </a: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658620"/>
            <a:ext cx="6619875" cy="1000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8115" y="2941955"/>
            <a:ext cx="10482580" cy="19761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在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python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中，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strings, tuples,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和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numbers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是不可更改的对象，而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list,dict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等则是可以修改的对象。</a:t>
            </a: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sz="1600" b="1" i="0">
                <a:solidFill>
                  <a:srgbClr val="333333"/>
                </a:solidFill>
                <a:latin typeface="Helvetica Neue"/>
                <a:ea typeface="Helvetica Neue"/>
              </a:rPr>
              <a:t>不可变类型：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变量赋值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 </a:t>
            </a:r>
            <a:r>
              <a:rPr lang="en-US" altLang="zh-CN" sz="1600" b="1" i="0">
                <a:solidFill>
                  <a:srgbClr val="333333"/>
                </a:solidFill>
                <a:latin typeface="Helvetica Neue"/>
                <a:ea typeface="Helvetica Neue"/>
              </a:rPr>
              <a:t>a=5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 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后再赋值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 </a:t>
            </a:r>
            <a:r>
              <a:rPr lang="en-US" altLang="zh-CN" sz="1600" b="1" i="0">
                <a:solidFill>
                  <a:srgbClr val="333333"/>
                </a:solidFill>
                <a:latin typeface="Helvetica Neue"/>
                <a:ea typeface="Helvetica Neue"/>
              </a:rPr>
              <a:t>a=10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，这里实际是新生成一个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int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值对象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10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，再让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a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指向它，而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5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被丢弃，不是改变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a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的值，相当于新生成了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a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。</a:t>
            </a: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sz="1600" b="1" i="0">
                <a:solidFill>
                  <a:srgbClr val="333333"/>
                </a:solidFill>
                <a:latin typeface="Helvetica Neue"/>
                <a:ea typeface="Helvetica Neue"/>
              </a:rPr>
              <a:t>可变类型：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变量赋值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 </a:t>
            </a:r>
            <a:r>
              <a:rPr lang="en-US" altLang="zh-CN" sz="1600" b="1" i="0">
                <a:solidFill>
                  <a:srgbClr val="333333"/>
                </a:solidFill>
                <a:latin typeface="Helvetica Neue"/>
                <a:ea typeface="Helvetica Neue"/>
              </a:rPr>
              <a:t>la=[1,2,3,4]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 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后再赋值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 </a:t>
            </a:r>
            <a:r>
              <a:rPr lang="en-US" altLang="zh-CN" sz="1600" b="1" i="0">
                <a:solidFill>
                  <a:srgbClr val="333333"/>
                </a:solidFill>
                <a:latin typeface="Helvetica Neue"/>
                <a:ea typeface="Helvetica Neue"/>
              </a:rPr>
              <a:t>la[2]=5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 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则是将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list la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的第三个元素值更改，本身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la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没有动，只是其内部的一部分值被修改了。</a:t>
            </a: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传递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848995"/>
            <a:ext cx="6639560" cy="19526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47177" y="3509963"/>
            <a:ext cx="5080000" cy="107632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实例中有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int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对象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2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，指向它的变量是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b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，在传递给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ChangeInt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函数时，按传值的方式复制了变量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b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，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a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和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b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都指向了同一个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Int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对象，在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a=10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时，则新生成一个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int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值对象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10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，并让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a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指向它。</a:t>
            </a: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传递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5" y="988060"/>
            <a:ext cx="7591425" cy="20554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5782" y="3746182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实例中传入函数的和在末尾添加新内容的对象用的是同一个引用，故输出结果如下：</a:t>
            </a: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465" y="3745865"/>
            <a:ext cx="3952875" cy="504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含义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内容占位符 3"/>
          <p:cNvSpPr>
            <a:spLocks noGrp="1"/>
          </p:cNvSpPr>
          <p:nvPr/>
        </p:nvSpPr>
        <p:spPr>
          <a:xfrm>
            <a:off x="770890" y="517525"/>
            <a:ext cx="9197975" cy="5075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92150" indent="-3479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3632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281430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75000"/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989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0561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3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5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7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" indent="0">
              <a:lnSpc>
                <a:spcPct val="100000"/>
              </a:lnSpc>
              <a:spcBef>
                <a:spcPts val="105"/>
              </a:spcBef>
              <a:buNone/>
              <a:tabLst>
                <a:tab pos="241300" algn="l"/>
              </a:tabLst>
            </a:pPr>
            <a:endParaRPr lang="en-US" altLang="zh-CN" spc="150" dirty="0">
              <a:latin typeface="Songti SC" panose="02010600040101010101" pitchFamily="2" charset="-122"/>
              <a:ea typeface="Songti SC" panose="02010600040101010101" pitchFamily="2" charset="-122"/>
              <a:cs typeface="UKIJ CJK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●"/>
              <a:tabLst>
                <a:tab pos="241300" algn="l"/>
              </a:tabLst>
            </a:pPr>
            <a:r>
              <a:rPr lang="zh-CN" altLang="en-US">
                <a:latin typeface="system-ui"/>
                <a:ea typeface="system-ui"/>
                <a:sym typeface="+mn-ea"/>
              </a:rPr>
              <a:t>函数是一个名字，代表一串代码序列（流程、过程）</a:t>
            </a:r>
            <a:endParaRPr lang="zh-CN" altLang="en-US">
              <a:latin typeface="system-ui"/>
              <a:ea typeface="system-ui"/>
              <a:sym typeface="+mn-ea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●"/>
              <a:tabLst>
                <a:tab pos="241300" algn="l"/>
              </a:tabLst>
            </a:pPr>
            <a:endParaRPr lang="zh-CN" altLang="en-US" b="0" i="0">
              <a:latin typeface="system-ui"/>
              <a:ea typeface="system-ui"/>
              <a:sym typeface="+mn-ea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 panose="020B0604020202020204"/>
              <a:buChar char="●"/>
              <a:tabLst>
                <a:tab pos="241300" algn="l"/>
              </a:tabLst>
            </a:pPr>
            <a:r>
              <a:rPr lang="zh-CN" altLang="en-US">
                <a:latin typeface="system-ui"/>
                <a:ea typeface="system-ui"/>
                <a:sym typeface="+mn-ea"/>
              </a:rPr>
              <a:t>函数由两个部分组成：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header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 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body</a:t>
            </a:r>
            <a:endParaRPr lang="zh-CN" altLang="en-US" b="0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698500" lvl="1" indent="-228600">
              <a:lnSpc>
                <a:spcPct val="100000"/>
              </a:lnSpc>
              <a:spcBef>
                <a:spcPts val="1520"/>
              </a:spcBef>
              <a:buFont typeface="Arial" panose="020B0604020202020204"/>
              <a:buChar char="●"/>
              <a:tabLst>
                <a:tab pos="698500" algn="l"/>
              </a:tabLst>
            </a:pPr>
            <a:r>
              <a:rPr lang="en-US" altLang="zh-CN" sz="1800" dirty="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rPr>
              <a:t>header</a:t>
            </a:r>
            <a:r>
              <a:rPr lang="en-US" altLang="en-US" sz="1800" dirty="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rPr>
              <a:t> </a:t>
            </a:r>
            <a:r>
              <a:rPr lang="zh-CN" altLang="en-US" sz="1800" dirty="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rPr>
              <a:t>用于定义函数接口（函数</a:t>
            </a:r>
            <a:r>
              <a:rPr lang="en-US" altLang="en-US" sz="1800" dirty="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rPr>
              <a:t> </a:t>
            </a:r>
            <a:r>
              <a:rPr lang="zh-CN" altLang="en-US" sz="1800" dirty="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rPr>
              <a:t>名称</a:t>
            </a:r>
            <a:r>
              <a:rPr lang="en-US" altLang="en-US" sz="1800" dirty="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rPr>
              <a:t> </a:t>
            </a:r>
            <a:r>
              <a:rPr lang="zh-CN" altLang="en-US" sz="1800" dirty="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rPr>
              <a:t>与</a:t>
            </a:r>
            <a:r>
              <a:rPr lang="en-US" altLang="en-US" sz="1800" dirty="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rPr>
              <a:t> </a:t>
            </a:r>
            <a:r>
              <a:rPr lang="zh-CN" altLang="en-US" sz="1800" dirty="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rPr>
              <a:t>参数）</a:t>
            </a:r>
            <a:endParaRPr lang="zh-CN" altLang="en-US" sz="1800" dirty="0">
              <a:latin typeface="Songti SC" panose="02010600040101010101" pitchFamily="2" charset="-122"/>
              <a:ea typeface="Songti SC" panose="02010600040101010101" pitchFamily="2" charset="-122"/>
              <a:cs typeface="UKIJ CJK"/>
            </a:endParaRPr>
          </a:p>
          <a:p>
            <a:pPr marL="469900" lvl="1" indent="0">
              <a:lnSpc>
                <a:spcPct val="100000"/>
              </a:lnSpc>
              <a:spcBef>
                <a:spcPts val="1520"/>
              </a:spcBef>
              <a:buFont typeface="Arial" panose="020B0604020202020204"/>
              <a:buNone/>
              <a:tabLst>
                <a:tab pos="698500" algn="l"/>
              </a:tabLst>
            </a:pPr>
            <a:endParaRPr lang="zh-CN" altLang="en-US" sz="1800" dirty="0">
              <a:latin typeface="Songti SC" panose="02010600040101010101" pitchFamily="2" charset="-122"/>
              <a:ea typeface="Songti SC" panose="02010600040101010101" pitchFamily="2" charset="-122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1105"/>
              </a:spcBef>
              <a:buFont typeface="Arial" panose="020B0604020202020204"/>
              <a:buChar char="●"/>
              <a:tabLst>
                <a:tab pos="698500" algn="l"/>
              </a:tabLst>
            </a:pPr>
            <a:r>
              <a:rPr lang="en-US" altLang="zh-CN" sz="1800" dirty="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rPr>
              <a:t>body</a:t>
            </a:r>
            <a:r>
              <a:rPr lang="en-US" altLang="en-US" sz="1800" dirty="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rPr>
              <a:t> </a:t>
            </a:r>
            <a:r>
              <a:rPr lang="zh-CN" altLang="en-US" sz="1800" dirty="0">
                <a:latin typeface="Songti SC" panose="02010600040101010101" pitchFamily="2" charset="-122"/>
                <a:ea typeface="Songti SC" panose="02010600040101010101" pitchFamily="2" charset="-122"/>
                <a:cs typeface="UKIJ CJK"/>
              </a:rPr>
              <a:t>包含函数所需要执行的操作</a:t>
            </a:r>
            <a:endParaRPr lang="zh-CN" altLang="en-US" sz="1800" dirty="0">
              <a:latin typeface="Songti SC" panose="02010600040101010101" pitchFamily="2" charset="-122"/>
              <a:ea typeface="Songti SC" panose="02010600040101010101" pitchFamily="2" charset="-122"/>
              <a:cs typeface="UKIJ CJK"/>
            </a:endParaRPr>
          </a:p>
          <a:p>
            <a:pPr marL="698500" lvl="1" indent="-228600">
              <a:lnSpc>
                <a:spcPct val="100000"/>
              </a:lnSpc>
              <a:spcBef>
                <a:spcPts val="1105"/>
              </a:spcBef>
              <a:buFont typeface="Arial" panose="020B0604020202020204"/>
              <a:buChar char="●"/>
              <a:tabLst>
                <a:tab pos="698500" algn="l"/>
              </a:tabLst>
            </a:pPr>
            <a:endParaRPr lang="zh-CN" altLang="en-US" sz="1800" dirty="0">
              <a:latin typeface="Songti SC" panose="02010600040101010101" pitchFamily="2" charset="-122"/>
              <a:ea typeface="Songti SC" panose="02010600040101010101" pitchFamily="2" charset="-122"/>
              <a:cs typeface="UKIJ CJK"/>
            </a:endParaRPr>
          </a:p>
          <a:p>
            <a:endParaRPr lang="en-GB" sz="28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8222" y="1261110"/>
            <a:ext cx="5080000" cy="2813050"/>
          </a:xfrm>
          <a:prstGeom prst="rect">
            <a:avLst/>
          </a:prstGeom>
        </p:spPr>
        <p:txBody>
          <a:bodyPr>
            <a:spAutoFit/>
          </a:bodyPr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以下是调用函数时可使用的正式参数类型：</a:t>
            </a: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  <a:p>
            <a:pPr marL="133350" indent="0" latinLnBrk="1">
              <a:lnSpc>
                <a:spcPts val="1575"/>
              </a:lnSpc>
              <a:spcBef>
                <a:spcPct val="0"/>
              </a:spcBef>
              <a:spcAft>
                <a:spcPts val="1000"/>
              </a:spcAft>
              <a:buFont typeface="Arial" panose="020B0604020202020204"/>
              <a:buChar char="•"/>
            </a:pP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必备参数</a:t>
            </a: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  <a:p>
            <a:pPr marL="133350" indent="0" latinLnBrk="1">
              <a:lnSpc>
                <a:spcPts val="1575"/>
              </a:lnSpc>
              <a:spcBef>
                <a:spcPct val="0"/>
              </a:spcBef>
              <a:spcAft>
                <a:spcPts val="1000"/>
              </a:spcAft>
              <a:buFont typeface="Arial" panose="020B0604020202020204"/>
              <a:buChar char="•"/>
            </a:pP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  <a:p>
            <a:pPr marL="133350" indent="0" latinLnBrk="1">
              <a:lnSpc>
                <a:spcPts val="1575"/>
              </a:lnSpc>
              <a:spcBef>
                <a:spcPct val="0"/>
              </a:spcBef>
              <a:spcAft>
                <a:spcPts val="1000"/>
              </a:spcAft>
              <a:buFont typeface="Arial" panose="020B0604020202020204"/>
              <a:buChar char="•"/>
            </a:pP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关键字参数</a:t>
            </a: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  <a:p>
            <a:pPr marL="133350" indent="0" latinLnBrk="1">
              <a:lnSpc>
                <a:spcPts val="1575"/>
              </a:lnSpc>
              <a:spcBef>
                <a:spcPct val="0"/>
              </a:spcBef>
              <a:spcAft>
                <a:spcPts val="1000"/>
              </a:spcAft>
              <a:buFont typeface="Arial" panose="020B0604020202020204"/>
              <a:buChar char="•"/>
            </a:pP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  <a:p>
            <a:pPr marL="133350" indent="0" latinLnBrk="1">
              <a:lnSpc>
                <a:spcPts val="1575"/>
              </a:lnSpc>
              <a:spcBef>
                <a:spcPct val="0"/>
              </a:spcBef>
              <a:spcAft>
                <a:spcPts val="1000"/>
              </a:spcAft>
              <a:buFont typeface="Arial" panose="020B0604020202020204"/>
              <a:buChar char="•"/>
            </a:pP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默认参数</a:t>
            </a: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  <a:p>
            <a:pPr marL="133350" indent="0" latinLnBrk="1">
              <a:lnSpc>
                <a:spcPts val="1575"/>
              </a:lnSpc>
              <a:spcBef>
                <a:spcPct val="0"/>
              </a:spcBef>
              <a:spcAft>
                <a:spcPts val="1000"/>
              </a:spcAft>
              <a:buFont typeface="Arial" panose="020B0604020202020204"/>
              <a:buChar char="•"/>
            </a:pP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  <a:p>
            <a:pPr marL="133350" indent="0" latinLnBrk="1">
              <a:lnSpc>
                <a:spcPts val="1575"/>
              </a:lnSpc>
              <a:spcBef>
                <a:spcPct val="0"/>
              </a:spcBef>
              <a:spcAft>
                <a:spcPts val="1000"/>
              </a:spcAft>
              <a:buFont typeface="Arial" panose="020B0604020202020204"/>
              <a:buChar char="•"/>
            </a:pP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不定长参数</a:t>
            </a: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必备参数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6105" y="1165225"/>
            <a:ext cx="8032750" cy="899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必备参数须以正确的顺序传入函数。调用时的数量必须和声明时的一样。</a:t>
            </a: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调用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printme()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函数，你必须传入一个参数，不然会出现语法错误：</a:t>
            </a: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399030"/>
            <a:ext cx="5229225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必备参数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83310"/>
            <a:ext cx="5229225" cy="25717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714750"/>
            <a:ext cx="871537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关键字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8170" y="897890"/>
            <a:ext cx="7495540" cy="6299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使用关键字参数允许函数调用时参数的</a:t>
            </a:r>
            <a:r>
              <a:rPr lang="zh-CN" altLang="en-US" sz="1600" b="1" i="0">
                <a:solidFill>
                  <a:srgbClr val="333333"/>
                </a:solidFill>
                <a:latin typeface="Helvetica Neue"/>
                <a:ea typeface="Helvetica Neue"/>
              </a:rPr>
              <a:t>顺序与声明时不一致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，因为 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Python 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解释器能够用参数名匹配参数值。</a:t>
            </a: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1755140"/>
            <a:ext cx="5838825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关键字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参数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8170" y="897890"/>
            <a:ext cx="7495540" cy="3606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latinLnBrk="1">
              <a:lnSpc>
                <a:spcPts val="21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下例能将关键字参数顺序不重要展示得更清楚：</a:t>
            </a: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6645" y="1264285"/>
            <a:ext cx="53975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#</a:t>
            </a:r>
            <a:r>
              <a:rPr lang="zh-CN" altLang="en-US"/>
              <a:t>可写函数说明</a:t>
            </a:r>
            <a:endParaRPr lang="zh-CN" altLang="en-US"/>
          </a:p>
          <a:p>
            <a:r>
              <a:rPr lang="en-US" altLang="zh-CN"/>
              <a:t>def printinfo( name, age ):</a:t>
            </a:r>
            <a:endParaRPr lang="en-US" altLang="zh-CN"/>
          </a:p>
          <a:p>
            <a:r>
              <a:rPr lang="en-US" altLang="zh-CN"/>
              <a:t>   "</a:t>
            </a:r>
            <a:r>
              <a:rPr lang="zh-CN" altLang="en-US"/>
              <a:t>打印任何传入的字符串</a:t>
            </a:r>
            <a:r>
              <a:rPr lang="en-US" altLang="zh-CN"/>
              <a:t>"</a:t>
            </a:r>
            <a:endParaRPr lang="en-US" altLang="zh-CN"/>
          </a:p>
          <a:p>
            <a:r>
              <a:rPr lang="en-US" altLang="zh-CN"/>
              <a:t>   print "Name: ", name</a:t>
            </a:r>
            <a:endParaRPr lang="en-US" altLang="zh-CN"/>
          </a:p>
          <a:p>
            <a:r>
              <a:rPr lang="en-US" altLang="zh-CN"/>
              <a:t>   print "Age ", age</a:t>
            </a:r>
            <a:endParaRPr lang="en-US" altLang="zh-CN"/>
          </a:p>
          <a:p>
            <a:r>
              <a:rPr lang="en-US" altLang="zh-CN"/>
              <a:t>   return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#</a:t>
            </a:r>
            <a:r>
              <a:rPr lang="zh-CN" altLang="en-US"/>
              <a:t>调用</a:t>
            </a:r>
            <a:r>
              <a:rPr lang="en-US" altLang="zh-CN"/>
              <a:t>printinfo</a:t>
            </a:r>
            <a:r>
              <a:rPr lang="zh-CN" altLang="en-US"/>
              <a:t>函数</a:t>
            </a:r>
            <a:endParaRPr lang="zh-CN" altLang="en-US"/>
          </a:p>
          <a:p>
            <a:r>
              <a:rPr lang="en-US" altLang="zh-CN"/>
              <a:t>printinfo( age=50, name="miki" )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035" y="1773555"/>
            <a:ext cx="1714500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默认参数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0065" y="1169670"/>
            <a:ext cx="7335520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调用函数时，默认参数的值如果没有传入，则被认为是默认值。下例会打印默认的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age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，如果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age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没有被传入：</a:t>
            </a: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15" y="2056130"/>
            <a:ext cx="4807585" cy="278828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不定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长参数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56640" y="1329055"/>
            <a:ext cx="9060815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你可能需要一个函数能处理比当初声明时更多的参数。这些参数叫做不定长参数，和上述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2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种参数不同，声明时不会命名。基本语法如下：</a:t>
            </a:r>
            <a:endParaRPr lang="zh-CN" altLang="en-US" sz="1600" b="0" i="0">
              <a:solidFill>
                <a:srgbClr val="333333"/>
              </a:solidFill>
              <a:latin typeface="Helvetica Neue"/>
              <a:ea typeface="Helvetica Neue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95" y="2201545"/>
            <a:ext cx="7048500" cy="13049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16990" y="3973195"/>
            <a:ext cx="6938645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加了星号（</a:t>
            </a:r>
            <a:r>
              <a:rPr lang="en-US" altLang="zh-CN" sz="1600" b="0" i="0">
                <a:solidFill>
                  <a:srgbClr val="333333"/>
                </a:solidFill>
                <a:latin typeface="Helvetica Neue"/>
                <a:ea typeface="Helvetica Neue"/>
              </a:rPr>
              <a:t>*</a:t>
            </a:r>
            <a:r>
              <a:rPr lang="zh-CN" altLang="en-US" sz="1600" b="0" i="0">
                <a:solidFill>
                  <a:srgbClr val="333333"/>
                </a:solidFill>
                <a:latin typeface="Helvetica Neue"/>
                <a:ea typeface="Helvetica Neue"/>
              </a:rPr>
              <a:t>）的变量名会存放所有未命名的变量参数。</a:t>
            </a:r>
            <a:r>
              <a:rPr lang="zh-CN" altLang="en-US" sz="1600" b="1" i="0">
                <a:solidFill>
                  <a:srgbClr val="333333"/>
                </a:solidFill>
                <a:latin typeface="Helvetica Neue"/>
                <a:ea typeface="Helvetica Neue"/>
              </a:rPr>
              <a:t>不定长参数实例如下：</a:t>
            </a:r>
            <a:endParaRPr lang="zh-CN" altLang="en-US" sz="1600" b="1" i="0">
              <a:solidFill>
                <a:srgbClr val="333333"/>
              </a:solidFill>
              <a:latin typeface="Helvetica Neue"/>
              <a:ea typeface="Helvetica Neu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860" y="241300"/>
            <a:ext cx="338010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不定长参数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022985"/>
            <a:ext cx="5965825" cy="3676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395" y="1343660"/>
            <a:ext cx="2124075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860" y="241300"/>
            <a:ext cx="469709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Helper Functions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9930" y="1050925"/>
            <a:ext cx="8142605" cy="18351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ts val="1000"/>
              </a:spcAft>
            </a:pP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编写函数是用来解决问题的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spcBef>
                <a:spcPct val="0"/>
              </a:spcBef>
              <a:spcAft>
                <a:spcPts val="1000"/>
              </a:spcAft>
            </a:pP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spcBef>
                <a:spcPct val="0"/>
              </a:spcBef>
              <a:spcAft>
                <a:spcPts val="1000"/>
              </a:spcAft>
            </a:pP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我们还可以编写函数来存储那些经常被用到的一系列操作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spcBef>
                <a:spcPct val="0"/>
              </a:spcBef>
              <a:spcAft>
                <a:spcPts val="1000"/>
              </a:spcAft>
            </a:pP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spcBef>
                <a:spcPct val="0"/>
              </a:spcBef>
              <a:spcAft>
                <a:spcPts val="500"/>
              </a:spcAft>
            </a:pP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这种函数就叫做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Helper Function</a:t>
            </a:r>
            <a:endParaRPr lang="en-US" altLang="zh-CN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" y="3007360"/>
            <a:ext cx="9662795" cy="20732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860" y="241300"/>
            <a:ext cx="469709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Lambda 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表达式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3860" y="789305"/>
            <a:ext cx="7983220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</a:pPr>
            <a:r>
              <a:rPr lang="zh-CN" altLang="en-US" sz="1600" b="0" i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在 </a:t>
            </a:r>
            <a:r>
              <a:rPr lang="en-US" altLang="zh-CN" sz="1600" b="0" i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Python </a:t>
            </a:r>
            <a:r>
              <a:rPr lang="zh-CN" altLang="en-US" sz="1600" b="0" i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里有两类函数：</a:t>
            </a:r>
            <a:endParaRPr lang="zh-CN" altLang="en-US" sz="1600" b="0" i="0">
              <a:solidFill>
                <a:srgbClr val="4D4D4D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  <a:p>
            <a:pPr marL="0" indent="0" algn="l">
              <a:spcBef>
                <a:spcPct val="0"/>
              </a:spcBef>
            </a:pPr>
            <a:r>
              <a:rPr lang="zh-CN" altLang="en-US" sz="1600" b="0" i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第一类：用 </a:t>
            </a:r>
            <a:r>
              <a:rPr lang="en-US" altLang="zh-CN" sz="1600" b="0" i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def </a:t>
            </a:r>
            <a:r>
              <a:rPr lang="zh-CN" altLang="en-US" sz="1600" b="0" i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关键词定义的正规函数</a:t>
            </a:r>
            <a:endParaRPr lang="zh-CN" altLang="en-US" sz="1600" b="0" i="0">
              <a:solidFill>
                <a:srgbClr val="4D4D4D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  <a:p>
            <a:pPr marL="0" indent="0" algn="l">
              <a:spcBef>
                <a:spcPct val="0"/>
              </a:spcBef>
            </a:pPr>
            <a:r>
              <a:rPr lang="zh-CN" altLang="en-US" sz="1600" b="0" i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第二类：用 </a:t>
            </a:r>
            <a:r>
              <a:rPr lang="en-US" altLang="zh-CN" sz="1600" b="0" i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lambda </a:t>
            </a:r>
            <a:r>
              <a:rPr lang="zh-CN" altLang="en-US" sz="1600" b="0" i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关键词定义的匿名函数</a:t>
            </a:r>
            <a:endParaRPr lang="zh-CN" altLang="en-US" sz="1600" b="0" i="0">
              <a:solidFill>
                <a:srgbClr val="4D4D4D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  <a:p>
            <a:pPr marL="0" indent="0" algn="l">
              <a:spcBef>
                <a:spcPct val="0"/>
              </a:spcBef>
            </a:pPr>
            <a:endParaRPr lang="zh-CN" altLang="en-US" sz="1600" b="0" i="0">
              <a:solidFill>
                <a:srgbClr val="4D4D4D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  <a:p>
            <a:pPr marL="0" indent="0" algn="l">
              <a:spcBef>
                <a:spcPct val="0"/>
              </a:spcBef>
            </a:pPr>
            <a:r>
              <a:rPr lang="en-US" altLang="zh-CN" sz="1600" b="0" i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python </a:t>
            </a:r>
            <a:r>
              <a:rPr lang="zh-CN" altLang="en-US" sz="1600" b="0" i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使用 </a:t>
            </a:r>
            <a:r>
              <a:rPr lang="en-US" altLang="zh-CN" sz="1600" b="0" i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lambda </a:t>
            </a:r>
            <a:r>
              <a:rPr lang="zh-CN" altLang="en-US" sz="1600" b="0" i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关键词来创建匿名函数，而非</a:t>
            </a:r>
            <a:r>
              <a:rPr lang="en-US" altLang="zh-CN" sz="1600" b="0" i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def</a:t>
            </a:r>
            <a:r>
              <a:rPr lang="zh-CN" altLang="en-US" sz="1600" b="0" i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关键词，它没有函数名，其语法结构如下：</a:t>
            </a:r>
            <a:endParaRPr lang="zh-CN" altLang="en-US" sz="1600" b="0" i="0">
              <a:solidFill>
                <a:srgbClr val="4D4D4D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85" y="2214880"/>
            <a:ext cx="4772025" cy="6572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1335" y="2971800"/>
            <a:ext cx="9197975" cy="1734820"/>
          </a:xfrm>
          <a:prstGeom prst="rect">
            <a:avLst/>
          </a:prstGeom>
        </p:spPr>
        <p:txBody>
          <a:bodyPr>
            <a:noAutofit/>
          </a:bodyPr>
          <a:p>
            <a:pPr marL="0" indent="0" algn="l"/>
            <a:r>
              <a:rPr lang="en-US" altLang="zh-CN" sz="1600" b="0" i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lambda - </a:t>
            </a:r>
            <a:r>
              <a:rPr lang="zh-CN" altLang="en-US" sz="1600" b="0" i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定义匿名函数的关键词。</a:t>
            </a:r>
            <a:endParaRPr lang="zh-CN" altLang="en-US" sz="1600" b="0" i="0">
              <a:solidFill>
                <a:srgbClr val="4D4D4D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  <a:p>
            <a:pPr marL="0" indent="0" algn="l"/>
            <a:r>
              <a:rPr lang="en-US" altLang="zh-CN" sz="1600" b="0" i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argument_list - </a:t>
            </a:r>
            <a:r>
              <a:rPr lang="zh-CN" altLang="en-US" sz="1600" b="0" i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函数参数，它们可以是位置参数、默认参数、关键字参数，和正规函数里的参数类型一样。</a:t>
            </a:r>
            <a:endParaRPr lang="zh-CN" altLang="en-US" sz="1600" b="0" i="0">
              <a:solidFill>
                <a:srgbClr val="4D4D4D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  <a:p>
            <a:pPr marL="0" indent="0" algn="l"/>
            <a:r>
              <a:rPr lang="en-US" altLang="zh-CN" sz="1600" b="0" i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:- </a:t>
            </a:r>
            <a:r>
              <a:rPr lang="zh-CN" altLang="en-US" sz="1600" b="0" i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冒号，在函数参数和表达式中间要加个冒号。</a:t>
            </a:r>
            <a:endParaRPr lang="zh-CN" altLang="en-US" sz="1600" b="0" i="0">
              <a:solidFill>
                <a:srgbClr val="4D4D4D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  <a:p>
            <a:pPr marL="0" indent="0" algn="l"/>
            <a:r>
              <a:rPr lang="en-US" altLang="zh-CN" sz="1600" b="0" i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expression - </a:t>
            </a:r>
            <a:r>
              <a:rPr lang="zh-CN" altLang="en-US" sz="1600" b="0" i="0">
                <a:solidFill>
                  <a:srgbClr val="4D4D4D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只是一个表达式，输入函数参数，输出一些值。</a:t>
            </a:r>
            <a:endParaRPr lang="zh-CN" altLang="en-US" sz="1600" b="0" i="0">
              <a:solidFill>
                <a:srgbClr val="4D4D4D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703580" y="3980180"/>
            <a:ext cx="8747760" cy="10610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header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7295" y="1096010"/>
            <a:ext cx="8076565" cy="2584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ts val="1000"/>
              </a:spcAft>
            </a:pP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header 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用于定义函数的</a:t>
            </a:r>
            <a:r>
              <a:rPr lang="zh-CN" altLang="en-US" sz="1600" b="1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名称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zh-CN" altLang="en-US" sz="1600" b="1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</a:t>
            </a:r>
            <a:endParaRPr lang="zh-CN" altLang="en-US" sz="1600" b="1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spcBef>
                <a:spcPct val="0"/>
              </a:spcBef>
              <a:spcAft>
                <a:spcPts val="1000"/>
              </a:spcAft>
            </a:pPr>
            <a:endParaRPr lang="zh-CN" altLang="en-US" sz="1600" b="1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当函数被</a:t>
            </a:r>
            <a:r>
              <a:rPr lang="zh-CN" altLang="en-US" sz="1600" b="1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时，参数将会作为变量被提供给函数的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body 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部分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可以提供多个参数（用逗号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 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分隔），也可以不提供参数（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 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个）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header 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以冒号（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）结尾，代表后面会跟着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body 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部分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860" y="241300"/>
            <a:ext cx="469709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en-US" altLang="zh-CN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Lambda </a:t>
            </a: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表达式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" y="967740"/>
            <a:ext cx="5198745" cy="21443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41817" y="297211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sz="1600" b="0" i="0">
                <a:solidFill>
                  <a:srgbClr val="191B1F"/>
                </a:solidFill>
                <a:latin typeface="-apple-system"/>
                <a:ea typeface="-apple-system"/>
              </a:rPr>
              <a:t>上面的内容就是计算一个平方运算，直接返回结果。一定要记住，表达式的结果一定是</a:t>
            </a:r>
            <a:r>
              <a:rPr lang="en-US" altLang="zh-CN" sz="1600" b="0" i="0">
                <a:solidFill>
                  <a:srgbClr val="191B1F"/>
                </a:solidFill>
                <a:latin typeface="-apple-system"/>
                <a:ea typeface="-apple-system"/>
              </a:rPr>
              <a:t> </a:t>
            </a:r>
            <a:r>
              <a:rPr lang="zh-CN" altLang="en-US" sz="1600" b="1" i="0">
                <a:solidFill>
                  <a:srgbClr val="191B1F"/>
                </a:solidFill>
                <a:latin typeface="-apple-system"/>
                <a:ea typeface="-apple-system"/>
              </a:rPr>
              <a:t>运算后返回的</a:t>
            </a:r>
            <a:endParaRPr lang="zh-CN" altLang="en-US" sz="1600" b="1" i="0">
              <a:solidFill>
                <a:srgbClr val="191B1F"/>
              </a:solidFill>
              <a:latin typeface="-apple-system"/>
              <a:ea typeface="-apple-system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860" y="241300"/>
            <a:ext cx="469709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Lambda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函数与普通函数的区别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05" y="1186180"/>
            <a:ext cx="9728835" cy="276352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860" y="241300"/>
            <a:ext cx="785431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Lambda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函数的用法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作为参数传递给其他函数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2182" y="91725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lang="zh-CN" altLang="en-US" sz="1600" b="0" i="0">
                <a:solidFill>
                  <a:srgbClr val="FF0000"/>
                </a:solidFill>
                <a:latin typeface="-apple-system"/>
                <a:ea typeface="-apple-system"/>
              </a:rPr>
              <a:t>作为参数传递给其他函数</a:t>
            </a:r>
            <a:endParaRPr lang="zh-CN" altLang="en-US" sz="1600" b="0" i="0">
              <a:solidFill>
                <a:srgbClr val="FF0000"/>
              </a:solidFill>
              <a:latin typeface="-apple-system"/>
              <a:ea typeface="-apple-system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3860" y="1318895"/>
            <a:ext cx="823595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zh-CN" sz="1600" b="0" i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Lambda</a:t>
            </a:r>
            <a:r>
              <a:rPr lang="zh-CN" altLang="en-US" sz="1600" b="0" i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函数常用于将简单的逻辑作为参数传递给</a:t>
            </a:r>
            <a:r>
              <a:rPr lang="zh-CN" altLang="en-US" sz="1600" b="0" i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高阶函数，如</a:t>
            </a:r>
            <a:r>
              <a:rPr lang="en-US" altLang="zh-CN" sz="1600" b="0" i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map()</a:t>
            </a:r>
            <a:r>
              <a:rPr lang="zh-CN" altLang="en-US" sz="1600" b="0" i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en-US" altLang="zh-CN" sz="1600" b="0" i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filter()</a:t>
            </a:r>
            <a:r>
              <a:rPr lang="zh-CN" altLang="en-US" sz="1600" b="0" i="0">
                <a:solidFill>
                  <a:srgbClr val="191B1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等</a:t>
            </a:r>
            <a:endParaRPr lang="zh-CN" altLang="en-US" sz="1600" b="0" i="0">
              <a:solidFill>
                <a:srgbClr val="191B1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" y="1656080"/>
            <a:ext cx="6907530" cy="323278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860" y="241300"/>
            <a:ext cx="7992110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en-US" altLang="zh-CN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Lambda</a:t>
            </a: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函数的用法</a:t>
            </a:r>
            <a:r>
              <a:rPr lang="en-US" altLang="zh-CN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在高阶函数中使用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Lambda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5" y="1284605"/>
            <a:ext cx="8959850" cy="308229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860" y="241300"/>
            <a:ext cx="8445500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en-US" altLang="zh-CN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 Lambda</a:t>
            </a: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函数的用法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创建简单的匿名函数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10" y="1001395"/>
            <a:ext cx="4800600" cy="368617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860" y="241300"/>
            <a:ext cx="469709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lambda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的应用示例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3720" y="876300"/>
            <a:ext cx="6854825" cy="13004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map()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函数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  <a:p>
            <a:pPr marL="0" indent="0">
              <a:spcAft>
                <a:spcPct val="60000"/>
              </a:spcAft>
            </a:pPr>
            <a:r>
              <a:rPr lang="en-US" altLang="zh-CN" sz="1600" b="0" i="0">
                <a:solidFill>
                  <a:srgbClr val="191B1F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map()</a:t>
            </a:r>
            <a:r>
              <a:rPr lang="zh-CN" altLang="en-US" sz="1600" b="0" i="0">
                <a:solidFill>
                  <a:srgbClr val="191B1F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函数接受一个函数和一个可迭代对象作为参数，然后将该函数应用于可迭代对象的每个元素，返回一个结果列表。</a:t>
            </a:r>
            <a:endParaRPr lang="zh-CN" altLang="en-US" sz="1600" b="0" i="0">
              <a:solidFill>
                <a:srgbClr val="191B1F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5" y="2717800"/>
            <a:ext cx="6515100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860" y="241300"/>
            <a:ext cx="469709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en-US" altLang="zh-CN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lambda</a:t>
            </a: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的应用示例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9435" y="1021715"/>
            <a:ext cx="846328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10795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800" b="1" i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filter()</a:t>
            </a:r>
            <a:endParaRPr lang="en-US" altLang="zh-CN" sz="1800" b="1" i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/>
            <a:r>
              <a:rPr lang="zh-CN" altLang="en-US" sz="18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函数用于过滤序列中的元素，接受一个函数和一个可迭代对象作为参数，然后根据函数的返回值是</a:t>
            </a:r>
            <a:r>
              <a:rPr lang="en-US" altLang="zh-CN" sz="18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zh-CN" altLang="en-US" sz="18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还是</a:t>
            </a:r>
            <a:r>
              <a:rPr lang="en-US" altLang="zh-CN" sz="18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False</a:t>
            </a:r>
            <a:r>
              <a:rPr lang="zh-CN" altLang="en-US" sz="18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来决定是否保留元素。</a:t>
            </a:r>
            <a:endParaRPr lang="zh-CN" altLang="en-US" sz="18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30" y="2279650"/>
            <a:ext cx="7477125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860" y="241300"/>
            <a:ext cx="469709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en-US" altLang="zh-CN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lambda</a:t>
            </a: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的应用示例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9010" y="1014730"/>
            <a:ext cx="7912100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800" b="0" i="0">
                <a:solidFill>
                  <a:srgbClr val="191B1F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在排序的应用中，可以把</a:t>
            </a:r>
            <a:r>
              <a:rPr lang="en-US" altLang="zh-CN" sz="1800" b="0" i="0">
                <a:solidFill>
                  <a:srgbClr val="191B1F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Lambda</a:t>
            </a:r>
            <a:r>
              <a:rPr lang="zh-CN" altLang="en-US" sz="1800" b="0" i="0">
                <a:solidFill>
                  <a:srgbClr val="191B1F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函数作为排序的关键字，根据特定的条件对序列进行排序。</a:t>
            </a:r>
            <a:endParaRPr lang="zh-CN" altLang="en-US" sz="1800" b="0" i="0">
              <a:solidFill>
                <a:srgbClr val="191B1F"/>
              </a:solidFill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85" y="1925955"/>
            <a:ext cx="822960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860" y="241300"/>
            <a:ext cx="469709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高级技巧：闭包与装饰器</a:t>
            </a:r>
            <a:endParaRPr lang="zh-CN" altLang="en-US" sz="2400" b="1" kern="0" dirty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830" y="1490345"/>
            <a:ext cx="3813175" cy="16249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lang="zh-CN" altLang="en-US" sz="14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闭包实现条件：</a:t>
            </a:r>
            <a:endParaRPr lang="zh-CN" altLang="en-US" sz="14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ts val="1400"/>
              </a:spcBef>
              <a:spcAft>
                <a:spcPts val="1400"/>
              </a:spcAft>
            </a:pPr>
            <a:r>
              <a:rPr lang="zh-CN" altLang="en-US" sz="14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嵌套函数结构：内部函数必须定义在外部函数内部</a:t>
            </a:r>
            <a:endParaRPr lang="zh-CN" altLang="en-US" sz="14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ts val="1400"/>
              </a:spcBef>
              <a:spcAft>
                <a:spcPts val="1400"/>
              </a:spcAft>
            </a:pPr>
            <a:r>
              <a:rPr lang="zh-CN" altLang="en-US" sz="14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变量引用：内部函数需引用外部函数的变量</a:t>
            </a:r>
            <a:endParaRPr lang="zh-CN" altLang="en-US" sz="14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92712" y="1238568"/>
            <a:ext cx="5080000" cy="212725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闭包作用</a:t>
            </a:r>
            <a:endParaRPr lang="zh-CN" altLang="en-US" sz="16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ts val="1400"/>
              </a:spcBef>
              <a:spcAft>
                <a:spcPts val="1400"/>
              </a:spcAft>
            </a:pP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维持状态：替代全局变量</a:t>
            </a:r>
            <a:endParaRPr lang="zh-CN" altLang="en-US" sz="16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ts val="1400"/>
              </a:spcBef>
              <a:spcAft>
                <a:spcPts val="1400"/>
              </a:spcAft>
            </a:pP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数据封装：隐藏变量，实现私有数据</a:t>
            </a:r>
            <a:endParaRPr lang="zh-CN" altLang="en-US" sz="16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ts val="1400"/>
              </a:spcBef>
              <a:spcAft>
                <a:spcPts val="1400"/>
              </a:spcAft>
            </a:pP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装饰器实现：闭包是装饰器的基础</a:t>
            </a:r>
            <a:endParaRPr lang="zh-CN" altLang="en-US" sz="16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860" y="241300"/>
            <a:ext cx="469709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高级技巧：闭包与装饰器</a:t>
            </a:r>
            <a:endParaRPr lang="zh-CN" altLang="en-US" sz="2400" b="1" kern="0" dirty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5055" y="1200150"/>
            <a:ext cx="42373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def outer():</a:t>
            </a:r>
            <a:endParaRPr lang="en-US" altLang="zh-CN"/>
          </a:p>
          <a:p>
            <a:r>
              <a:rPr lang="en-US" altLang="zh-CN"/>
              <a:t>    count = 0</a:t>
            </a:r>
            <a:endParaRPr lang="en-US" altLang="zh-CN"/>
          </a:p>
          <a:p>
            <a:r>
              <a:rPr lang="en-US" altLang="zh-CN"/>
              <a:t>    def inner():</a:t>
            </a:r>
            <a:endParaRPr lang="en-US" altLang="zh-CN"/>
          </a:p>
          <a:p>
            <a:r>
              <a:rPr lang="en-US" altLang="zh-CN"/>
              <a:t>        nonlocal count</a:t>
            </a:r>
            <a:endParaRPr lang="en-US" altLang="zh-CN"/>
          </a:p>
          <a:p>
            <a:r>
              <a:rPr lang="en-US" altLang="zh-CN"/>
              <a:t>        count += 1</a:t>
            </a:r>
            <a:endParaRPr lang="en-US" altLang="zh-CN"/>
          </a:p>
          <a:p>
            <a:r>
              <a:rPr lang="en-US" altLang="zh-CN"/>
              <a:t>        return count</a:t>
            </a:r>
            <a:endParaRPr lang="en-US" altLang="zh-CN"/>
          </a:p>
          <a:p>
            <a:r>
              <a:rPr lang="en-US" altLang="zh-CN"/>
              <a:t>    return inner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counter = outer()</a:t>
            </a:r>
            <a:endParaRPr lang="en-US" altLang="zh-CN"/>
          </a:p>
          <a:p>
            <a:r>
              <a:rPr lang="en-US" altLang="zh-CN"/>
              <a:t>print(counter())  # 1</a:t>
            </a:r>
            <a:endParaRPr lang="en-US" altLang="zh-CN"/>
          </a:p>
          <a:p>
            <a:r>
              <a:rPr lang="en-US" altLang="zh-CN"/>
              <a:t>print(counter())  # 2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520690" y="1408430"/>
            <a:ext cx="3813175" cy="16249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lang="zh-CN" altLang="en-US" sz="14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闭包实现条件：</a:t>
            </a:r>
            <a:endParaRPr lang="zh-CN" altLang="en-US" sz="14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ts val="1400"/>
              </a:spcBef>
              <a:spcAft>
                <a:spcPts val="1400"/>
              </a:spcAft>
            </a:pPr>
            <a:r>
              <a:rPr lang="zh-CN" altLang="en-US" sz="14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嵌套函数结构：内部函数必须定义在外部函数内部</a:t>
            </a:r>
            <a:endParaRPr lang="zh-CN" altLang="en-US" sz="14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spcBef>
                <a:spcPts val="1400"/>
              </a:spcBef>
              <a:spcAft>
                <a:spcPts val="1400"/>
              </a:spcAft>
            </a:pPr>
            <a:r>
              <a:rPr lang="zh-CN" altLang="en-US" sz="14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变量引用：内部函数需引用外部函数的变量</a:t>
            </a:r>
            <a:endParaRPr lang="zh-CN" altLang="en-US" sz="14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4550410" y="1104900"/>
            <a:ext cx="6200775" cy="95948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body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3860" y="923290"/>
            <a:ext cx="7938770" cy="33331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ts val="1000"/>
              </a:spcAft>
            </a:pP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body 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包含函数执行的语句（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statement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spcBef>
                <a:spcPct val="0"/>
              </a:spcBef>
              <a:spcAft>
                <a:spcPts val="1000"/>
              </a:spcAft>
            </a:pP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语句需要</a:t>
            </a:r>
            <a:r>
              <a:rPr lang="zh-CN" altLang="en-US" sz="1600" b="1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缩进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（由 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Code Style Guide 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决定）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当语句</a:t>
            </a:r>
            <a:r>
              <a:rPr lang="zh-CN" altLang="en-US" sz="1600" b="1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不再缩进，函数部分结束</a:t>
            </a:r>
            <a:endParaRPr lang="zh-CN" altLang="en-US" sz="1600" b="1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endParaRPr lang="zh-CN" altLang="en-US" sz="1600" b="1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一般会使用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return 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语句，来让函数返回其结果，但不是必须的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l">
              <a:spcBef>
                <a:spcPct val="0"/>
              </a:spcBef>
              <a:spcAft>
                <a:spcPts val="1000"/>
              </a:spcAft>
            </a:pP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类似于用一个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 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来对多个变量赋值，函数的返回结果也可以不止一个（用逗号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 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分隔）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19762" y="63023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zh-CN" altLang="en-US" sz="1600" b="0" i="0">
                <a:latin typeface="system-ui"/>
                <a:ea typeface="system-ui"/>
              </a:rPr>
              <a:t>下面我们用一个例子来解释函数的细节</a:t>
            </a:r>
            <a:endParaRPr lang="zh-CN" altLang="en-US" sz="1600" b="0" i="0">
              <a:latin typeface="system-ui"/>
              <a:ea typeface="system-u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860" y="241300"/>
            <a:ext cx="469709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高级技巧：闭包与装饰器</a:t>
            </a:r>
            <a:endParaRPr lang="zh-CN" altLang="en-US" sz="2400" b="1" kern="0" dirty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2597" y="1010285"/>
            <a:ext cx="5080000" cy="118872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400"/>
              </a:spcBef>
              <a:spcAft>
                <a:spcPts val="1400"/>
              </a:spcAft>
            </a:pP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装饰器是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中扩展功能的语法结构，本质是接受函数作为参数并返回新函数。</a:t>
            </a:r>
            <a:endParaRPr lang="zh-CN" altLang="en-US" sz="16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1400"/>
              </a:spcBef>
              <a:spcAft>
                <a:spcPts val="1400"/>
              </a:spcAft>
            </a:pP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语法：使用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@decorator_name</a:t>
            </a:r>
            <a:endParaRPr lang="en-US" altLang="zh-CN" sz="16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98570" y="1252855"/>
            <a:ext cx="585279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def timer_decorator(func):</a:t>
            </a:r>
            <a:endParaRPr lang="en-US" altLang="zh-CN"/>
          </a:p>
          <a:p>
            <a:r>
              <a:rPr lang="en-US" altLang="zh-CN"/>
              <a:t>    def wrapper(*args, **kwargs):</a:t>
            </a:r>
            <a:endParaRPr lang="en-US" altLang="zh-CN"/>
          </a:p>
          <a:p>
            <a:r>
              <a:rPr lang="en-US" altLang="zh-CN"/>
              <a:t>        import time</a:t>
            </a:r>
            <a:endParaRPr lang="en-US" altLang="zh-CN"/>
          </a:p>
          <a:p>
            <a:r>
              <a:rPr lang="en-US" altLang="zh-CN"/>
              <a:t>        start = time.time()</a:t>
            </a:r>
            <a:endParaRPr lang="en-US" altLang="zh-CN"/>
          </a:p>
          <a:p>
            <a:r>
              <a:rPr lang="en-US" altLang="zh-CN"/>
              <a:t>        result = func(*args, **kwargs)</a:t>
            </a:r>
            <a:endParaRPr lang="en-US" altLang="zh-CN"/>
          </a:p>
          <a:p>
            <a:r>
              <a:rPr lang="en-US" altLang="zh-CN"/>
              <a:t>        end = time.time()</a:t>
            </a:r>
            <a:endParaRPr lang="en-US" altLang="zh-CN"/>
          </a:p>
          <a:p>
            <a:r>
              <a:rPr lang="en-US" altLang="zh-CN"/>
              <a:t>        print(f"</a:t>
            </a:r>
            <a:r>
              <a:rPr lang="zh-CN" altLang="en-US"/>
              <a:t>耗时：</a:t>
            </a:r>
            <a:r>
              <a:rPr lang="en-US" altLang="zh-CN"/>
              <a:t>{end - start:.2f}</a:t>
            </a:r>
            <a:r>
              <a:rPr lang="zh-CN" altLang="en-US"/>
              <a:t>秒</a:t>
            </a:r>
            <a:r>
              <a:rPr lang="en-US" altLang="zh-CN"/>
              <a:t>")</a:t>
            </a:r>
            <a:endParaRPr lang="en-US" altLang="zh-CN"/>
          </a:p>
          <a:p>
            <a:r>
              <a:rPr lang="en-US" altLang="zh-CN"/>
              <a:t>        return result</a:t>
            </a:r>
            <a:endParaRPr lang="en-US" altLang="zh-CN"/>
          </a:p>
          <a:p>
            <a:r>
              <a:rPr lang="en-US" altLang="zh-CN"/>
              <a:t>    return wrapper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@timer_decorator</a:t>
            </a:r>
            <a:endParaRPr lang="en-US" altLang="zh-CN"/>
          </a:p>
          <a:p>
            <a:r>
              <a:rPr lang="en-US" altLang="zh-CN"/>
              <a:t>def long_task():</a:t>
            </a:r>
            <a:endParaRPr lang="en-US" altLang="zh-CN"/>
          </a:p>
          <a:p>
            <a:r>
              <a:rPr lang="en-US" altLang="zh-CN"/>
              <a:t>    time.sleep(2)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long_task()  # </a:t>
            </a:r>
            <a:r>
              <a:rPr lang="zh-CN" altLang="en-US"/>
              <a:t>输出：耗时：</a:t>
            </a:r>
            <a:r>
              <a:rPr lang="en-US" altLang="zh-CN"/>
              <a:t>2.00</a:t>
            </a:r>
            <a:r>
              <a:rPr lang="zh-CN" altLang="en-US"/>
              <a:t>秒</a:t>
            </a:r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8228330" y="5201920"/>
            <a:ext cx="624205" cy="220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54605" y="2529205"/>
            <a:ext cx="469709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en-US" altLang="zh-CN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Thanks</a:t>
            </a:r>
            <a:r>
              <a:rPr lang="zh-CN" altLang="en-US" sz="2400" b="1" kern="0" dirty="0">
                <a:solidFill>
                  <a:prstClr val="white"/>
                </a:solidFill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！</a:t>
            </a:r>
            <a:endParaRPr lang="zh-CN" altLang="en-US" sz="2400" b="1" kern="0" dirty="0">
              <a:solidFill>
                <a:prstClr val="white"/>
              </a:solidFill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body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1287145"/>
            <a:ext cx="6200775" cy="9594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73212" y="81248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zh-CN" altLang="en-US" sz="1600" b="0" i="0">
                <a:latin typeface="system-ui"/>
                <a:ea typeface="system-ui"/>
              </a:rPr>
              <a:t>下面我们用一个例子来解释函数的细节</a:t>
            </a:r>
            <a:endParaRPr lang="zh-CN" altLang="en-US" sz="1600" b="0" i="0">
              <a:latin typeface="system-ui"/>
              <a:ea typeface="system-u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5507" y="2677160"/>
            <a:ext cx="5080000" cy="170688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我们使用</a:t>
            </a:r>
            <a:r>
              <a:rPr lang="zh-CN" altLang="en-US" sz="1600" b="1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函数名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来调用函数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函数名后紧跟</a:t>
            </a:r>
            <a:r>
              <a:rPr lang="zh-CN" altLang="en-US" sz="1600" b="1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一对括号</a:t>
            </a:r>
            <a:endParaRPr lang="zh-CN" altLang="en-US" sz="1600" b="1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括号中是我们设定的参数的</a:t>
            </a:r>
            <a:r>
              <a:rPr lang="zh-CN" altLang="en-US" sz="1600" b="1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，一个不多，一个不少（这很重要）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函数会</a:t>
            </a:r>
            <a:r>
              <a:rPr lang="zh-CN" altLang="en-US" sz="1600" b="1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设定的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return 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语句的值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body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" y="1287145"/>
            <a:ext cx="6200775" cy="9594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73212" y="81248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zh-CN" altLang="en-US" sz="1600" b="0" i="0">
                <a:latin typeface="system-ui"/>
                <a:ea typeface="system-ui"/>
              </a:rPr>
              <a:t>下面我们用一个例子来解释函数的细节</a:t>
            </a:r>
            <a:endParaRPr lang="zh-CN" altLang="en-US" sz="1600" b="0" i="0">
              <a:latin typeface="system-ui"/>
              <a:ea typeface="system-ui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85507" y="2677160"/>
            <a:ext cx="5080000" cy="170688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我们使用</a:t>
            </a:r>
            <a:r>
              <a:rPr lang="zh-CN" altLang="en-US" sz="1600" b="1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函数名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来调用函数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函数名后紧跟</a:t>
            </a:r>
            <a:r>
              <a:rPr lang="zh-CN" altLang="en-US" sz="1600" b="1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一对括号</a:t>
            </a:r>
            <a:endParaRPr lang="zh-CN" altLang="en-US" sz="1600" b="1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括号中是我们设定的参数的</a:t>
            </a:r>
            <a:r>
              <a:rPr lang="zh-CN" altLang="en-US" sz="1600" b="1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值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，一个不多，一个不少（这很重要）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spcAft>
                <a:spcPts val="1000"/>
              </a:spcAft>
              <a:buFont typeface="Arial" panose="020B0604020202020204"/>
              <a:buChar char="•"/>
            </a:pP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函数会</a:t>
            </a:r>
            <a:r>
              <a:rPr lang="zh-CN" altLang="en-US" sz="1600" b="1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返回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设定的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return 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语句的值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339090" y="2785110"/>
            <a:ext cx="8513445" cy="2349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body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" y="1287145"/>
            <a:ext cx="6200775" cy="9594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73212" y="81248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zh-CN" altLang="en-US" sz="1600" b="0" i="0">
                <a:latin typeface="system-ui"/>
                <a:ea typeface="system-ui"/>
              </a:rPr>
              <a:t>下面我们用一个例子来解释函数的细节</a:t>
            </a:r>
            <a:endParaRPr lang="zh-CN" altLang="en-US" sz="1600" b="0" i="0">
              <a:latin typeface="system-ui"/>
              <a:ea typeface="system-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6487" y="232759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调用示例函数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double() 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会返回一个值（</a:t>
            </a:r>
            <a:r>
              <a:rPr lang="en-US" altLang="zh-CN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* x</a:t>
            </a:r>
            <a:r>
              <a:rPr lang="zh-CN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sz="quarter" idx="11"/>
          </p:nvPr>
        </p:nvPicPr>
        <p:blipFill>
          <a:blip r:embed="rId1"/>
          <a:stretch>
            <a:fillRect/>
          </a:stretch>
        </p:blipFill>
        <p:spPr>
          <a:xfrm>
            <a:off x="403860" y="2785110"/>
            <a:ext cx="7246620" cy="2133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3619" y="241293"/>
            <a:ext cx="2335393" cy="507552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body</a:t>
            </a:r>
            <a:endParaRPr lang="en-US" altLang="zh-CN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" y="1287145"/>
            <a:ext cx="6200775" cy="9594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73212" y="81248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zh-CN" altLang="en-US" sz="1600" b="0" i="0">
                <a:latin typeface="system-ui"/>
                <a:ea typeface="system-ui"/>
              </a:rPr>
              <a:t>下面我们用一个例子来解释函数的细节</a:t>
            </a:r>
            <a:endParaRPr lang="zh-CN" altLang="en-US" sz="1600" b="0" i="0">
              <a:latin typeface="system-ui"/>
              <a:ea typeface="system-ui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2322" y="238347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zh-CN" altLang="en-US" sz="1600" b="0" i="0">
                <a:latin typeface="system-ui"/>
                <a:ea typeface="system-ui"/>
              </a:rPr>
              <a:t>函数可以有任意多个参数，也可以一个都没有</a:t>
            </a:r>
            <a:endParaRPr lang="zh-CN" altLang="en-US" sz="1600" b="0" i="0">
              <a:latin typeface="system-ui"/>
              <a:ea typeface="system-ui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c5YWQ4ZGI5MWRkZmYwODg4ZGY1ZTlkMTczNmFlMDMifQ==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3808</Words>
  <Application>WPS 演示</Application>
  <PresentationFormat>自定义</PresentationFormat>
  <Paragraphs>316</Paragraphs>
  <Slides>51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70" baseType="lpstr">
      <vt:lpstr>Arial</vt:lpstr>
      <vt:lpstr>宋体</vt:lpstr>
      <vt:lpstr>Wingdings</vt:lpstr>
      <vt:lpstr>黑体</vt:lpstr>
      <vt:lpstr>微软雅黑</vt:lpstr>
      <vt:lpstr>Arial Black</vt:lpstr>
      <vt:lpstr>方正大黑简体</vt:lpstr>
      <vt:lpstr>Calibri</vt:lpstr>
      <vt:lpstr>Wingdings</vt:lpstr>
      <vt:lpstr>Times New Roman</vt:lpstr>
      <vt:lpstr>Songti SC</vt:lpstr>
      <vt:lpstr>UKIJ CJK</vt:lpstr>
      <vt:lpstr>Arial</vt:lpstr>
      <vt:lpstr>system-ui</vt:lpstr>
      <vt:lpstr>Segoe Print</vt:lpstr>
      <vt:lpstr>Arial Unicode MS</vt:lpstr>
      <vt:lpstr>Helvetica Neue</vt:lpstr>
      <vt:lpstr>-apple-system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天津大学管理与经济学部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视觉系统标准</dc:title>
  <dc:creator>鹤子 l</dc:creator>
  <cp:lastModifiedBy>呵呵</cp:lastModifiedBy>
  <cp:revision>1095</cp:revision>
  <dcterms:created xsi:type="dcterms:W3CDTF">2016-03-31T11:35:00Z</dcterms:created>
  <dcterms:modified xsi:type="dcterms:W3CDTF">2025-05-24T14:44:40Z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D16521BC6EEA439CBDFBA2BAB8F46111_13</vt:lpwstr>
  </property>
</Properties>
</file>