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3"/>
  </p:handoutMasterIdLst>
  <p:sldIdLst>
    <p:sldId id="256" r:id="rId3"/>
    <p:sldId id="803" r:id="rId5"/>
    <p:sldId id="847" r:id="rId6"/>
    <p:sldId id="885" r:id="rId7"/>
    <p:sldId id="893" r:id="rId8"/>
    <p:sldId id="886" r:id="rId9"/>
    <p:sldId id="887" r:id="rId10"/>
    <p:sldId id="888" r:id="rId11"/>
    <p:sldId id="889" r:id="rId12"/>
    <p:sldId id="890" r:id="rId13"/>
    <p:sldId id="891" r:id="rId14"/>
    <p:sldId id="892" r:id="rId15"/>
    <p:sldId id="894" r:id="rId16"/>
    <p:sldId id="895" r:id="rId17"/>
    <p:sldId id="896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22" r:id="rId33"/>
    <p:sldId id="923" r:id="rId34"/>
    <p:sldId id="924" r:id="rId35"/>
    <p:sldId id="925" r:id="rId36"/>
    <p:sldId id="911" r:id="rId37"/>
    <p:sldId id="912" r:id="rId38"/>
    <p:sldId id="913" r:id="rId39"/>
    <p:sldId id="928" r:id="rId40"/>
    <p:sldId id="914" r:id="rId41"/>
    <p:sldId id="926" r:id="rId42"/>
    <p:sldId id="927" r:id="rId43"/>
    <p:sldId id="915" r:id="rId44"/>
    <p:sldId id="916" r:id="rId45"/>
    <p:sldId id="918" r:id="rId46"/>
    <p:sldId id="917" r:id="rId47"/>
    <p:sldId id="919" r:id="rId48"/>
    <p:sldId id="920" r:id="rId49"/>
    <p:sldId id="929" r:id="rId50"/>
    <p:sldId id="930" r:id="rId51"/>
    <p:sldId id="931" r:id="rId52"/>
    <p:sldId id="932" r:id="rId53"/>
    <p:sldId id="933" r:id="rId54"/>
    <p:sldId id="921" r:id="rId55"/>
    <p:sldId id="935" r:id="rId56"/>
    <p:sldId id="936" r:id="rId57"/>
    <p:sldId id="937" r:id="rId58"/>
    <p:sldId id="938" r:id="rId59"/>
    <p:sldId id="939" r:id="rId60"/>
    <p:sldId id="940" r:id="rId61"/>
    <p:sldId id="941" r:id="rId62"/>
  </p:sldIdLst>
  <p:sldSz cx="10799445" cy="5943600"/>
  <p:notesSz cx="9926320" cy="6797675"/>
  <p:custDataLst>
    <p:tags r:id="rId67"/>
  </p:custDataLst>
  <p:defaultTextStyle>
    <a:defPPr>
      <a:defRPr lang="zh-CN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4A85"/>
    <a:srgbClr val="184080"/>
    <a:srgbClr val="11487F"/>
    <a:srgbClr val="CC3399"/>
    <a:srgbClr val="800080"/>
    <a:srgbClr val="00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169"/>
  </p:normalViewPr>
  <p:slideViewPr>
    <p:cSldViewPr snapToGrid="0" snapToObjects="1" showGuides="1">
      <p:cViewPr varScale="1">
        <p:scale>
          <a:sx n="118" d="100"/>
          <a:sy n="118" d="100"/>
        </p:scale>
        <p:origin x="268" y="-56"/>
      </p:cViewPr>
      <p:guideLst>
        <p:guide orient="horz" pos="1756"/>
        <p:guide pos="34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160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gs" Target="tags/tag1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1DD1-828D-407C-936B-ABAB1B97F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0878-797D-4596-80B5-D814FCA47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9F7156-5DD8-434A-8994-08C5E406D98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49313"/>
            <a:ext cx="41671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3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663575"/>
            <a:ext cx="2600325" cy="2443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内容占位符 2"/>
          <p:cNvSpPr>
            <a:spLocks noGrp="1"/>
          </p:cNvSpPr>
          <p:nvPr>
            <p:ph sz="quarter" idx="11"/>
          </p:nvPr>
        </p:nvSpPr>
        <p:spPr>
          <a:xfrm>
            <a:off x="7598026" y="5201625"/>
            <a:ext cx="1886146" cy="22129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60774" y="2757211"/>
            <a:ext cx="10494936" cy="545793"/>
          </a:xfrm>
          <a:prstGeom prst="rect">
            <a:avLst/>
          </a:prstGeom>
        </p:spPr>
        <p:txBody>
          <a:bodyPr/>
          <a:lstStyle>
            <a:lvl1pPr marL="635" indent="0" algn="ctr">
              <a:buFontTx/>
              <a:buNone/>
              <a:defRPr sz="38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>
          <a:xfrm>
            <a:off x="4417142" y="3420213"/>
            <a:ext cx="2632583" cy="2521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81000"/>
            <a:ext cx="495300" cy="460375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81000"/>
            <a:ext cx="495300" cy="460375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9563" y="393700"/>
            <a:ext cx="50958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396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44A8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Limitations and Future Research</a:t>
            </a:r>
            <a:endParaRPr kumimoji="1" lang="zh-CN" altLang="en-US" sz="2340" b="1" i="0" u="none" strike="noStrike" kern="1200" cap="none" spc="0" normalizeH="0" baseline="0" noProof="0" dirty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94" y="345554"/>
            <a:ext cx="9973482" cy="428881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525494" y="1093694"/>
            <a:ext cx="9973482" cy="4143324"/>
          </a:xfrm>
          <a:prstGeom prst="rect">
            <a:avLst/>
          </a:prstGeom>
        </p:spPr>
        <p:txBody>
          <a:bodyPr/>
          <a:lstStyle>
            <a:lvl1pPr marL="19812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1pPr>
            <a:lvl2pPr marL="59436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2pPr>
            <a:lvl3pPr marL="99060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3pPr>
            <a:lvl4pPr marL="138684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4pPr>
            <a:lvl5pPr marL="178308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9" descr="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97338" y="1622425"/>
            <a:ext cx="2517775" cy="2516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72613" y="2625725"/>
            <a:ext cx="862012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37575" y="2630488"/>
            <a:ext cx="823913" cy="242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32388" y="2838450"/>
            <a:ext cx="534987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图片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3575" y="1812925"/>
            <a:ext cx="1865313" cy="1751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459077" y="4224301"/>
            <a:ext cx="2517140" cy="518028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2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4588279" y="2688215"/>
            <a:ext cx="1671205" cy="653501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lang="zh-CN" altLang="en-US" sz="2400" dirty="0">
                <a:solidFill>
                  <a:schemeClr val="bg1"/>
                </a:solidFill>
                <a:latin typeface="+mj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sz="quarter" idx="11"/>
          </p:nvPr>
        </p:nvSpPr>
        <p:spPr>
          <a:xfrm>
            <a:off x="7598026" y="5201626"/>
            <a:ext cx="1886146" cy="22129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98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60775" y="2757212"/>
            <a:ext cx="10494936" cy="545793"/>
          </a:xfrm>
          <a:prstGeom prst="rect">
            <a:avLst/>
          </a:prstGeom>
        </p:spPr>
        <p:txBody>
          <a:bodyPr/>
          <a:lstStyle>
            <a:lvl1pPr marL="635" indent="0" algn="ctr">
              <a:buFontTx/>
              <a:buNone/>
              <a:defRPr sz="372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>
          <a:xfrm>
            <a:off x="4417143" y="3420214"/>
            <a:ext cx="2632583" cy="2521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98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619750"/>
            <a:ext cx="533400" cy="26511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1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350" y="1806575"/>
            <a:ext cx="1893888" cy="189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54313" y="19050"/>
            <a:ext cx="12700" cy="5437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1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151" name="图片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2977922" y="2280485"/>
            <a:ext cx="7612492" cy="385801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975382" y="1592180"/>
            <a:ext cx="7615032" cy="415649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969487" y="938265"/>
            <a:ext cx="7620927" cy="39269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2969488" y="2925839"/>
            <a:ext cx="7620926" cy="408342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2975382" y="3584296"/>
            <a:ext cx="7615032" cy="366039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7" name="文本占位符 31"/>
          <p:cNvSpPr>
            <a:spLocks noGrp="1"/>
          </p:cNvSpPr>
          <p:nvPr>
            <p:ph type="body" sz="quarter" idx="15"/>
          </p:nvPr>
        </p:nvSpPr>
        <p:spPr>
          <a:xfrm>
            <a:off x="2969488" y="4252191"/>
            <a:ext cx="7620926" cy="350924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0" name="标题 6"/>
          <p:cNvSpPr>
            <a:spLocks noGrp="1"/>
          </p:cNvSpPr>
          <p:nvPr>
            <p:ph type="title"/>
          </p:nvPr>
        </p:nvSpPr>
        <p:spPr>
          <a:xfrm>
            <a:off x="909829" y="2558025"/>
            <a:ext cx="971974" cy="390669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928688" y="2571750"/>
            <a:ext cx="765175" cy="4175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提 纲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608263" y="946150"/>
            <a:ext cx="315913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609850" y="1584325"/>
            <a:ext cx="3175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173" name="图片 11" descr="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4050" y="669925"/>
            <a:ext cx="1893888" cy="189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7177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标题 30"/>
          <p:cNvSpPr>
            <a:spLocks noGrp="1"/>
          </p:cNvSpPr>
          <p:nvPr>
            <p:ph type="ctrTitle"/>
          </p:nvPr>
        </p:nvSpPr>
        <p:spPr>
          <a:xfrm>
            <a:off x="2875953" y="3627898"/>
            <a:ext cx="5389633" cy="476668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44A85"/>
                </a:solidFill>
                <a:latin typeface="方正大黑简体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0"/>
          </p:nvPr>
        </p:nvSpPr>
        <p:spPr>
          <a:xfrm>
            <a:off x="4183093" y="4178981"/>
            <a:ext cx="3015376" cy="35372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8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4"/>
          <p:cNvSpPr>
            <a:spLocks noGrp="1"/>
          </p:cNvSpPr>
          <p:nvPr>
            <p:ph type="body" sz="quarter" idx="11"/>
          </p:nvPr>
        </p:nvSpPr>
        <p:spPr>
          <a:xfrm>
            <a:off x="4662919" y="4609895"/>
            <a:ext cx="1815702" cy="287576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 hasCustomPrompt="1"/>
          </p:nvPr>
        </p:nvSpPr>
        <p:spPr>
          <a:xfrm>
            <a:off x="4980695" y="1229220"/>
            <a:ext cx="860331" cy="9640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4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2113" y="439738"/>
            <a:ext cx="6311900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396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44A8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Introduction</a:t>
            </a:r>
            <a:endParaRPr kumimoji="1" lang="en-US" altLang="zh-CN" sz="2340" b="1" i="0" u="none" strike="noStrike" kern="1200" cap="none" spc="0" normalizeH="0" baseline="0" noProof="0" dirty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554950" y="416203"/>
            <a:ext cx="2628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44A85"/>
                </a:solidFill>
                <a:latin typeface="+mj-ea"/>
              </a:rPr>
              <a:t>Experiment Design</a:t>
            </a:r>
            <a:endParaRPr lang="zh-CN" altLang="en-US" sz="2000" dirty="0">
              <a:solidFill>
                <a:srgbClr val="044A8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8"/>
          <p:cNvSpPr txBox="1"/>
          <p:nvPr userDrawn="1"/>
        </p:nvSpPr>
        <p:spPr>
          <a:xfrm>
            <a:off x="1449388" y="439738"/>
            <a:ext cx="103203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39624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44A85"/>
                </a:solidFill>
                <a:latin typeface="+mj-ea"/>
                <a:ea typeface="黑体" panose="02010609060101010101" pitchFamily="49" charset="-122"/>
                <a:cs typeface="+mn-cs"/>
              </a:rPr>
              <a:t>Data</a:t>
            </a:r>
            <a:endParaRPr kumimoji="1" lang="en-US" altLang="zh-CN" sz="2000" b="1" kern="1200" cap="none" spc="0" normalizeH="0" baseline="0" noProof="0" dirty="0">
              <a:solidFill>
                <a:srgbClr val="044A85"/>
              </a:solidFill>
              <a:latin typeface="+mj-ea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10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61975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1487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文本框 7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102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196850" indent="-196850" algn="l" defTabSz="792480" rtl="0" eaLnBrk="0" fontAlgn="base" hangingPunct="0">
        <a:lnSpc>
          <a:spcPct val="90000"/>
        </a:lnSpc>
        <a:spcBef>
          <a:spcPts val="8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205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7932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56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04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4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48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6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0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68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6992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1123315" y="1360170"/>
            <a:ext cx="8625205" cy="648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3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与大数据分析</a:t>
            </a:r>
            <a:br>
              <a:rPr lang="en-US" altLang="zh-CN" dirty="0"/>
            </a:br>
            <a:r>
              <a:rPr lang="en-US" altLang="zh-CN" sz="2800" dirty="0"/>
              <a:t>--List</a:t>
            </a:r>
            <a:r>
              <a:rPr lang="zh-CN" altLang="en-US" sz="2800" dirty="0"/>
              <a:t>，</a:t>
            </a:r>
            <a:r>
              <a:rPr lang="en-US" altLang="zh-CN" sz="2800" dirty="0"/>
              <a:t>Tuple</a:t>
            </a:r>
            <a:r>
              <a:rPr lang="zh-CN" altLang="en-US" sz="2800" dirty="0"/>
              <a:t>，</a:t>
            </a:r>
            <a:r>
              <a:rPr lang="en-US" altLang="zh-CN" sz="2800" dirty="0"/>
              <a:t>Set</a:t>
            </a:r>
            <a:r>
              <a:rPr lang="zh-CN" altLang="en-US" sz="2800" dirty="0"/>
              <a:t>，和</a:t>
            </a:r>
            <a:r>
              <a:rPr lang="en-US" altLang="zh-CN" sz="2800" dirty="0"/>
              <a:t>Dict</a:t>
            </a:r>
            <a:r>
              <a:rPr lang="zh-CN" altLang="en-US" dirty="0"/>
              <a:t>                      </a:t>
            </a:r>
            <a:r>
              <a:rPr lang="en-US" altLang="zh-CN" dirty="0"/>
              <a:t>  </a:t>
            </a:r>
            <a:endParaRPr lang="zh-CN" altLang="en-US" sz="2800" dirty="0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731010" y="2207260"/>
            <a:ext cx="3126105" cy="1078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比较两个列表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7720" y="1214755"/>
            <a:ext cx="676719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如果我们想比较两个 </a:t>
            </a:r>
            <a:r>
              <a:rPr lang="en-US" altLang="zh-CN" sz="1600" b="0" i="0">
                <a:latin typeface="system-ui"/>
                <a:ea typeface="system-ui"/>
              </a:rPr>
              <a:t>Python </a:t>
            </a:r>
            <a:r>
              <a:rPr lang="zh-CN" altLang="en-US" sz="1600" b="0" i="0">
                <a:latin typeface="system-ui"/>
                <a:ea typeface="system-ui"/>
              </a:rPr>
              <a:t>对象的内容是否相同，我们比较的是</a:t>
            </a:r>
            <a:r>
              <a:rPr lang="zh-CN" altLang="en-US" sz="1600" b="1" i="0">
                <a:latin typeface="system-ui"/>
                <a:ea typeface="system-ui"/>
              </a:rPr>
              <a:t>它们的值</a:t>
            </a:r>
            <a:r>
              <a:rPr lang="zh-CN" altLang="en-US" sz="1600" b="0" i="0">
                <a:latin typeface="system-ui"/>
                <a:ea typeface="system-ui"/>
              </a:rPr>
              <a:t>，主要使用</a:t>
            </a:r>
            <a:r>
              <a:rPr lang="en-US" altLang="zh-CN" sz="1600" b="0" i="0">
                <a:latin typeface="system-ui"/>
                <a:ea typeface="system-ui"/>
              </a:rPr>
              <a:t> </a:t>
            </a:r>
            <a:r>
              <a:rPr lang="en-US" altLang="zh-CN" sz="1600" b="0" i="0">
                <a:latin typeface="var(--jp-code-font-family)"/>
                <a:ea typeface="var(--jp-code-font-family)"/>
              </a:rPr>
              <a:t>==</a:t>
            </a:r>
            <a:endParaRPr lang="en-US" altLang="zh-CN" sz="1600" b="0" i="0">
              <a:latin typeface="var(--jp-code-font-family)"/>
              <a:ea typeface="var(--jp-code-font-family)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35" y="591185"/>
            <a:ext cx="3321050" cy="1136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40" y="3860800"/>
            <a:ext cx="1992630" cy="741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917700" y="1957070"/>
            <a:ext cx="3209290" cy="12153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比较两个列表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2335" y="1021080"/>
            <a:ext cx="589851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如果我们想比较两个 </a:t>
            </a:r>
            <a:r>
              <a:rPr lang="en-US" altLang="zh-CN" sz="1600" b="0" i="0">
                <a:latin typeface="system-ui"/>
                <a:ea typeface="system-ui"/>
              </a:rPr>
              <a:t>Python </a:t>
            </a:r>
            <a:r>
              <a:rPr lang="zh-CN" altLang="en-US" sz="1600" b="0" i="0">
                <a:latin typeface="system-ui"/>
                <a:ea typeface="system-ui"/>
              </a:rPr>
              <a:t>对象是否是同一个对象，我们比较的是</a:t>
            </a:r>
            <a:r>
              <a:rPr lang="zh-CN" altLang="en-US" sz="1600" b="1" i="0">
                <a:latin typeface="system-ui"/>
                <a:ea typeface="system-ui"/>
              </a:rPr>
              <a:t>它们的 </a:t>
            </a:r>
            <a:r>
              <a:rPr lang="en-US" altLang="zh-CN" sz="1600" b="1" i="0">
                <a:latin typeface="system-ui"/>
                <a:ea typeface="system-ui"/>
              </a:rPr>
              <a:t>id</a:t>
            </a:r>
            <a:r>
              <a:rPr lang="zh-CN" altLang="en-US" sz="1600" b="0" i="0">
                <a:latin typeface="system-ui"/>
                <a:ea typeface="system-ui"/>
              </a:rPr>
              <a:t>，主要使用</a:t>
            </a:r>
            <a:r>
              <a:rPr lang="en-US" altLang="zh-CN" sz="1600" b="0" i="0">
                <a:latin typeface="system-ui"/>
                <a:ea typeface="system-ui"/>
              </a:rPr>
              <a:t> </a:t>
            </a:r>
            <a:r>
              <a:rPr lang="en-US" altLang="zh-CN" sz="1600" b="0" i="0">
                <a:latin typeface="var(--jp-code-font-family)"/>
                <a:ea typeface="var(--jp-code-font-family)"/>
              </a:rPr>
              <a:t>is</a:t>
            </a:r>
            <a:endParaRPr lang="en-US" altLang="zh-CN" sz="1600" b="0" i="0">
              <a:latin typeface="var(--jp-code-font-family)"/>
              <a:ea typeface="var(--jp-code-font-family)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855" y="468630"/>
            <a:ext cx="3321050" cy="1136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55" y="3623310"/>
            <a:ext cx="209550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058545" y="1363980"/>
            <a:ext cx="7139305" cy="35648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0184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通过索引和切片访问元素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32130" y="1214755"/>
            <a:ext cx="8357235" cy="320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修改列表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350250" y="5201920"/>
            <a:ext cx="38036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修改列表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3747" y="32607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另一种让序列“突变”的方法</a:t>
            </a:r>
            <a:r>
              <a:rPr lang="en-US" altLang="zh-CN" sz="1600" b="0" i="0">
                <a:latin typeface="system-ui"/>
                <a:ea typeface="system-ui"/>
              </a:rPr>
              <a:t>----</a:t>
            </a:r>
            <a:r>
              <a:rPr lang="zh-CN" altLang="en-US" sz="1600" b="0" i="0">
                <a:latin typeface="system-ui"/>
                <a:ea typeface="system-ui"/>
              </a:rPr>
              <a:t>使用内置</a:t>
            </a:r>
            <a:r>
              <a:rPr lang="zh-CN" altLang="en-US" sz="1600" b="0" i="0">
                <a:latin typeface="system-ui"/>
                <a:ea typeface="system-ui"/>
              </a:rPr>
              <a:t>函数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1127125"/>
            <a:ext cx="6605905" cy="3832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860" y="241300"/>
            <a:ext cx="341376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可变列表与它的别名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1750" y="1636395"/>
            <a:ext cx="79679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与字符串不同，列表是</a:t>
            </a:r>
            <a:r>
              <a:rPr lang="zh-CN" altLang="en-US" b="1">
                <a:solidFill>
                  <a:srgbClr val="FF0000"/>
                </a:solidFill>
              </a:rPr>
              <a:t>可变的</a:t>
            </a:r>
            <a:r>
              <a:rPr lang="zh-CN" altLang="en-US"/>
              <a:t>。这意味着可以更改它们，而无需创建新列表。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当两个变量引用同一个值时，这也迫使我们更好地理解别名。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别名只对列表之类的可变值有意义（而且具有挑战性）。注意：在以下示例中使用可视化功能将特别有用。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374586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可变列表与它的别名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277495" y="1567180"/>
            <a:ext cx="10387965" cy="2376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07365" y="1666875"/>
            <a:ext cx="9973945" cy="32410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316547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可变列表与它的别名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645" y="1090295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函数参数是别名：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rcRect r="42809"/>
          <a:stretch>
            <a:fillRect/>
          </a:stretch>
        </p:blipFill>
        <p:spPr>
          <a:xfrm>
            <a:off x="454025" y="964565"/>
            <a:ext cx="5091430" cy="42043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314261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可变列表与它的别名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4422" y="32607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0" i="0">
                <a:latin typeface="system-ui"/>
                <a:ea typeface="system-ui"/>
              </a:rPr>
              <a:t>Another Example:</a:t>
            </a:r>
            <a:endParaRPr lang="en-US" altLang="zh-CN" sz="1600" b="0" i="0">
              <a:latin typeface="system-ui"/>
              <a:ea typeface="system-u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45" y="1145540"/>
            <a:ext cx="36576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23215" y="1102995"/>
            <a:ext cx="4679315" cy="4164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复制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322" y="75723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0" i="0">
                <a:latin typeface="system-ui"/>
                <a:ea typeface="system-ui"/>
              </a:rPr>
              <a:t>Copy vs Alias</a:t>
            </a:r>
            <a:endParaRPr lang="en-US" altLang="zh-CN" sz="1600" b="0" i="0">
              <a:latin typeface="system-ui"/>
              <a:ea typeface="system-u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95" y="1970405"/>
            <a:ext cx="31908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3618" y="661927"/>
            <a:ext cx="82148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列表）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元组）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集合）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Dict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字典）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知识点概括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50545" y="1652905"/>
            <a:ext cx="4813935" cy="25539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复制</a:t>
            </a: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List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9322" y="90646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0" i="0">
                <a:latin typeface="system-ui"/>
                <a:ea typeface="system-ui"/>
              </a:rPr>
              <a:t>Other ways to copy</a:t>
            </a:r>
            <a:endParaRPr lang="en-US" altLang="zh-CN" sz="1600" b="0" i="0">
              <a:latin typeface="system-ui"/>
              <a:ea typeface="system-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860" y="241300"/>
            <a:ext cx="416433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破坏性与非破坏性函数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0110" y="1170305"/>
            <a:ext cx="8281035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由于列表是可变的，我们可以通过两种方式改变它们：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000"/>
              </a:spcBef>
              <a:spcAft>
                <a:spcPct val="0"/>
              </a:spcAft>
            </a:pP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00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破坏性方式（直接修改原始值）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000"/>
              </a:spcBef>
              <a:spcAft>
                <a:spcPct val="0"/>
              </a:spcAft>
            </a:pP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00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非破坏性方式（创建一个新列表且不修改原始值）。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000"/>
              </a:spcBef>
              <a:spcAft>
                <a:spcPct val="0"/>
              </a:spcAft>
            </a:pP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00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这也影响了我们编写使用列表的函数的方式。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768985" y="1320800"/>
            <a:ext cx="7617460" cy="28689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287147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破坏性性函数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非破坏性函数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03860" y="1052830"/>
            <a:ext cx="5630545" cy="3760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0" y="748665"/>
            <a:ext cx="3829050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88975" y="1109980"/>
            <a:ext cx="8006715" cy="4086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查找元素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381365" y="5201920"/>
            <a:ext cx="318770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查找元素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8465" y="411480"/>
            <a:ext cx="734631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Find index of item: list.index(item) and list.index(item, start)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915670"/>
            <a:ext cx="6550660" cy="42437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rcRect r="28972"/>
          <a:stretch>
            <a:fillRect/>
          </a:stretch>
        </p:blipFill>
        <p:spPr>
          <a:xfrm>
            <a:off x="507365" y="1386205"/>
            <a:ext cx="5801360" cy="3561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860" y="924560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破坏性（修改列表）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70" y="1349375"/>
            <a:ext cx="3580130" cy="36944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rcRect r="54865"/>
          <a:stretch>
            <a:fillRect/>
          </a:stretch>
        </p:blipFill>
        <p:spPr>
          <a:xfrm>
            <a:off x="387985" y="1231900"/>
            <a:ext cx="3571240" cy="28746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添加元素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095" y="829945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非破坏性（创建新列表）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85" y="1539240"/>
            <a:ext cx="48482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10260" y="1410970"/>
            <a:ext cx="5276215" cy="3381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添加元素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095" y="829945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破坏性</a:t>
            </a:r>
            <a:r>
              <a:rPr lang="en-US" altLang="zh-CN"/>
              <a:t>vs.</a:t>
            </a:r>
            <a:r>
              <a:rPr lang="zh-CN" altLang="en-US"/>
              <a:t>非破坏性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97535" y="1419860"/>
            <a:ext cx="4601845" cy="3349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删除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535" y="924560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破坏性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35" y="589915"/>
            <a:ext cx="3689985" cy="4751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列表）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860" y="1329055"/>
            <a:ext cx="9458960" cy="14376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列表是最常用的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Python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数据类型，它可以作为一个方括号内的逗号分隔值出现。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列表的数据项不需要具有相同的类型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创建一个列表，只要把逗号分隔的不同的数据项使用方括号括起来即可。如下所示：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3604260"/>
            <a:ext cx="974407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705610" y="1237615"/>
            <a:ext cx="5193030" cy="38366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删除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095" y="829945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非破坏性（创建新列表）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rcRect r="41111"/>
          <a:stretch>
            <a:fillRect/>
          </a:stretch>
        </p:blipFill>
        <p:spPr>
          <a:xfrm>
            <a:off x="513080" y="928370"/>
            <a:ext cx="4848860" cy="12934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在列表上循环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40881"/>
          <a:stretch>
            <a:fillRect/>
          </a:stretch>
        </p:blipFill>
        <p:spPr>
          <a:xfrm>
            <a:off x="336550" y="2401570"/>
            <a:ext cx="5025390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793115" y="1356995"/>
            <a:ext cx="6228080" cy="3863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在列表上循环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645" y="896620"/>
            <a:ext cx="5397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危险：在</a:t>
            </a:r>
            <a:r>
              <a:rPr lang="en-US" altLang="zh-CN" sz="2400">
                <a:solidFill>
                  <a:srgbClr val="FF0000"/>
                </a:solidFill>
              </a:rPr>
              <a:t>for</a:t>
            </a:r>
            <a:r>
              <a:rPr lang="zh-CN" altLang="en-US" sz="2400">
                <a:solidFill>
                  <a:srgbClr val="FF0000"/>
                </a:solidFill>
              </a:rPr>
              <a:t>循环内修改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在列表上循环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860" y="896620"/>
            <a:ext cx="5397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危险：为每个循环修改内部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03860" y="1591310"/>
            <a:ext cx="9363710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06095" y="1567180"/>
            <a:ext cx="5081270" cy="35013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含义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6995" y="1056640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推荐：在</a:t>
            </a:r>
            <a:r>
              <a:rPr lang="en-US" altLang="zh-CN"/>
              <a:t>while</a:t>
            </a:r>
            <a:r>
              <a:rPr lang="zh-CN" altLang="en-US"/>
              <a:t>循环中修改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860" y="241300"/>
            <a:ext cx="233045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排序和反转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950" y="1327150"/>
            <a:ext cx="5397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列表方式：排序和反转</a:t>
            </a:r>
            <a:endParaRPr lang="zh-CN" altLang="en-US"/>
          </a:p>
          <a:p>
            <a:r>
              <a:rPr lang="zh-CN" altLang="en-US"/>
              <a:t>列表有许多内置方法。这些方法通常以破坏性和非破坏性的方式实现。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82650" y="1757680"/>
            <a:ext cx="4257040" cy="3211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排序和反转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587" y="13204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破坏性的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</a:rPr>
              <a:t>list.sort() or list.reverse()</a:t>
            </a:r>
            <a:endParaRPr lang="en-US" altLang="zh-CN" sz="1600" b="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26777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Tuple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元组）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/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8810" y="1254760"/>
            <a:ext cx="5397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r>
              <a:rPr lang="zh-CN" altLang="en-US"/>
              <a:t>元组（不可变列表）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元组与列表完全相同，只是它们是不可变的。我们不能更改元组的值。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元组语法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437640" y="1046480"/>
            <a:ext cx="5271770" cy="354139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元组是不可变的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18515" y="1206500"/>
            <a:ext cx="6818630" cy="3531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41350" y="1018540"/>
            <a:ext cx="7659370" cy="39071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309245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并行（元组）赋值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232535" y="1410335"/>
            <a:ext cx="6637020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860" y="241300"/>
            <a:ext cx="640905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列表推导式（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 Comprehensions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395" y="926465"/>
            <a:ext cx="9050020" cy="1553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列表推导式（</a:t>
            </a:r>
            <a:r>
              <a:rPr lang="en-US" altLang="zh-CN" sz="1900" b="0" i="0">
                <a:solidFill>
                  <a:srgbClr val="2C2C36"/>
                </a:solidFill>
                <a:latin typeface="-apple-system"/>
                <a:ea typeface="-apple-system"/>
              </a:rPr>
              <a:t>List Comprehensions</a:t>
            </a:r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）提供了一种简洁的方法来创建列表。</a:t>
            </a:r>
            <a:endParaRPr lang="zh-CN" altLang="en-US" sz="19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endParaRPr lang="zh-CN" altLang="en-US" sz="19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它基于现有的列表、可迭代对象或者范围生成新的列表，而不需要使用</a:t>
            </a:r>
            <a:r>
              <a:rPr lang="en-US" altLang="zh-CN" sz="1600" b="0" i="0">
                <a:solidFill>
                  <a:srgbClr val="2C2C36"/>
                </a:solidFill>
                <a:latin typeface="ui-monospace"/>
                <a:ea typeface="ui-monospace"/>
              </a:rPr>
              <a:t>for</a:t>
            </a:r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循环和</a:t>
            </a:r>
            <a:r>
              <a:rPr lang="en-US" altLang="zh-CN" sz="1600" b="0" i="0">
                <a:solidFill>
                  <a:srgbClr val="2C2C36"/>
                </a:solidFill>
                <a:latin typeface="ui-monospace"/>
                <a:ea typeface="ui-monospace"/>
              </a:rPr>
              <a:t>append()</a:t>
            </a:r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方法手动添加元素。</a:t>
            </a:r>
            <a:endParaRPr lang="zh-CN" altLang="en-US" sz="19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列表推导式不仅可以使代码更加简短，而且通常比等价的</a:t>
            </a:r>
            <a:r>
              <a:rPr lang="en-US" altLang="zh-CN" sz="1600" b="0" i="0">
                <a:solidFill>
                  <a:srgbClr val="2C2C36"/>
                </a:solidFill>
                <a:latin typeface="ui-monospace"/>
                <a:ea typeface="ui-monospace"/>
              </a:rPr>
              <a:t>for</a:t>
            </a:r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循环执行得更快。</a:t>
            </a:r>
            <a:endParaRPr lang="zh-CN" altLang="en-US" sz="19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  <p:pic>
        <p:nvPicPr>
          <p:cNvPr id="4" name="内容占位符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409190"/>
            <a:ext cx="6736080" cy="285877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84581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列表推导式（</a:t>
            </a: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List Comprehensions</a:t>
            </a: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229995" y="1243965"/>
            <a:ext cx="7020560" cy="34556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72465" y="1247140"/>
            <a:ext cx="8128635" cy="3449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集合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219835" y="1117600"/>
            <a:ext cx="6650355" cy="3835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318895" y="1098550"/>
            <a:ext cx="5591175" cy="3970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集合的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805" y="1222375"/>
            <a:ext cx="80410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集合的性质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虽然集合与列表和元组非常相似，但它们有一些重要的区别。。。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无序性、唯一性以及元素必须是不可变的。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922020" y="1696085"/>
            <a:ext cx="7584440" cy="28752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集合是无序的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83030" y="4447540"/>
            <a:ext cx="7064375" cy="6756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由于集合是无序的，所以每次打印</a:t>
            </a:r>
            <a:r>
              <a:rPr lang="en-US" altLang="zh-CN" sz="1600" b="0" i="0">
                <a:solidFill>
                  <a:srgbClr val="2C2C36"/>
                </a:solidFill>
                <a:latin typeface="ui-monospace"/>
                <a:ea typeface="ui-monospace"/>
              </a:rPr>
              <a:t>s</a:t>
            </a:r>
            <a:r>
              <a:rPr lang="zh-CN" altLang="en-US" sz="1900" b="0" i="0">
                <a:solidFill>
                  <a:srgbClr val="2C2C36"/>
                </a:solidFill>
                <a:latin typeface="-apple-system"/>
                <a:ea typeface="-apple-system"/>
              </a:rPr>
              <a:t>或遍历它时，元素的顺序可能会有所不同。</a:t>
            </a:r>
            <a:endParaRPr lang="zh-CN" altLang="en-US" sz="19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728345" y="1868805"/>
            <a:ext cx="8073390" cy="22053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集合是无序的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917" y="97694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当尝试向集合中添加重复元素时，重复的元素会被自动忽略，保证了集合内元素的唯一性。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287020" y="1081405"/>
            <a:ext cx="6381115" cy="3593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379603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元素必须是不可变的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01815" y="748665"/>
            <a:ext cx="3554095" cy="37846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这里展示了试图</a:t>
            </a:r>
            <a:r>
              <a:rPr lang="zh-CN" altLang="en-US" sz="1600" b="1" i="0">
                <a:solidFill>
                  <a:srgbClr val="FF0000"/>
                </a:solidFill>
                <a:latin typeface="-apple-system"/>
                <a:ea typeface="-apple-system"/>
              </a:rPr>
              <a:t>将可变类型（如列表或另一个集合）添加到集合中会导致错误，</a:t>
            </a: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因为这些类型的对象是不可哈希的，即它们不是不可变的。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/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只有</a:t>
            </a:r>
            <a:r>
              <a:rPr lang="zh-CN" altLang="en-US" sz="1600" b="1" i="0">
                <a:solidFill>
                  <a:srgbClr val="FF0000"/>
                </a:solidFill>
                <a:latin typeface="-apple-system"/>
                <a:ea typeface="-apple-system"/>
              </a:rPr>
              <a:t>不可变的对象</a:t>
            </a: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才能被添加到集合中，这是因为集合内部使用哈希表来存储元素，而哈希表要求其键是不可变的。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1001395"/>
            <a:ext cx="8506460" cy="3903345"/>
          </a:xfrm>
          <a:prstGeom prst="rect">
            <a:avLst/>
          </a:prstGeom>
        </p:spPr>
      </p:pic>
      <p:sp>
        <p:nvSpPr>
          <p:cNvPr id="2" name="内容占位符 1"/>
          <p:cNvSpPr/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440" y="1105535"/>
            <a:ext cx="7443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集合非常有效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拥有集合的全部意义在于，对于最常见的操作（包括添加元素、删除元素和检查成员资格），它们非常有效，实际上是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32740" y="1014730"/>
            <a:ext cx="7646035" cy="40874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集合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5" y="3852545"/>
            <a:ext cx="56007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012190" y="1922780"/>
            <a:ext cx="7056120" cy="1686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字典（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dict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720" y="1212215"/>
            <a:ext cx="825373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字典是一种数据结构，它以与</a:t>
            </a:r>
            <a:r>
              <a:rPr lang="zh-CN" altLang="en-US" sz="1600" b="1" i="0">
                <a:solidFill>
                  <a:srgbClr val="2C2C36"/>
                </a:solidFill>
                <a:latin typeface="-apple-system"/>
                <a:ea typeface="-apple-system"/>
              </a:rPr>
              <a:t>列表将索引映射到值相同的方式将</a:t>
            </a:r>
            <a:r>
              <a:rPr lang="zh-CN" altLang="en-US" sz="1600" b="1" i="0">
                <a:solidFill>
                  <a:srgbClr val="FF0000"/>
                </a:solidFill>
                <a:latin typeface="-apple-system"/>
                <a:ea typeface="-apple-system"/>
              </a:rPr>
              <a:t>键</a:t>
            </a:r>
            <a:r>
              <a:rPr lang="zh-CN" altLang="en-US" sz="1600" b="1" i="0">
                <a:solidFill>
                  <a:srgbClr val="2C2C36"/>
                </a:solidFill>
                <a:latin typeface="-apple-system"/>
                <a:ea typeface="-apple-system"/>
              </a:rPr>
              <a:t>映射到</a:t>
            </a:r>
            <a:r>
              <a:rPr lang="zh-CN" altLang="en-US" sz="1600" b="1" i="0">
                <a:solidFill>
                  <a:srgbClr val="FF0000"/>
                </a:solidFill>
                <a:latin typeface="-apple-system"/>
                <a:ea typeface="-apple-system"/>
              </a:rPr>
              <a:t>值</a:t>
            </a: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。然而，键可以是任何不可变的值！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创建字典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943100" y="985520"/>
            <a:ext cx="5260975" cy="416115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字典（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dict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590415" y="951230"/>
            <a:ext cx="5235575" cy="3952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4400" y="1253490"/>
            <a:ext cx="330263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使用字典的方式与列表和集合有很多相似之处。以下是如何与字典进行交互的一些基本操作：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字典的属性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71500" y="2747645"/>
            <a:ext cx="8473440" cy="147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5957" y="126079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键是无序的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字典的属性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57" y="126079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键是唯一的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80110" y="2288540"/>
            <a:ext cx="2962275" cy="1586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5475" y="4176395"/>
            <a:ext cx="427291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尝试为同一个键分配多个值时，只有最后一次赋值会生效。这是因为字典中的每个键都是唯一的，重复的键不会创建新的条目，而是更新现有的键对应的值。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3570" y="1261110"/>
            <a:ext cx="27686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键必须是不可变的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30" y="1953895"/>
            <a:ext cx="464756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字典的属性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177" y="101187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值不受限制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2283460" y="2304415"/>
            <a:ext cx="5044440" cy="1946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8540" y="1612900"/>
            <a:ext cx="757364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字典中的值可以是任意类型的对象，包括可变类型。这意味着你可以将列表、字典等作为字典的值，并且对这些值的任何更改都会反映在字典中。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字典的属性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1050925" y="2061845"/>
            <a:ext cx="8612505" cy="2150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7110" y="1096645"/>
            <a:ext cx="847725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与值不同，字典的键必须是不可变的（即不可变类型），如数字、字符串或元组。试图使用一个可变对象（例如列表）作为键会导致错误：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793884" y="2464428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/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61010" y="1243965"/>
            <a:ext cx="9655810" cy="3228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27050" y="1673860"/>
            <a:ext cx="8234045" cy="22009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内置函数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比较两个列表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7415" y="1089025"/>
            <a:ext cx="7845425" cy="33331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对象会包含三个部分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endParaRPr lang="en-US" altLang="zh-CN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值，我们可以通过类似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print()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看到它的内容；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类型，我们可以通过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type()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来确定对象的类型；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id, 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它代表对象在计算机中的物理编号，可以通过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id()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查看。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latin typeface="system-ui"/>
              <a:ea typeface="system-ui"/>
            </a:endParaRPr>
          </a:p>
          <a:p>
            <a:pPr marL="0">
              <a:spcAft>
                <a:spcPts val="1000"/>
              </a:spcAft>
              <a:buFont typeface="Arial" panose="020B0604020202020204"/>
            </a:pPr>
            <a:endParaRPr lang="en-US" altLang="zh-CN" sz="1600" b="0" i="0">
              <a:latin typeface="var(--jp-code-font-family)"/>
              <a:ea typeface="var(--jp-code-font-family)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77520" y="1142365"/>
            <a:ext cx="4191635" cy="19913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比较两个列表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85" y="1054735"/>
            <a:ext cx="5499100" cy="207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55" y="3590925"/>
            <a:ext cx="2352675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980" y="3425190"/>
            <a:ext cx="2524125" cy="1304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c5YWQ4ZGI5MWRkZmYwODg4ZGY1ZTlkMTczNmFlMDM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演示</Application>
  <PresentationFormat>自定义</PresentationFormat>
  <Paragraphs>244</Paragraphs>
  <Slides>59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Arial</vt:lpstr>
      <vt:lpstr>宋体</vt:lpstr>
      <vt:lpstr>Wingdings</vt:lpstr>
      <vt:lpstr>黑体</vt:lpstr>
      <vt:lpstr>微软雅黑</vt:lpstr>
      <vt:lpstr>Arial Black</vt:lpstr>
      <vt:lpstr>方正大黑简体</vt:lpstr>
      <vt:lpstr>Calibri</vt:lpstr>
      <vt:lpstr>Wingdings</vt:lpstr>
      <vt:lpstr>Times New Roman</vt:lpstr>
      <vt:lpstr>Helvetica Neue</vt:lpstr>
      <vt:lpstr>Arial</vt:lpstr>
      <vt:lpstr>system-ui</vt:lpstr>
      <vt:lpstr>var(--jp-code-font-family)</vt:lpstr>
      <vt:lpstr>Segoe Print</vt:lpstr>
      <vt:lpstr>Arial Unicode MS</vt:lpstr>
      <vt:lpstr>-apple-system</vt:lpstr>
      <vt:lpstr>ui-monospace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天津大学管理与经济学部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视觉系统标准</dc:title>
  <dc:creator>鹤子 l</dc:creator>
  <cp:lastModifiedBy>山风</cp:lastModifiedBy>
  <cp:revision>1096</cp:revision>
  <dcterms:created xsi:type="dcterms:W3CDTF">2016-03-31T11:35:00Z</dcterms:created>
  <dcterms:modified xsi:type="dcterms:W3CDTF">2025-03-16T06:25:47Z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AAD179AD7CAB4EBB9EECFF6DC1416A69_13</vt:lpwstr>
  </property>
</Properties>
</file>