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949" r:id="rId3"/>
    <p:sldId id="952" r:id="rId5"/>
    <p:sldId id="950" r:id="rId6"/>
    <p:sldId id="951" r:id="rId7"/>
    <p:sldId id="953" r:id="rId8"/>
    <p:sldId id="964" r:id="rId9"/>
    <p:sldId id="957" r:id="rId10"/>
    <p:sldId id="958" r:id="rId11"/>
    <p:sldId id="959" r:id="rId12"/>
  </p:sldIdLst>
  <p:sldSz cx="10799445" cy="5943600"/>
  <p:notesSz cx="9926320" cy="6797675"/>
  <p:custDataLst>
    <p:tags r:id="rId17"/>
  </p:custDataLst>
  <p:defaultTextStyle>
    <a:defPPr>
      <a:defRPr lang="zh-CN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3" userDrawn="1">
          <p15:clr>
            <a:srgbClr val="A4A3A4"/>
          </p15:clr>
        </p15:guide>
        <p15:guide id="2" pos="33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44A85"/>
    <a:srgbClr val="184080"/>
    <a:srgbClr val="11487F"/>
    <a:srgbClr val="CC3399"/>
    <a:srgbClr val="800080"/>
    <a:srgbClr val="00CC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169"/>
  </p:normalViewPr>
  <p:slideViewPr>
    <p:cSldViewPr snapToGrid="0" snapToObjects="1" showGuides="1">
      <p:cViewPr varScale="1">
        <p:scale>
          <a:sx n="118" d="100"/>
          <a:sy n="118" d="100"/>
        </p:scale>
        <p:origin x="268" y="-56"/>
      </p:cViewPr>
      <p:guideLst>
        <p:guide orient="horz" pos="1793"/>
        <p:guide pos="336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0" d="100"/>
          <a:sy n="70" d="100"/>
        </p:scale>
        <p:origin x="1608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D1DD1-828D-407C-936B-ABAB1B97F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0878-797D-4596-80B5-D814FCA473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E9F7156-5DD8-434A-8994-08C5E406D98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79725" y="849313"/>
            <a:ext cx="4167188" cy="2293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2263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2125" cy="3413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79725" y="849313"/>
            <a:ext cx="4167188" cy="2293937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xfrm>
            <a:off x="992188" y="3271838"/>
            <a:ext cx="7942262" cy="2676525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663575"/>
            <a:ext cx="2600325" cy="2443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5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4" y="2757211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2" y="3420213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81000"/>
            <a:ext cx="495300" cy="460375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79563" y="393700"/>
            <a:ext cx="509587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Limitations and Future Research</a:t>
            </a:r>
            <a:endParaRPr kumimoji="1" lang="zh-CN" altLang="en-US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494" y="345554"/>
            <a:ext cx="9973482" cy="428881"/>
          </a:xfrm>
          <a:prstGeom prst="rect">
            <a:avLst/>
          </a:prstGeom>
        </p:spPr>
        <p:txBody>
          <a:bodyPr/>
          <a:lstStyle>
            <a:lvl1pPr>
              <a:defRPr sz="270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25494" y="1093694"/>
            <a:ext cx="9973482" cy="4143324"/>
          </a:xfrm>
          <a:prstGeom prst="rect">
            <a:avLst/>
          </a:prstGeom>
        </p:spPr>
        <p:txBody>
          <a:bodyPr/>
          <a:lstStyle>
            <a:lvl1pPr marL="19812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1pPr>
            <a:lvl2pPr marL="59436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2pPr>
            <a:lvl3pPr marL="99060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3pPr>
            <a:lvl4pPr marL="138684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4pPr>
            <a:lvl5pPr marL="1783080" indent="-197485">
              <a:buFont typeface="Wingdings" panose="05000000000000000000" pitchFamily="2" charset="2"/>
              <a:buChar char="Ø"/>
              <a:defRPr sz="1400">
                <a:solidFill>
                  <a:srgbClr val="044A85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9" descr="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97338" y="1622425"/>
            <a:ext cx="2517775" cy="2516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图片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72613" y="2625725"/>
            <a:ext cx="862012" cy="247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图片 1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37575" y="2630488"/>
            <a:ext cx="823913" cy="2428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图片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132388" y="2838450"/>
            <a:ext cx="534987" cy="26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图片 1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63575" y="1812925"/>
            <a:ext cx="1865313" cy="1751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459077" y="4224301"/>
            <a:ext cx="2517140" cy="518028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2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4588279" y="2688215"/>
            <a:ext cx="1671205" cy="6535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lang="zh-CN" altLang="en-US" sz="2400" dirty="0">
                <a:solidFill>
                  <a:schemeClr val="bg1"/>
                </a:solidFill>
                <a:latin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sz="quarter" idx="11"/>
          </p:nvPr>
        </p:nvSpPr>
        <p:spPr>
          <a:xfrm>
            <a:off x="7598026" y="5201626"/>
            <a:ext cx="1886146" cy="22129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1148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4"/>
          </p:nvPr>
        </p:nvSpPr>
        <p:spPr>
          <a:xfrm>
            <a:off x="160775" y="2757212"/>
            <a:ext cx="10494936" cy="545793"/>
          </a:xfrm>
          <a:prstGeom prst="rect">
            <a:avLst/>
          </a:prstGeom>
        </p:spPr>
        <p:txBody>
          <a:bodyPr/>
          <a:lstStyle>
            <a:lvl1pPr marL="635" indent="0" algn="ctr">
              <a:buFontTx/>
              <a:buNone/>
              <a:defRPr sz="372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5"/>
          </p:nvPr>
        </p:nvSpPr>
        <p:spPr>
          <a:xfrm>
            <a:off x="4417143" y="3420214"/>
            <a:ext cx="2632583" cy="2521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98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kumimoji="1" sz="1100"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1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350" y="180657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图片 7" descr="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754313" y="19050"/>
            <a:ext cx="12700" cy="5437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文本框 11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6151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2977922" y="2280485"/>
            <a:ext cx="7612492" cy="385801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2975382" y="1592180"/>
            <a:ext cx="7615032" cy="41564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2969487" y="938265"/>
            <a:ext cx="7620927" cy="39269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2969488" y="2925839"/>
            <a:ext cx="7620926" cy="408342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2975382" y="3584296"/>
            <a:ext cx="7615032" cy="366039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7" name="文本占位符 31"/>
          <p:cNvSpPr>
            <a:spLocks noGrp="1"/>
          </p:cNvSpPr>
          <p:nvPr>
            <p:ph type="body" sz="quarter" idx="15"/>
          </p:nvPr>
        </p:nvSpPr>
        <p:spPr>
          <a:xfrm>
            <a:off x="2969488" y="4252191"/>
            <a:ext cx="7620926" cy="350924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1pPr>
            <a:lvl2pPr marL="396875" indent="0">
              <a:buFontTx/>
              <a:buNone/>
              <a:defRPr sz="2000">
                <a:solidFill>
                  <a:srgbClr val="044A85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30" name="标题 6"/>
          <p:cNvSpPr>
            <a:spLocks noGrp="1"/>
          </p:cNvSpPr>
          <p:nvPr>
            <p:ph type="title"/>
          </p:nvPr>
        </p:nvSpPr>
        <p:spPr>
          <a:xfrm>
            <a:off x="909829" y="2558025"/>
            <a:ext cx="971974" cy="39066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928688" y="2571750"/>
            <a:ext cx="765175" cy="417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提 纲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608263" y="946150"/>
            <a:ext cx="315913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10"/>
          <p:cNvSpPr txBox="1">
            <a:spLocks noChangeArrowheads="1"/>
          </p:cNvSpPr>
          <p:nvPr/>
        </p:nvSpPr>
        <p:spPr bwMode="auto">
          <a:xfrm>
            <a:off x="2609850" y="1584325"/>
            <a:ext cx="3175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2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7173" name="图片 11" descr="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50" y="669925"/>
            <a:ext cx="1893888" cy="1893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5" name="图片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文本框 15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7177" name="图片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" name="标题 30"/>
          <p:cNvSpPr>
            <a:spLocks noGrp="1"/>
          </p:cNvSpPr>
          <p:nvPr>
            <p:ph type="ctrTitle"/>
          </p:nvPr>
        </p:nvSpPr>
        <p:spPr>
          <a:xfrm>
            <a:off x="2875953" y="3627898"/>
            <a:ext cx="5389633" cy="476668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rgbClr val="044A85"/>
                </a:solidFill>
                <a:latin typeface="方正大黑简体" panose="020000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0"/>
          </p:nvPr>
        </p:nvSpPr>
        <p:spPr>
          <a:xfrm>
            <a:off x="4183093" y="4178981"/>
            <a:ext cx="3015376" cy="353727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8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4"/>
          <p:cNvSpPr>
            <a:spLocks noGrp="1"/>
          </p:cNvSpPr>
          <p:nvPr>
            <p:ph type="body" sz="quarter" idx="11"/>
          </p:nvPr>
        </p:nvSpPr>
        <p:spPr>
          <a:xfrm>
            <a:off x="4662919" y="4609895"/>
            <a:ext cx="1815702" cy="287576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1000">
                <a:solidFill>
                  <a:srgbClr val="044A85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2" hasCustomPrompt="1"/>
          </p:nvPr>
        </p:nvSpPr>
        <p:spPr>
          <a:xfrm>
            <a:off x="4980695" y="1229220"/>
            <a:ext cx="860331" cy="964035"/>
          </a:xfrm>
          <a:prstGeom prst="rect">
            <a:avLst/>
          </a:prstGeom>
        </p:spPr>
        <p:txBody>
          <a:bodyPr/>
          <a:lstStyle>
            <a:lvl1pPr marL="635" indent="0">
              <a:buFontTx/>
              <a:buNone/>
              <a:defRPr sz="45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48640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1487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6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2113" y="439738"/>
            <a:ext cx="6311900" cy="452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3962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44A85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Introduction</a:t>
            </a:r>
            <a:endParaRPr kumimoji="1" lang="en-US" altLang="zh-CN" sz="2340" b="1" i="0" u="none" strike="noStrike" kern="1200" cap="none" spc="0" normalizeH="0" baseline="0" noProof="0" dirty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5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rgbClr val="044A8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8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9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1554950" y="416203"/>
            <a:ext cx="2628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solidFill>
                  <a:srgbClr val="044A85"/>
                </a:solidFill>
                <a:latin typeface="+mj-ea"/>
              </a:rPr>
              <a:t>Experiment Design</a:t>
            </a:r>
            <a:endParaRPr lang="zh-CN" altLang="en-US" sz="2000" dirty="0">
              <a:solidFill>
                <a:srgbClr val="044A8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1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400" y="371475"/>
            <a:ext cx="495300" cy="4587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文本框 8"/>
          <p:cNvSpPr txBox="1"/>
          <p:nvPr userDrawn="1"/>
        </p:nvSpPr>
        <p:spPr>
          <a:xfrm>
            <a:off x="1449388" y="439738"/>
            <a:ext cx="10320338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39624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solidFill>
                  <a:srgbClr val="044A85"/>
                </a:solidFill>
                <a:latin typeface="+mj-ea"/>
                <a:ea typeface="黑体" panose="02010609060101010101" pitchFamily="49" charset="-122"/>
                <a:cs typeface="+mn-cs"/>
              </a:rPr>
              <a:t>Data</a:t>
            </a:r>
            <a:endParaRPr kumimoji="1" lang="en-US" altLang="zh-CN" sz="2000" b="1" kern="1200" cap="none" spc="0" normalizeH="0" baseline="0" noProof="0" dirty="0">
              <a:solidFill>
                <a:srgbClr val="044A85"/>
              </a:solidFill>
              <a:latin typeface="+mj-ea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0_自定义版式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819150" y="300038"/>
            <a:ext cx="650875" cy="603250"/>
          </a:xfrm>
          <a:prstGeom prst="ellipse">
            <a:avLst/>
          </a:prstGeom>
          <a:noFill/>
          <a:ln w="28575">
            <a:solidFill>
              <a:srgbClr val="044A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350" b="0" i="0" u="none" strike="noStrike" kern="1200" cap="none" spc="0" normalizeH="0" baseline="0" noProof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55613" y="371475"/>
            <a:ext cx="495300" cy="458788"/>
          </a:xfrm>
          <a:prstGeom prst="ellipse">
            <a:avLst/>
          </a:prstGeom>
          <a:solidFill>
            <a:srgbClr val="044A8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369300" y="5118100"/>
            <a:ext cx="2430463" cy="3159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000" dirty="0">
                <a:solidFill>
                  <a:srgbClr val="898989"/>
                </a:solidFill>
              </a:rPr>
            </a:fld>
            <a:endParaRPr lang="zh-CN" altLang="en-US" sz="1000" dirty="0">
              <a:solidFill>
                <a:srgbClr val="898989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10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504238" y="5619750"/>
            <a:ext cx="769937" cy="234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图片 5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331325" y="5619750"/>
            <a:ext cx="809625" cy="23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0266363" y="5619750"/>
            <a:ext cx="533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1487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1148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文本框 7"/>
          <p:cNvSpPr txBox="1">
            <a:spLocks noChangeArrowheads="1"/>
          </p:cNvSpPr>
          <p:nvPr/>
        </p:nvSpPr>
        <p:spPr bwMode="auto">
          <a:xfrm>
            <a:off x="4357688" y="5576888"/>
            <a:ext cx="2165350" cy="2778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崇实事而求是   践商道以化成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4102" name="图片 7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576263" y="4899025"/>
            <a:ext cx="1725612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defTabSz="79248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defTabSz="792480" rtl="0" fontAlgn="base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196850" indent="-196850" algn="l" defTabSz="792480" rtl="0" eaLnBrk="0" fontAlgn="base" hangingPunct="0">
        <a:lnSpc>
          <a:spcPct val="90000"/>
        </a:lnSpc>
        <a:spcBef>
          <a:spcPts val="865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372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060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86205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-196850" algn="l" defTabSz="792480" rtl="0" eaLnBrk="0" fontAlgn="base" hangingPunct="0">
        <a:lnSpc>
          <a:spcPct val="90000"/>
        </a:lnSpc>
        <a:spcBef>
          <a:spcPct val="87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7932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56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040" indent="-197485" algn="l" defTabSz="792480" rtl="0" eaLnBrk="1" latinLnBrk="0" hangingPunct="1">
        <a:lnSpc>
          <a:spcPct val="90000"/>
        </a:lnSpc>
        <a:spcBef>
          <a:spcPct val="87000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4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496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0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68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69920" algn="l" defTabSz="79248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1123315" y="1360170"/>
            <a:ext cx="8625205" cy="648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3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Python</a:t>
            </a:r>
            <a:r>
              <a:rPr lang="zh-CN" altLang="en-US" dirty="0"/>
              <a:t>与大数据分析</a:t>
            </a:r>
            <a:br>
              <a:rPr lang="en-US" altLang="zh-CN" dirty="0"/>
            </a:br>
            <a:r>
              <a:rPr lang="en-US" altLang="zh-CN" sz="2800" dirty="0"/>
              <a:t>--</a:t>
            </a:r>
            <a:r>
              <a:rPr lang="zh-CN" altLang="en-US" sz="2800" dirty="0"/>
              <a:t>模块和包的</a:t>
            </a:r>
            <a:r>
              <a:rPr lang="zh-CN" altLang="en-US" sz="2800" dirty="0"/>
              <a:t>简单运用</a:t>
            </a:r>
            <a:r>
              <a:rPr lang="zh-CN" altLang="en-US" dirty="0"/>
              <a:t>                      </a:t>
            </a:r>
            <a:r>
              <a:rPr lang="en-US" altLang="zh-CN" dirty="0"/>
              <a:t>  </a:t>
            </a:r>
            <a:endParaRPr lang="zh-CN" altLang="en-US" sz="2800" dirty="0"/>
          </a:p>
        </p:txBody>
      </p:sp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438275" y="1851025"/>
            <a:ext cx="8314055" cy="1476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当谈到</a:t>
            </a:r>
            <a:r>
              <a:rPr lang="en-US" altLang="zh-CN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的模块和包时，许多人可能会感到头疼。模块是</a:t>
            </a:r>
            <a:r>
              <a:rPr lang="en-US" altLang="zh-CN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中组织代码的基本方式。它允许你将代码分割成可重用的单元。</a:t>
            </a:r>
            <a:endParaRPr lang="zh-CN" altLang="en-US" sz="18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endParaRPr lang="zh-CN" altLang="en-US" sz="18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一个模块可以包含函数、类和变量的定义，以及可执行的代码。模块使得代码更具可读性和维护性，同时也方便了代码的重用。</a:t>
            </a:r>
            <a:endParaRPr lang="zh-CN" altLang="en-US" sz="18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模块（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Module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03860" y="241300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创建模块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3320" y="1311910"/>
            <a:ext cx="6920230" cy="26460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要创建</a:t>
            </a:r>
            <a:r>
              <a:rPr lang="en-US" altLang="zh-CN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python</a:t>
            </a: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模块，只需要以下三步：</a:t>
            </a:r>
            <a:endParaRPr lang="zh-CN" altLang="en-US" sz="2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AutoNum type="arabicPeriod"/>
            </a:pP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创建一个新的 </a:t>
            </a:r>
            <a:r>
              <a:rPr lang="en-US" altLang="zh-CN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.py </a:t>
            </a: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文件。</a:t>
            </a:r>
            <a:endParaRPr lang="zh-CN" altLang="en-US" sz="2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AutoNum type="arabicPeriod"/>
            </a:pP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在文件中编写代码。</a:t>
            </a:r>
            <a:endParaRPr lang="zh-CN" altLang="en-US" sz="2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  <a:buAutoNum type="arabicPeriod"/>
            </a:pP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将文件保存为 </a:t>
            </a:r>
            <a:r>
              <a:rPr lang="en-US" altLang="zh-CN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.py </a:t>
            </a:r>
            <a:r>
              <a:rPr lang="zh-CN" altLang="en-US" sz="2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文件。</a:t>
            </a:r>
            <a:endParaRPr lang="zh-CN" altLang="en-US" sz="2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800100" y="993775"/>
            <a:ext cx="8173720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例如，创建一个名为 </a:t>
            </a:r>
            <a:r>
              <a:rPr lang="en-US" altLang="zh-CN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my_module.py </a:t>
            </a:r>
            <a:r>
              <a:rPr lang="zh-CN" altLang="en-US" sz="18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的模块，并包含以下代码：</a:t>
            </a:r>
            <a:endParaRPr lang="zh-CN" altLang="en-US" sz="18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07870" y="1464945"/>
            <a:ext cx="53975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def say_hello():</a:t>
            </a:r>
            <a:endParaRPr lang="en-US" altLang="zh-CN"/>
          </a:p>
          <a:p>
            <a:r>
              <a:rPr lang="en-US" altLang="zh-CN"/>
              <a:t>  print("Hello, world!")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1222" y="22285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保存文件后，使用 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import 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语句导入模块：</a:t>
            </a:r>
            <a:endParaRPr lang="zh-CN" altLang="en-US" sz="1600" b="0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42695" y="2684780"/>
            <a:ext cx="53975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import my_module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my_module.say_hello()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6492" y="41157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输出：</a:t>
            </a:r>
            <a:endParaRPr lang="zh-CN" altLang="en-US" sz="1600" b="0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7540" y="4116070"/>
            <a:ext cx="5397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Hello, world!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250" y="213995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创建模块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9250" y="213995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导入模块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6455" y="925195"/>
            <a:ext cx="742124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前面简单学习了模块的创建，现在，要使用模块中的函数和变量，你需要先将模块导入到你的代码中。在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中，有几种导入模块的方式：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725" y="1567180"/>
            <a:ext cx="3800475" cy="36480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138102" y="1786573"/>
            <a:ext cx="5080000" cy="30670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import </a:t>
            </a: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语句导入整个模块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8102" y="261651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直接使用导入的函数、类或变量，而不需要通过模块名来访问：</a:t>
            </a:r>
            <a:endParaRPr lang="zh-CN" altLang="en-US" sz="1600" b="0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010467" y="3855403"/>
            <a:ext cx="5080000" cy="30670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</a:t>
            </a:r>
            <a:r>
              <a:rPr lang="en-US" altLang="zh-CN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 </a:t>
            </a:r>
            <a:r>
              <a:rPr lang="zh-CN" altLang="en-US" sz="14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关键字给模块或导入的内容起一个别名：</a:t>
            </a:r>
            <a:endParaRPr lang="zh-CN" altLang="en-US" sz="14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9250" y="213995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什么是包？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9230" y="828675"/>
            <a:ext cx="770509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包（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Package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）是一种用于组织 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 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模块的层级结构。</a:t>
            </a:r>
            <a:r>
              <a:rPr lang="zh-CN" altLang="en-US" sz="1600" b="1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允许你将相关的模块组织在一起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，以便更好地管理和维护代码。包的本质上是一个包含了一个或多个模块的文件夹，其中还包含一个特殊的文件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__init__.py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（双下划线开头和结尾）。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555" y="1946275"/>
            <a:ext cx="4328795" cy="25241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21337" y="1983423"/>
            <a:ext cx="5080000" cy="248666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其中：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my_package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是包的根文件夹。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__init__.py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是一个空文件，它告诉 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Python 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解释器这是一个包。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module1.py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module2.py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等是包中的模块文件。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subpackage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是一个子包，也是一个包含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__init__.py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的文件夹。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submodule1.py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submodule2.py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等是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subpackage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中的模块文件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9250" y="213995"/>
            <a:ext cx="277177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导入包和模块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6735" y="929640"/>
            <a:ext cx="731266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使用点号（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）来表示包的层级关系。如果你想导入包中的模块：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4465" y="1685925"/>
            <a:ext cx="6151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import my_package.module1</a:t>
            </a:r>
            <a:endParaRPr lang="en-US" altLang="zh-CN"/>
          </a:p>
          <a:p>
            <a:r>
              <a:rPr lang="en-US" altLang="zh-CN"/>
              <a:t>import my_package.subpackage.submodule1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08330" y="2989580"/>
            <a:ext cx="76225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导入的模块起个别名，也可以用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as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：，，，，或者使用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from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。。。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import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。。。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294005" y="213995"/>
            <a:ext cx="2615565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相对导入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5635" y="938530"/>
            <a:ext cx="84607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相对导入是相对于当前模块的路径来导入其他模块。它使用点号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来表示相对路径。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952" y="13579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假设你有一个包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my_package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，包含以下文件结构：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785" y="1885950"/>
            <a:ext cx="4528820" cy="274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30582" y="1823085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subpackage/submodule1.py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中想导入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module1.py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，可以使用相对导入：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19762" y="32318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from </a:t>
            </a:r>
            <a:r>
              <a:rPr lang="en-US" altLang="zh-CN" sz="1600" b="0" i="0">
                <a:solidFill>
                  <a:srgbClr val="53586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import module1</a:t>
            </a:r>
            <a:endParaRPr lang="en-US" altLang="zh-CN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/>
        </p:nvSpPr>
        <p:spPr>
          <a:xfrm>
            <a:off x="8399462" y="6584776"/>
            <a:ext cx="57467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B702D9B-D548-4FB9-BD92-6391478B09B9}" type="slidenum">
              <a:rPr lang="zh-CN" altLang="en-US" smtClean="0"/>
            </a:fld>
            <a:endParaRPr lang="en-US" altLang="zh-CN" dirty="0"/>
          </a:p>
        </p:txBody>
      </p:sp>
      <p:sp>
        <p:nvSpPr>
          <p:cNvPr id="10" name="矩形 9"/>
          <p:cNvSpPr/>
          <p:nvPr/>
        </p:nvSpPr>
        <p:spPr>
          <a:xfrm>
            <a:off x="349250" y="213995"/>
            <a:ext cx="2945130" cy="507365"/>
          </a:xfrm>
          <a:prstGeom prst="rect">
            <a:avLst/>
          </a:prstGeom>
          <a:solidFill>
            <a:srgbClr val="454785">
              <a:alpha val="85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p>
            <a:pPr algn="ctr"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绝对导入</a:t>
            </a:r>
            <a:endParaRPr lang="zh-CN" altLang="en-US" sz="2400" b="1" kern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84375" y="1022985"/>
            <a:ext cx="6619240" cy="14351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绝对导入是从包的最顶层开始指定完整路径导入模块。你需要明确指定完整的包路径。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如果你在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subpackage/submodule1.py 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中想导入</a:t>
            </a:r>
            <a:r>
              <a:rPr lang="en-US" altLang="zh-CN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module1.py</a:t>
            </a:r>
            <a:r>
              <a:rPr lang="zh-CN" altLang="en-US" sz="1600" b="0" i="0">
                <a:solidFill>
                  <a:srgbClr val="191B1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，可以使用绝对导入：</a:t>
            </a:r>
            <a:endParaRPr lang="zh-CN" altLang="en-US" sz="1600" b="0" i="0">
              <a:solidFill>
                <a:srgbClr val="191B1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2845" y="2705100"/>
            <a:ext cx="3162300" cy="533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c5YWQ4ZGI5MWRkZmYwODg4ZGY1ZTlkMTczNmFlMDMifQ==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1233</Words>
  <Application>WPS 演示</Application>
  <PresentationFormat>自定义</PresentationFormat>
  <Paragraphs>95</Paragraphs>
  <Slides>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Black</vt:lpstr>
      <vt:lpstr>方正大黑简体</vt:lpstr>
      <vt:lpstr>Calibri</vt:lpstr>
      <vt:lpstr>Arial Unicode MS</vt:lpstr>
      <vt:lpstr>-apple-system</vt:lpstr>
      <vt:lpstr>Segoe Print</vt:lpstr>
      <vt:lpstr>Times New Roman</vt:lpstr>
      <vt:lpstr>Arial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天津大学管理与经济学部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视觉系统标准</dc:title>
  <dc:creator>鹤子 l</dc:creator>
  <cp:lastModifiedBy>呵呵</cp:lastModifiedBy>
  <cp:revision>1099</cp:revision>
  <dcterms:created xsi:type="dcterms:W3CDTF">2016-03-31T11:35:00Z</dcterms:created>
  <dcterms:modified xsi:type="dcterms:W3CDTF">2025-05-24T14:44:39Z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E6BDC55BB275498BBD481E5079C3ECD2_13</vt:lpwstr>
  </property>
</Properties>
</file>