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256" r:id="rId3"/>
    <p:sldId id="712" r:id="rId5"/>
    <p:sldId id="729" r:id="rId6"/>
    <p:sldId id="728" r:id="rId7"/>
    <p:sldId id="831" r:id="rId8"/>
    <p:sldId id="832" r:id="rId9"/>
    <p:sldId id="833" r:id="rId10"/>
    <p:sldId id="727" r:id="rId11"/>
    <p:sldId id="726" r:id="rId12"/>
    <p:sldId id="722" r:id="rId13"/>
    <p:sldId id="723" r:id="rId14"/>
    <p:sldId id="730" r:id="rId15"/>
    <p:sldId id="731" r:id="rId16"/>
    <p:sldId id="732" r:id="rId17"/>
    <p:sldId id="733" r:id="rId18"/>
    <p:sldId id="734" r:id="rId19"/>
    <p:sldId id="835" r:id="rId20"/>
    <p:sldId id="836" r:id="rId21"/>
    <p:sldId id="837" r:id="rId22"/>
    <p:sldId id="834" r:id="rId23"/>
    <p:sldId id="735" r:id="rId24"/>
    <p:sldId id="736" r:id="rId25"/>
    <p:sldId id="737" r:id="rId26"/>
    <p:sldId id="738" r:id="rId27"/>
    <p:sldId id="739" r:id="rId28"/>
    <p:sldId id="740" r:id="rId29"/>
    <p:sldId id="741" r:id="rId30"/>
    <p:sldId id="742" r:id="rId31"/>
    <p:sldId id="838" r:id="rId32"/>
    <p:sldId id="839" r:id="rId33"/>
    <p:sldId id="840" r:id="rId34"/>
    <p:sldId id="842" r:id="rId35"/>
    <p:sldId id="843" r:id="rId36"/>
    <p:sldId id="743" r:id="rId37"/>
    <p:sldId id="744" r:id="rId38"/>
    <p:sldId id="724" r:id="rId39"/>
    <p:sldId id="725" r:id="rId40"/>
    <p:sldId id="847" r:id="rId41"/>
    <p:sldId id="702" r:id="rId42"/>
    <p:sldId id="745" r:id="rId43"/>
    <p:sldId id="746" r:id="rId44"/>
    <p:sldId id="846" r:id="rId45"/>
    <p:sldId id="844" r:id="rId46"/>
    <p:sldId id="845" r:id="rId47"/>
    <p:sldId id="747" r:id="rId48"/>
    <p:sldId id="748" r:id="rId49"/>
    <p:sldId id="749" r:id="rId50"/>
    <p:sldId id="750" r:id="rId51"/>
    <p:sldId id="751" r:id="rId52"/>
    <p:sldId id="752" r:id="rId53"/>
    <p:sldId id="753" r:id="rId54"/>
    <p:sldId id="754" r:id="rId55"/>
    <p:sldId id="848" r:id="rId56"/>
    <p:sldId id="849" r:id="rId57"/>
    <p:sldId id="850" r:id="rId58"/>
    <p:sldId id="755" r:id="rId59"/>
    <p:sldId id="756" r:id="rId60"/>
    <p:sldId id="851" r:id="rId61"/>
  </p:sldIdLst>
  <p:sldSz cx="10799445" cy="5943600"/>
  <p:notesSz cx="9926320" cy="6797675"/>
  <p:custDataLst>
    <p:tags r:id="rId66"/>
  </p:custDataLst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4A85"/>
    <a:srgbClr val="184080"/>
    <a:srgbClr val="11487F"/>
    <a:srgbClr val="CC3399"/>
    <a:srgbClr val="800080"/>
    <a:srgbClr val="00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169"/>
  </p:normalViewPr>
  <p:slideViewPr>
    <p:cSldViewPr snapToGrid="0" snapToObjects="1" showGuides="1">
      <p:cViewPr varScale="1">
        <p:scale>
          <a:sx n="118" d="100"/>
          <a:sy n="118" d="100"/>
        </p:scale>
        <p:origin x="268" y="-56"/>
      </p:cViewPr>
      <p:guideLst>
        <p:guide orient="horz" pos="1767"/>
        <p:guide pos="34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60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2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1DD1-828D-407C-936B-ABAB1B97F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0878-797D-4596-80B5-D814FCA47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9F7156-5DD8-434A-8994-08C5E406D98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49313"/>
            <a:ext cx="41671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63575"/>
            <a:ext cx="2600325" cy="2443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5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4" y="2757211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2" y="3420213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9563" y="393700"/>
            <a:ext cx="50958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Limitations and Future Research</a:t>
            </a:r>
            <a:endParaRPr kumimoji="1" lang="zh-CN" altLang="en-US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94" y="345554"/>
            <a:ext cx="9973482" cy="428881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25494" y="1093694"/>
            <a:ext cx="9973482" cy="4143324"/>
          </a:xfrm>
          <a:prstGeom prst="rect">
            <a:avLst/>
          </a:prstGeom>
        </p:spPr>
        <p:txBody>
          <a:bodyPr/>
          <a:lstStyle>
            <a:lvl1pPr marL="19812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1pPr>
            <a:lvl2pPr marL="59436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2pPr>
            <a:lvl3pPr marL="99060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3pPr>
            <a:lvl4pPr marL="138684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4pPr>
            <a:lvl5pPr marL="178308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9" descr="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97338" y="1622425"/>
            <a:ext cx="2517775" cy="2516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2613" y="2625725"/>
            <a:ext cx="862012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37575" y="2630488"/>
            <a:ext cx="823913" cy="242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32388" y="2838450"/>
            <a:ext cx="534987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3575" y="1812925"/>
            <a:ext cx="1865313" cy="175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59077" y="4224301"/>
            <a:ext cx="2517140" cy="518028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2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4588279" y="2688215"/>
            <a:ext cx="1671205" cy="6535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lang="zh-CN" altLang="en-US" sz="2400" dirty="0">
                <a:solidFill>
                  <a:schemeClr val="bg1"/>
                </a:solidFill>
                <a:latin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6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5" y="2757212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72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3" y="3420214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1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350" y="180657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54313" y="19050"/>
            <a:ext cx="12700" cy="5437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151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2977922" y="2280485"/>
            <a:ext cx="7612492" cy="3858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75382" y="1592180"/>
            <a:ext cx="7615032" cy="41564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969487" y="938265"/>
            <a:ext cx="7620927" cy="39269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2969488" y="2925839"/>
            <a:ext cx="7620926" cy="408342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2975382" y="3584296"/>
            <a:ext cx="7615032" cy="36603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7" name="文本占位符 31"/>
          <p:cNvSpPr>
            <a:spLocks noGrp="1"/>
          </p:cNvSpPr>
          <p:nvPr>
            <p:ph type="body" sz="quarter" idx="15"/>
          </p:nvPr>
        </p:nvSpPr>
        <p:spPr>
          <a:xfrm>
            <a:off x="2969488" y="4252191"/>
            <a:ext cx="7620926" cy="350924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0" name="标题 6"/>
          <p:cNvSpPr>
            <a:spLocks noGrp="1"/>
          </p:cNvSpPr>
          <p:nvPr>
            <p:ph type="title"/>
          </p:nvPr>
        </p:nvSpPr>
        <p:spPr>
          <a:xfrm>
            <a:off x="909829" y="2558025"/>
            <a:ext cx="971974" cy="39066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928688" y="2571750"/>
            <a:ext cx="765175" cy="417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 纲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608263" y="946150"/>
            <a:ext cx="315913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609850" y="1584325"/>
            <a:ext cx="3175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173" name="图片 11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50" y="66992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177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标题 30"/>
          <p:cNvSpPr>
            <a:spLocks noGrp="1"/>
          </p:cNvSpPr>
          <p:nvPr>
            <p:ph type="ctrTitle"/>
          </p:nvPr>
        </p:nvSpPr>
        <p:spPr>
          <a:xfrm>
            <a:off x="2875953" y="3627898"/>
            <a:ext cx="5389633" cy="476668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44A85"/>
                </a:solidFill>
                <a:latin typeface="方正大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0"/>
          </p:nvPr>
        </p:nvSpPr>
        <p:spPr>
          <a:xfrm>
            <a:off x="4183093" y="4178981"/>
            <a:ext cx="3015376" cy="35372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4662919" y="4609895"/>
            <a:ext cx="1815702" cy="287576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 hasCustomPrompt="1"/>
          </p:nvPr>
        </p:nvSpPr>
        <p:spPr>
          <a:xfrm>
            <a:off x="4980695" y="1229220"/>
            <a:ext cx="860331" cy="9640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4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2113" y="439738"/>
            <a:ext cx="631190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Introduction</a:t>
            </a:r>
            <a:endParaRPr kumimoji="1" lang="en-US" altLang="zh-CN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554950" y="416203"/>
            <a:ext cx="2628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44A85"/>
                </a:solidFill>
                <a:latin typeface="+mj-ea"/>
              </a:rPr>
              <a:t>Experiment Design</a:t>
            </a:r>
            <a:endParaRPr lang="zh-CN" altLang="en-US" sz="2000" dirty="0">
              <a:solidFill>
                <a:srgbClr val="044A8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"/>
          <p:cNvSpPr txBox="1"/>
          <p:nvPr userDrawn="1"/>
        </p:nvSpPr>
        <p:spPr>
          <a:xfrm>
            <a:off x="1449388" y="439738"/>
            <a:ext cx="10320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39624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44A85"/>
                </a:solidFill>
                <a:latin typeface="+mj-ea"/>
                <a:ea typeface="黑体" panose="02010609060101010101" pitchFamily="49" charset="-122"/>
                <a:cs typeface="+mn-cs"/>
              </a:rPr>
              <a:t>Data</a:t>
            </a:r>
            <a:endParaRPr kumimoji="1" lang="en-US" altLang="zh-CN" sz="2000" b="1" kern="1200" cap="none" spc="0" normalizeH="0" baseline="0" noProof="0" dirty="0">
              <a:solidFill>
                <a:srgbClr val="044A85"/>
              </a:solidFill>
              <a:latin typeface="+mj-ea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1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1487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文本框 7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2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196850" indent="-196850" algn="l" defTabSz="792480" rtl="0" eaLnBrk="0" fontAlgn="base" hangingPunct="0">
        <a:lnSpc>
          <a:spcPct val="90000"/>
        </a:lnSpc>
        <a:spcBef>
          <a:spcPts val="8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20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32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56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04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4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6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0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6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699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9.GI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0.GIF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123315" y="1360170"/>
            <a:ext cx="8625205" cy="648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3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与大数据分析</a:t>
            </a:r>
            <a:br>
              <a:rPr lang="en-US" altLang="zh-CN" dirty="0"/>
            </a:br>
            <a:r>
              <a:rPr lang="en-US" altLang="zh-CN" sz="2800" dirty="0"/>
              <a:t>--python</a:t>
            </a:r>
            <a:r>
              <a:rPr lang="zh-CN" altLang="en-US" sz="2800" dirty="0"/>
              <a:t>基本语法及变量</a:t>
            </a:r>
            <a:r>
              <a:rPr lang="zh-CN" altLang="en-US" dirty="0"/>
              <a:t>                      </a:t>
            </a:r>
            <a:r>
              <a:rPr lang="en-US" altLang="zh-CN" dirty="0"/>
              <a:t>  </a:t>
            </a:r>
            <a:endParaRPr lang="zh-CN" altLang="en-US" sz="2800" dirty="0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灯片编号占位符 2"/>
          <p:cNvSpPr>
            <a:spLocks noGrp="1"/>
          </p:cNvSpPr>
          <p:nvPr/>
        </p:nvSpPr>
        <p:spPr>
          <a:xfrm>
            <a:off x="8283257" y="546781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0138" y="103787"/>
            <a:ext cx="39929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基本语法：自变量命名规范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20138" y="611339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自定义自变量命名不要与</a:t>
            </a:r>
            <a:r>
              <a:rPr lang="zh-CN" altLang="en-US" sz="2000" b="1" spc="15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保留名、内置函数名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重复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使用内置函数名定义变量会覆盖原内置函数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028" y="1529123"/>
            <a:ext cx="7097533" cy="3835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灯片编号占位符 2"/>
          <p:cNvSpPr>
            <a:spLocks noGrp="1"/>
          </p:cNvSpPr>
          <p:nvPr/>
        </p:nvSpPr>
        <p:spPr>
          <a:xfrm>
            <a:off x="8305482" y="554528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638" y="38767"/>
            <a:ext cx="268497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基本语法：运算符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07638" y="547596"/>
            <a:ext cx="6828142" cy="54110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  <a:tabLst>
                <a:tab pos="48323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+	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dirty="0">
                <a:latin typeface="+mn-ea"/>
              </a:rPr>
              <a:t>#数、字符串、list</a:t>
            </a:r>
            <a:endParaRPr sz="2400" dirty="0">
              <a:latin typeface="+mn-ea"/>
            </a:endParaRPr>
          </a:p>
          <a:p>
            <a:pPr marL="9525" algn="just">
              <a:spcBef>
                <a:spcPts val="1395"/>
              </a:spcBef>
              <a:tabLst>
                <a:tab pos="180975" algn="l"/>
                <a:tab pos="2226945" algn="l"/>
              </a:tabLst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"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[1,2,3]+[4,5,6]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800" dirty="0"/>
              <a:t> </a:t>
            </a:r>
            <a:r>
              <a:rPr lang="zh-CN" altLang="en-US" sz="2400" dirty="0"/>
              <a:t>*                 </a:t>
            </a:r>
            <a:r>
              <a:rPr lang="en-US" altLang="zh-CN" dirty="0"/>
              <a:t>#</a:t>
            </a:r>
            <a:r>
              <a:rPr lang="zh-CN" altLang="en-US" dirty="0"/>
              <a:t>数、</a:t>
            </a:r>
            <a:r>
              <a:rPr lang="en-US" altLang="zh-CN" dirty="0"/>
              <a:t>list</a:t>
            </a:r>
            <a:endParaRPr lang="en-US" altLang="zh-CN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400" dirty="0"/>
              <a:t> /                  </a:t>
            </a:r>
            <a:r>
              <a:rPr lang="en-US" altLang="zh-CN" dirty="0"/>
              <a:t>#</a:t>
            </a:r>
            <a:r>
              <a:rPr lang="zh-CN" altLang="en-US" dirty="0"/>
              <a:t>除法</a:t>
            </a:r>
            <a:endParaRPr lang="en-US" altLang="zh-CN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400" dirty="0"/>
              <a:t> +=,-=,*=,/=</a:t>
            </a:r>
            <a:endParaRPr lang="en-US" altLang="zh-CN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400" dirty="0"/>
              <a:t> % </a:t>
            </a:r>
            <a:r>
              <a:rPr lang="zh-CN" altLang="en-US" sz="2400" dirty="0"/>
              <a:t>               </a:t>
            </a:r>
            <a:r>
              <a:rPr lang="en-US" altLang="zh-CN" dirty="0"/>
              <a:t>#</a:t>
            </a:r>
            <a:r>
              <a:rPr lang="zh-CN" altLang="en-US" dirty="0"/>
              <a:t>取余数</a:t>
            </a:r>
            <a:endParaRPr lang="en-US" altLang="zh-CN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400" dirty="0"/>
              <a:t> // </a:t>
            </a:r>
            <a:r>
              <a:rPr lang="zh-CN" altLang="en-US" sz="2400" dirty="0"/>
              <a:t>               </a:t>
            </a:r>
            <a:r>
              <a:rPr lang="en-US" altLang="zh-CN" sz="2400" dirty="0"/>
              <a:t>  </a:t>
            </a:r>
            <a:r>
              <a:rPr lang="en-US" altLang="zh-CN" dirty="0"/>
              <a:t>#</a:t>
            </a:r>
            <a:r>
              <a:rPr lang="zh-CN" altLang="en-US" dirty="0"/>
              <a:t>整除</a:t>
            </a:r>
            <a:endParaRPr lang="en-US" altLang="zh-CN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r>
              <a:rPr lang="en-US" altLang="zh-CN" sz="2400" dirty="0"/>
              <a:t> </a:t>
            </a:r>
            <a:r>
              <a:rPr lang="zh-CN" altLang="en-US" sz="2400" dirty="0"/>
              <a:t>**                </a:t>
            </a:r>
            <a:r>
              <a:rPr lang="en-US" altLang="zh-CN" sz="2400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乘方</a:t>
            </a:r>
            <a:endParaRPr lang="zh-CN" altLang="en-US" sz="2400" dirty="0"/>
          </a:p>
          <a:p>
            <a:pPr marL="180975" indent="-171450" algn="just">
              <a:spcBef>
                <a:spcPts val="1350"/>
              </a:spcBef>
              <a:buChar char="•"/>
              <a:tabLst>
                <a:tab pos="180975" algn="l"/>
              </a:tabLst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024640" y="270729"/>
            <a:ext cx="5775000" cy="5085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dirty="0"/>
              <a:t>•	==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!=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&gt;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&lt;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&gt;=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&lt;=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and </a:t>
            </a:r>
            <a:r>
              <a:rPr lang="en-US" dirty="0"/>
              <a:t> </a:t>
            </a:r>
            <a:r>
              <a:rPr dirty="0" err="1"/>
              <a:t>或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&amp;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or</a:t>
            </a:r>
            <a:r>
              <a:rPr lang="zh-CN" altLang="en-US" dirty="0"/>
              <a:t> 或 </a:t>
            </a:r>
            <a:r>
              <a:rPr dirty="0"/>
              <a:t>|</a:t>
            </a:r>
            <a:endParaRPr lang="en-US" dirty="0"/>
          </a:p>
          <a:p>
            <a:pPr marL="241300" indent="-228600">
              <a:lnSpc>
                <a:spcPct val="100000"/>
              </a:lnSpc>
              <a:spcBef>
                <a:spcPts val="15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not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in</a:t>
            </a:r>
            <a:endParaRPr dirty="0"/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is # 判断引用是否为同一个对象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45487" y="555798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42" y="51467"/>
            <a:ext cx="3389621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基本语法：常用运算符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098" y="1113917"/>
          <a:ext cx="8203320" cy="4320412"/>
        </p:xfrm>
        <a:graphic>
          <a:graphicData uri="http://schemas.openxmlformats.org/drawingml/2006/table">
            <a:tbl>
              <a:tblPr/>
              <a:tblGrid>
                <a:gridCol w="2734440"/>
                <a:gridCol w="2734440"/>
                <a:gridCol w="2734440"/>
              </a:tblGrid>
              <a:tr h="2128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349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</a:rPr>
                        <a:t>+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加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两个对象相加</a:t>
                      </a:r>
                      <a:endParaRPr lang="zh-CN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+ b </a:t>
                      </a:r>
                      <a:r>
                        <a:rPr lang="zh-CN" altLang="en-US" sz="1400">
                          <a:effectLst/>
                        </a:rPr>
                        <a:t>输出结果 </a:t>
                      </a:r>
                      <a:r>
                        <a:rPr lang="en-US" altLang="zh-CN" sz="1400">
                          <a:effectLst/>
                        </a:rPr>
                        <a:t>30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70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</a:rPr>
                        <a:t>-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减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得到负数或是一个数减去另一个数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- b </a:t>
                      </a:r>
                      <a:r>
                        <a:rPr lang="zh-CN" altLang="en-US" sz="1400">
                          <a:effectLst/>
                        </a:rPr>
                        <a:t>输出结果 </a:t>
                      </a:r>
                      <a:r>
                        <a:rPr lang="en-US" altLang="zh-CN" sz="1400">
                          <a:effectLst/>
                        </a:rPr>
                        <a:t>-10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9911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*</a:t>
                      </a:r>
                      <a:endParaRPr lang="zh-CN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乘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两个数相乘或是返回一个被重复若干次的字符串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* b </a:t>
                      </a:r>
                      <a:r>
                        <a:rPr lang="zh-CN" altLang="en-US" sz="1400">
                          <a:effectLst/>
                        </a:rPr>
                        <a:t>输出结果 </a:t>
                      </a:r>
                      <a:r>
                        <a:rPr lang="en-US" altLang="zh-CN" sz="1400">
                          <a:effectLst/>
                        </a:rPr>
                        <a:t>200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/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除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除以</a:t>
                      </a: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 / a </a:t>
                      </a:r>
                      <a:r>
                        <a:rPr lang="zh-CN" altLang="en-US" sz="1400" dirty="0">
                          <a:effectLst/>
                        </a:rPr>
                        <a:t>输出结果 </a:t>
                      </a:r>
                      <a:r>
                        <a:rPr lang="en-US" altLang="zh-CN" sz="1400" dirty="0" smtClean="0">
                          <a:effectLst/>
                        </a:rPr>
                        <a:t>2.0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349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%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取模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返回除法的余数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 % a </a:t>
                      </a:r>
                      <a:r>
                        <a:rPr lang="zh-CN" altLang="en-US" sz="1400" dirty="0">
                          <a:effectLst/>
                        </a:rPr>
                        <a:t>输出结果 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911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**</a:t>
                      </a:r>
                      <a:endParaRPr lang="zh-CN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幂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altLang="zh-CN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的</a:t>
                      </a:r>
                      <a:r>
                        <a:rPr lang="en-US" altLang="zh-CN" sz="1400">
                          <a:effectLst/>
                        </a:rPr>
                        <a:t>y</a:t>
                      </a:r>
                      <a:r>
                        <a:rPr lang="zh-CN" altLang="en-US" sz="1400">
                          <a:effectLst/>
                        </a:rPr>
                        <a:t>次幂</a:t>
                      </a:r>
                      <a:endParaRPr lang="zh-CN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a**b </a:t>
                      </a:r>
                      <a:r>
                        <a:rPr lang="zh-CN" altLang="en-US" sz="1400" dirty="0">
                          <a:effectLst/>
                        </a:rPr>
                        <a:t>为</a:t>
                      </a:r>
                      <a:r>
                        <a:rPr lang="en-US" altLang="zh-CN" sz="1400" dirty="0">
                          <a:effectLst/>
                        </a:rPr>
                        <a:t>10</a:t>
                      </a:r>
                      <a:r>
                        <a:rPr lang="zh-CN" altLang="en-US" sz="1400" dirty="0">
                          <a:effectLst/>
                        </a:rPr>
                        <a:t>的</a:t>
                      </a:r>
                      <a:r>
                        <a:rPr lang="en-US" altLang="zh-CN" sz="1400" dirty="0">
                          <a:effectLst/>
                        </a:rPr>
                        <a:t>20</a:t>
                      </a:r>
                      <a:r>
                        <a:rPr lang="zh-CN" altLang="en-US" sz="1400" dirty="0">
                          <a:effectLst/>
                        </a:rPr>
                        <a:t>次方， 输出结果 </a:t>
                      </a:r>
                      <a:r>
                        <a:rPr lang="en-US" altLang="zh-CN" sz="1400" dirty="0">
                          <a:effectLst/>
                        </a:rPr>
                        <a:t>100000000000000000000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170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//</a:t>
                      </a:r>
                      <a:endParaRPr lang="en-US" altLang="zh-C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取整除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返回商的整数部分（</a:t>
                      </a:r>
                      <a:r>
                        <a:rPr lang="zh-CN" altLang="en-US" sz="1400" b="1">
                          <a:effectLst/>
                        </a:rPr>
                        <a:t>向下取整</a:t>
                      </a:r>
                      <a:r>
                        <a:rPr lang="zh-CN" altLang="en-US" sz="1400">
                          <a:effectLst/>
                        </a:rPr>
                        <a:t>）</a:t>
                      </a:r>
                      <a:endParaRPr lang="zh-CN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altLang="zh-CN" sz="1400" dirty="0">
                          <a:solidFill>
                            <a:srgbClr val="880000"/>
                          </a:solidFill>
                          <a:effectLst/>
                        </a:rPr>
                        <a:t>//2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altLang="zh-CN" sz="1400" dirty="0">
                          <a:solidFill>
                            <a:srgbClr val="880000"/>
                          </a:solidFill>
                          <a:effectLst/>
                        </a:rPr>
                        <a:t>//2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</a:rPr>
                        <a:t>5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3"/>
          <p:cNvSpPr txBox="1"/>
          <p:nvPr/>
        </p:nvSpPr>
        <p:spPr>
          <a:xfrm>
            <a:off x="247642" y="626410"/>
            <a:ext cx="7768046" cy="4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算术运算符：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a=10   b=20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7807" y="156242"/>
            <a:ext cx="3389621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基本语法：常用运算符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97807" y="731185"/>
            <a:ext cx="776804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比较</a:t>
            </a:r>
            <a:r>
              <a:rPr lang="en-US" altLang="zh-CN" sz="2000" spc="15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zh-CN" altLang="en-US" sz="2000" spc="15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逻辑运算符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a=10   b=20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7014" y="1218691"/>
          <a:ext cx="7388352" cy="3370435"/>
        </p:xfrm>
        <a:graphic>
          <a:graphicData uri="http://schemas.openxmlformats.org/drawingml/2006/table">
            <a:tbl>
              <a:tblPr/>
              <a:tblGrid>
                <a:gridCol w="738836"/>
                <a:gridCol w="3324758"/>
                <a:gridCol w="3324758"/>
              </a:tblGrid>
              <a:tr h="388525"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234" marR="18234" marT="18234" marB="1823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234" marR="18234" marT="18234" marB="1823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234" marR="18234" marT="18234" marB="1823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29311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==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等于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比较对象是否相等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>
                          <a:effectLst/>
                        </a:rPr>
                        <a:t>(a ==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  <a:endParaRPr lang="en-US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311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!=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不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zh-CN" altLang="en-US" sz="1400" dirty="0">
                          <a:effectLst/>
                        </a:rPr>
                        <a:t>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比较两个对象是否不相等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>
                          <a:effectLst/>
                        </a:rPr>
                        <a:t>(a !=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  <a:endParaRPr lang="en-US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50343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&gt;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大于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</a:t>
                      </a: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是否大于</a:t>
                      </a: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(a &gt;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False。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966214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&lt;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小于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</a:t>
                      </a:r>
                      <a:r>
                        <a:rPr lang="en-US" altLang="zh-CN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是否小于</a:t>
                      </a:r>
                      <a:r>
                        <a:rPr lang="en-US" altLang="zh-CN" sz="1400" dirty="0">
                          <a:effectLst/>
                        </a:rPr>
                        <a:t>y</a:t>
                      </a:r>
                      <a:r>
                        <a:rPr lang="zh-CN" altLang="en-US" sz="1400" dirty="0">
                          <a:effectLst/>
                        </a:rPr>
                        <a:t>。所有比较运算符返回</a:t>
                      </a:r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表示真，返回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表示假。这分别与特殊的变量 </a:t>
                      </a:r>
                      <a:r>
                        <a:rPr lang="en-US" altLang="zh-CN" sz="1400" dirty="0">
                          <a:effectLst/>
                        </a:rPr>
                        <a:t>True </a:t>
                      </a:r>
                      <a:r>
                        <a:rPr lang="zh-CN" altLang="en-US" sz="1400" dirty="0">
                          <a:effectLst/>
                        </a:rPr>
                        <a:t>和 </a:t>
                      </a:r>
                      <a:r>
                        <a:rPr lang="en-US" altLang="zh-CN" sz="1400" dirty="0">
                          <a:effectLst/>
                        </a:rPr>
                        <a:t>False </a:t>
                      </a:r>
                      <a:r>
                        <a:rPr lang="zh-CN" altLang="en-US" sz="1400" dirty="0">
                          <a:effectLst/>
                        </a:rPr>
                        <a:t>等价。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(a &lt;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True。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311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&gt;=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 dirty="0">
                          <a:effectLst/>
                        </a:rPr>
                        <a:t>大于等于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</a:t>
                      </a: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是否大于等于</a:t>
                      </a:r>
                      <a:r>
                        <a:rPr lang="en-US" sz="1400" dirty="0">
                          <a:effectLst/>
                        </a:rPr>
                        <a:t>y。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(a &gt;=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False。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9311">
                <a:tc>
                  <a:txBody>
                    <a:bodyPr/>
                    <a:p>
                      <a:pPr algn="ctr" fontAlgn="t"/>
                      <a:r>
                        <a:rPr lang="en-US" altLang="zh-CN" sz="1400">
                          <a:effectLst/>
                        </a:rPr>
                        <a:t>&lt;=</a:t>
                      </a:r>
                      <a:endParaRPr lang="en-US" altLang="zh-CN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zh-CN" altLang="en-US" sz="1400">
                          <a:effectLst/>
                        </a:rPr>
                        <a:t>小于等于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是否小于等于</a:t>
                      </a:r>
                      <a:r>
                        <a:rPr lang="en-US" sz="1400">
                          <a:effectLst/>
                        </a:rPr>
                        <a:t>y。</a:t>
                      </a:r>
                      <a:endParaRPr lang="en-US" sz="140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(a &lt;=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True。</a:t>
                      </a:r>
                      <a:endParaRPr lang="en-US" sz="1400" dirty="0">
                        <a:effectLst/>
                      </a:endParaRPr>
                    </a:p>
                  </a:txBody>
                  <a:tcPr marL="30390" marR="30390" marT="42546" marB="42546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94687" y="564942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842" y="142907"/>
            <a:ext cx="3389621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基本语法：常用运算符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96842" y="717850"/>
            <a:ext cx="7768046" cy="4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赋值运算符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82040" y="1461737"/>
          <a:ext cx="7901568" cy="3888346"/>
        </p:xfrm>
        <a:graphic>
          <a:graphicData uri="http://schemas.openxmlformats.org/drawingml/2006/table">
            <a:tbl>
              <a:tblPr/>
              <a:tblGrid>
                <a:gridCol w="2633856"/>
                <a:gridCol w="2633856"/>
                <a:gridCol w="2633856"/>
              </a:tblGrid>
              <a:tr h="21293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  <a:endParaRPr lang="zh-CN" altLang="en-US" sz="15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758" marR="18758" marT="18758" marB="18758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5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758" marR="18758" marT="18758" marB="18758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  <a:endParaRPr lang="zh-CN" altLang="en-US" sz="15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758" marR="18758" marT="18758" marB="18758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103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</a:rPr>
                        <a:t>=</a:t>
                      </a:r>
                      <a:endParaRPr lang="en-US" altLang="zh-CN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简单的赋值运算符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 = a + b </a:t>
                      </a:r>
                      <a:r>
                        <a:rPr lang="zh-CN" altLang="en-US" sz="1500">
                          <a:effectLst/>
                        </a:rPr>
                        <a:t>将 </a:t>
                      </a:r>
                      <a:r>
                        <a:rPr lang="en-US" sz="1500">
                          <a:effectLst/>
                        </a:rPr>
                        <a:t>a + b </a:t>
                      </a:r>
                      <a:r>
                        <a:rPr lang="zh-CN" altLang="en-US" sz="1500">
                          <a:effectLst/>
                        </a:rPr>
                        <a:t>的运算结果赋值为 </a:t>
                      </a:r>
                      <a:r>
                        <a:rPr lang="en-US" sz="1500">
                          <a:effectLst/>
                        </a:rPr>
                        <a:t>c</a:t>
                      </a:r>
                      <a:endParaRPr lang="en-US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+=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加法赋值运算符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</a:rPr>
                        <a:t>c += a 等效于 c = c + a</a:t>
                      </a:r>
                      <a:endParaRPr lang="pt-BR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-=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减法赋值运算符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</a:rPr>
                        <a:t>c -= a 等效于 c = c - a</a:t>
                      </a:r>
                      <a:endParaRPr lang="pt-BR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</a:t>
                      </a:r>
                      <a:r>
                        <a:rPr lang="en-US" altLang="zh-CN" sz="1500">
                          <a:effectLst/>
                        </a:rPr>
                        <a:t>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乘法赋值运算符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</a:rPr>
                        <a:t>c *= a 等效于 c = c * a</a:t>
                      </a:r>
                      <a:endParaRPr lang="pt-BR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除法赋值运算符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</a:rPr>
                        <a:t>c /= a 等效于 c = c / a</a:t>
                      </a:r>
                      <a:endParaRPr lang="pt-BR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%=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取模赋值运算符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</a:rPr>
                        <a:t>c %= a 等效于 c = c % a</a:t>
                      </a:r>
                      <a:endParaRPr lang="pt-BR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**</a:t>
                      </a:r>
                      <a:r>
                        <a:rPr lang="en-US" altLang="zh-CN" sz="1500">
                          <a:effectLst/>
                        </a:rPr>
                        <a:t>=</a:t>
                      </a:r>
                      <a:endParaRPr lang="en-US" altLang="zh-CN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幂赋值运算符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 dirty="0">
                          <a:effectLst/>
                        </a:rPr>
                        <a:t>c **= a 等效于 c = c ** a</a:t>
                      </a:r>
                      <a:endParaRPr lang="pt-BR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26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</a:rPr>
                        <a:t>//=</a:t>
                      </a:r>
                      <a:endParaRPr lang="en-US" altLang="zh-CN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取整除赋值运算符</a:t>
                      </a:r>
                      <a:endParaRPr lang="zh-CN" altLang="en-US" sz="150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 dirty="0">
                          <a:effectLst/>
                        </a:rPr>
                        <a:t>c //= a 等效于 c = c // a</a:t>
                      </a:r>
                      <a:endParaRPr lang="pt-BR" sz="15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439467" y="556496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1623" y="58452"/>
            <a:ext cx="209466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50185" y="858676"/>
            <a:ext cx="2849603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spcBef>
                <a:spcPts val="1720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整数(int)</a:t>
            </a:r>
            <a:endParaRPr lang="en-US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41300" indent="-228600">
              <a:spcBef>
                <a:spcPts val="1720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浮点数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en-GB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float)</a:t>
            </a:r>
            <a:endParaRPr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sz="2000" spc="150" dirty="0" err="1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布尔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值</a:t>
            </a:r>
            <a:r>
              <a:rPr sz="2000" spc="14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(</a:t>
            </a:r>
            <a:r>
              <a:rPr sz="2000" spc="140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boo</a:t>
            </a:r>
            <a:r>
              <a:rPr sz="2000" spc="14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l</a:t>
            </a:r>
            <a:r>
              <a:rPr sz="2000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)</a:t>
            </a:r>
            <a:endParaRPr sz="2000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字符串（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str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0924" y="3116177"/>
            <a:ext cx="3723097" cy="232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Python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变量不需要声明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,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其</a:t>
            </a:r>
            <a:r>
              <a:rPr lang="zh-CN" altLang="en-US" sz="2000" spc="15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赋值操作既是变量声明和定义的过程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;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每个变量在使用前都必须赋值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,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变量赋值后该变量才会被创建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8710" y="8890"/>
            <a:ext cx="4055110" cy="5506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fontAlgn="auto">
              <a:lnSpc>
                <a:spcPct val="125000"/>
              </a:lnSpc>
              <a:defRPr sz="1600">
                <a:latin typeface="Times New Roman Regular" panose="02020503050405090304" charset="0"/>
                <a:ea typeface="微软雅黑" panose="020B0503020204020204" pitchFamily="34" charset="-122"/>
                <a:cs typeface="Times New Roman Regular" panose="02020503050405090304" charset="0"/>
              </a:defRPr>
            </a:lvl1pPr>
          </a:lstStyle>
          <a:p>
            <a:r>
              <a:rPr lang="en-GB" altLang="zh-CN" dirty="0"/>
              <a:t>&gt;&gt;&gt; </a:t>
            </a:r>
            <a:r>
              <a:rPr lang="en-GB" altLang="zh-CN" b="1" dirty="0"/>
              <a:t>a=10</a:t>
            </a:r>
            <a:endParaRPr lang="en-GB" altLang="zh-CN" b="1" dirty="0"/>
          </a:p>
          <a:p>
            <a:r>
              <a:rPr lang="en-GB" altLang="zh-CN" dirty="0"/>
              <a:t>&gt;&gt;&gt; </a:t>
            </a:r>
            <a:r>
              <a:rPr lang="en-GB" altLang="zh-CN" b="1" dirty="0"/>
              <a:t>type(a)</a:t>
            </a:r>
            <a:endParaRPr lang="en-GB" altLang="zh-CN" b="1" dirty="0"/>
          </a:p>
          <a:p>
            <a:r>
              <a:rPr lang="en-GB" altLang="zh-CN" dirty="0"/>
              <a:t>int</a:t>
            </a:r>
            <a:endParaRPr lang="en-GB" altLang="zh-CN" dirty="0"/>
          </a:p>
          <a:p>
            <a:r>
              <a:rPr lang="en-GB" altLang="zh-CN" dirty="0"/>
              <a:t>&gt;&gt;&gt; </a:t>
            </a:r>
            <a:r>
              <a:rPr lang="en-GB" altLang="zh-CN" b="1" dirty="0"/>
              <a:t>1/4</a:t>
            </a:r>
            <a:endParaRPr lang="en-GB" altLang="zh-CN" b="1" dirty="0"/>
          </a:p>
          <a:p>
            <a:r>
              <a:rPr lang="en-GB" altLang="zh-CN" dirty="0"/>
              <a:t>0.25</a:t>
            </a:r>
            <a:endParaRPr lang="en-GB" altLang="zh-CN" dirty="0"/>
          </a:p>
          <a:p>
            <a:r>
              <a:rPr lang="en-GB" altLang="zh-CN" dirty="0"/>
              <a:t>&gt;&gt;&gt; </a:t>
            </a:r>
            <a:r>
              <a:rPr lang="en-GB" altLang="zh-CN" b="1" dirty="0"/>
              <a:t>type(1/4)</a:t>
            </a:r>
            <a:endParaRPr lang="en-GB" altLang="zh-CN" b="1" dirty="0"/>
          </a:p>
          <a:p>
            <a:r>
              <a:rPr lang="en-GB" altLang="zh-CN" dirty="0"/>
              <a:t>float</a:t>
            </a:r>
            <a:endParaRPr lang="en-US" dirty="0"/>
          </a:p>
          <a:p>
            <a:r>
              <a:rPr dirty="0"/>
              <a:t>&gt;&gt;&gt; </a:t>
            </a:r>
            <a:r>
              <a:rPr lang="en-US" b="1" dirty="0"/>
              <a:t>4&gt;3</a:t>
            </a:r>
            <a:endParaRPr lang="en-US" b="1" dirty="0"/>
          </a:p>
          <a:p>
            <a:r>
              <a:rPr lang="en-US" dirty="0"/>
              <a:t>True</a:t>
            </a:r>
            <a:endParaRPr dirty="0"/>
          </a:p>
          <a:p>
            <a:r>
              <a:rPr dirty="0"/>
              <a:t>&gt;&gt;&gt; </a:t>
            </a:r>
            <a:r>
              <a:rPr lang="en-US" b="1" dirty="0"/>
              <a:t>type(</a:t>
            </a:r>
            <a:r>
              <a:rPr b="1" dirty="0"/>
              <a:t> </a:t>
            </a:r>
            <a:r>
              <a:rPr lang="en-US" b="1" dirty="0"/>
              <a:t>4&gt;3)</a:t>
            </a:r>
            <a:endParaRPr lang="en-US" b="1" dirty="0"/>
          </a:p>
          <a:p>
            <a:r>
              <a:rPr lang="en-US" dirty="0"/>
              <a:t>Bool</a:t>
            </a:r>
            <a:endParaRPr lang="en-US" dirty="0"/>
          </a:p>
          <a:p>
            <a:r>
              <a:rPr lang="en-GB" altLang="zh-CN" dirty="0"/>
              <a:t>&gt;&gt;&gt; </a:t>
            </a:r>
            <a:r>
              <a:rPr lang="en-GB" altLang="zh-CN" b="1" dirty="0"/>
              <a:t>(4= =3) or (2!=3)</a:t>
            </a:r>
            <a:endParaRPr lang="en-GB" altLang="zh-CN" b="1" dirty="0"/>
          </a:p>
          <a:p>
            <a:r>
              <a:rPr lang="en-GB" altLang="zh-CN" dirty="0"/>
              <a:t>True</a:t>
            </a:r>
            <a:endParaRPr lang="en-GB" altLang="zh-CN" dirty="0"/>
          </a:p>
          <a:p>
            <a:r>
              <a:rPr lang="en-GB" altLang="zh-CN" dirty="0"/>
              <a:t>&gt;&gt;&gt; </a:t>
            </a:r>
            <a:r>
              <a:rPr lang="en-GB" altLang="zh-CN" b="1" dirty="0"/>
              <a:t>t= I love data structure'</a:t>
            </a:r>
            <a:endParaRPr lang="en-GB" altLang="zh-CN" b="1" dirty="0"/>
          </a:p>
          <a:p>
            <a:r>
              <a:rPr lang="en-GB" altLang="zh-CN" dirty="0"/>
              <a:t>&gt;&gt;&gt; </a:t>
            </a:r>
            <a:r>
              <a:rPr lang="en-GB" altLang="zh-CN" b="1" dirty="0" err="1"/>
              <a:t>t.split</a:t>
            </a:r>
            <a:r>
              <a:rPr lang="en-GB" altLang="zh-CN" b="1" dirty="0"/>
              <a:t>()</a:t>
            </a:r>
            <a:endParaRPr lang="en-GB" altLang="zh-CN" b="1" dirty="0"/>
          </a:p>
          <a:p>
            <a:r>
              <a:rPr lang="en-GB" altLang="zh-CN" dirty="0"/>
              <a:t>[I’, love’, data’, structure']</a:t>
            </a:r>
            <a:endParaRPr lang="en-GB" altLang="zh-CN" dirty="0"/>
          </a:p>
          <a:p>
            <a:r>
              <a:rPr lang="en-GB" altLang="zh-CN" dirty="0"/>
              <a:t>&gt;&gt;&gt; </a:t>
            </a:r>
            <a:r>
              <a:rPr lang="en-GB" altLang="zh-CN" b="1" dirty="0" err="1"/>
              <a:t>t.find</a:t>
            </a:r>
            <a:r>
              <a:rPr lang="en-GB" altLang="zh-CN" b="1" dirty="0"/>
              <a:t>(love’)</a:t>
            </a:r>
            <a:endParaRPr lang="en-GB" altLang="zh-CN" b="1" dirty="0"/>
          </a:p>
          <a:p>
            <a:r>
              <a:rPr lang="en-GB" altLang="zh-CN" dirty="0"/>
              <a:t>2</a:t>
            </a:r>
            <a:endParaRPr lang="en-GB" altLang="zh-CN" dirty="0"/>
          </a:p>
          <a:p>
            <a:endParaRPr lang="en-GB" altLang="zh-CN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object 3"/>
          <p:cNvSpPr txBox="1"/>
          <p:nvPr/>
        </p:nvSpPr>
        <p:spPr>
          <a:xfrm>
            <a:off x="181602" y="698800"/>
            <a:ext cx="7768046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0" indent="0" algn="l"/>
            <a:r>
              <a:rPr lang="zh-CN" altLang="en-US" sz="2000">
                <a:latin typeface="var(--jp-code-font-family)"/>
                <a:ea typeface="var(--jp-code-font-family)"/>
                <a:sym typeface="+mn-ea"/>
              </a:rPr>
              <a:t>常数：</a:t>
            </a:r>
            <a:r>
              <a:rPr lang="zh-CN" altLang="en-US" sz="2000">
                <a:latin typeface="system-ui"/>
                <a:ea typeface="system-ui"/>
                <a:sym typeface="+mn-ea"/>
              </a:rPr>
              <a:t>区别于</a:t>
            </a:r>
            <a:r>
              <a:rPr lang="zh-CN" altLang="en-US" sz="2000">
                <a:latin typeface="var(--jp-code-font-family)"/>
                <a:ea typeface="var(--jp-code-font-family)"/>
                <a:sym typeface="+mn-ea"/>
              </a:rPr>
              <a:t>变量</a:t>
            </a:r>
            <a:r>
              <a:rPr lang="zh-CN" altLang="en-US" sz="2000">
                <a:latin typeface="system-ui"/>
                <a:ea typeface="system-ui"/>
                <a:sym typeface="+mn-ea"/>
              </a:rPr>
              <a:t>，</a:t>
            </a:r>
            <a:r>
              <a:rPr lang="zh-CN" altLang="en-US" sz="2000">
                <a:latin typeface="var(--jp-code-font-family)"/>
                <a:ea typeface="var(--jp-code-font-family)"/>
                <a:sym typeface="+mn-ea"/>
              </a:rPr>
              <a:t>常数</a:t>
            </a:r>
            <a:r>
              <a:rPr lang="zh-CN" altLang="en-US" sz="2000">
                <a:latin typeface="system-ui"/>
                <a:ea typeface="system-ui"/>
                <a:sym typeface="+mn-ea"/>
              </a:rPr>
              <a:t>的值是固定的、不可改变的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79447" y="563037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603" y="12385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537" y="1291590"/>
            <a:ext cx="5080000" cy="363347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Python 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内置了一些常量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True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，用于表示 布尔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1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真</a:t>
            </a:r>
            <a:endParaRPr lang="zh-CN" altLang="en-US" sz="1600" b="1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False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，用于表示 布尔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1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假</a:t>
            </a:r>
            <a:endParaRPr lang="zh-CN" altLang="en-US" sz="1600" b="1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None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，代表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1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空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，用于空值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math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库中的一些数学常量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pi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，数学常数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π = 3.141592...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，精确到可用精度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e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，数学常数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e = 2.718281...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，精确到可用精度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tau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，数学常数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τ = 6.283185...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，精确到可用精度（其实它不常用）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inf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，浮点正无穷大，等价于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float('inf')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，负无穷大使用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-math.inf</a:t>
            </a:r>
            <a:endParaRPr lang="en-US" altLang="zh-CN" sz="1600" b="0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9575" y="866775"/>
            <a:ext cx="30575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79447" y="563037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603" y="12385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基本数据类型：类型影响语义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012" y="8620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运算符的运作方式会受到</a:t>
            </a:r>
            <a:r>
              <a:rPr lang="zh-CN" altLang="en-US" sz="1600" b="1" i="0">
                <a:latin typeface="system-ui"/>
                <a:ea typeface="system-ui"/>
              </a:rPr>
              <a:t>运算数据的类型</a:t>
            </a:r>
            <a:r>
              <a:rPr lang="zh-CN" altLang="en-US" sz="1600" b="0" i="0">
                <a:latin typeface="system-ui"/>
                <a:ea typeface="system-ui"/>
              </a:rPr>
              <a:t>的影响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1343025"/>
            <a:ext cx="63246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79447" y="563037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603" y="12385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基本数据类型短路求值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172" y="88042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短路求值 </a:t>
            </a:r>
            <a:r>
              <a:rPr lang="en-US" altLang="zh-CN"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Short-Circuit Evaluation</a:t>
            </a:r>
            <a:endParaRPr lang="en-US" altLang="zh-CN"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1892935"/>
            <a:ext cx="4665980" cy="2327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18672" y="88042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逻辑运算参照表</a:t>
            </a:r>
            <a:endParaRPr lang="zh-CN" altLang="en-US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79447" y="563037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603" y="12385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基本数据类型：判断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197" y="10080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type()</a:t>
            </a:r>
            <a:r>
              <a:rPr lang="en-US" altLang="zh-CN"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vs </a:t>
            </a:r>
            <a:r>
              <a:rPr lang="en-US" altLang="zh-CN" sz="1600" b="1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isinstance()</a:t>
            </a:r>
            <a:endParaRPr lang="en-US" altLang="zh-CN" sz="1600" b="1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430020"/>
            <a:ext cx="3257550" cy="133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83492" y="1590675"/>
            <a:ext cx="5080000" cy="8940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isinstance()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比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type()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更具有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稳健性（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Robustness</a:t>
            </a:r>
            <a:r>
              <a:rPr lang="zh-CN" altLang="en-US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）</a:t>
            </a:r>
            <a:endParaRPr lang="zh-CN" altLang="en-US" sz="1600" b="0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这种做法更加符合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面向对象编程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中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继承（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inheritance</a:t>
            </a:r>
            <a:r>
              <a:rPr lang="zh-CN" altLang="en-US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）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的思想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028950"/>
            <a:ext cx="71818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9169" y="258438"/>
            <a:ext cx="349905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知识点总结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775" y="1496695"/>
            <a:ext cx="8670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Python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的基本语法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Python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的数据类型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逻辑语句、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循环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object 3"/>
          <p:cNvSpPr txBox="1"/>
          <p:nvPr/>
        </p:nvSpPr>
        <p:spPr>
          <a:xfrm>
            <a:off x="181602" y="698800"/>
            <a:ext cx="7768046" cy="135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不同数据类型进行转换：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隐式类型转换：不同数据类型进行运算时，自动将一种数据类型转换为另一种数据类型。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79447" y="563037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603" y="12385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60" y="2211307"/>
            <a:ext cx="7681050" cy="33101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object 3"/>
          <p:cNvSpPr txBox="1"/>
          <p:nvPr/>
        </p:nvSpPr>
        <p:spPr>
          <a:xfrm>
            <a:off x="217797" y="670225"/>
            <a:ext cx="7768046" cy="135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不同数据类型进行转换：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数值型与字符串无法进行直接运算，需要通过内置函数统一数据类型。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15642" y="560179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7798" y="95282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230" y="2093885"/>
            <a:ext cx="6887229" cy="30891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object 3"/>
          <p:cNvSpPr txBox="1"/>
          <p:nvPr/>
        </p:nvSpPr>
        <p:spPr>
          <a:xfrm>
            <a:off x="167632" y="706420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不同数据类型进行转换：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内置函数：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int(),float(),bool(),str()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65477" y="563799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7633" y="131477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42" y="1668415"/>
            <a:ext cx="7998546" cy="3862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object 3"/>
          <p:cNvSpPr txBox="1"/>
          <p:nvPr/>
        </p:nvSpPr>
        <p:spPr>
          <a:xfrm>
            <a:off x="138422" y="68419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不同数据类型进行转换：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数值型与字符串通过内置函数统一后进行运算：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36267" y="561576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8423" y="109252"/>
            <a:ext cx="4600582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基本语法：基本数据类型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040" y="1854493"/>
            <a:ext cx="7026227" cy="30548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52472" y="565958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54628" y="153067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54627" y="728010"/>
            <a:ext cx="7768046" cy="135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Python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条件语句和其他语言一致，通过一条或多条语句的执行结果（ 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True 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或者 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False 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）来决定执行的代码块。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95" y="1798320"/>
            <a:ext cx="3768090" cy="34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4788" y="15243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64787" y="727375"/>
            <a:ext cx="7768046" cy="3254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Python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条件语句和其他语言一致，通过一条或多条语句的执行结果（ 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True 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或者 </a:t>
            </a: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False 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）来决定执行的代码块。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基本形式：</a:t>
            </a:r>
            <a:endParaRPr lang="en-US" altLang="zh-CN" sz="2000" spc="1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spc="1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spc="1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1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</a:pPr>
            <a:endParaRPr lang="en-US" altLang="zh-CN" sz="2000" spc="1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011" y="1619209"/>
            <a:ext cx="3342191" cy="17456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0" y="3544068"/>
            <a:ext cx="2941276" cy="18355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/>
        </p:nvSpPr>
        <p:spPr>
          <a:xfrm>
            <a:off x="8424862" y="560878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1" name="object 3"/>
          <p:cNvSpPr txBox="1"/>
          <p:nvPr/>
        </p:nvSpPr>
        <p:spPr>
          <a:xfrm>
            <a:off x="327017" y="677210"/>
            <a:ext cx="7768046" cy="135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程序语言指定任何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和非空（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）值为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120" y="1587272"/>
            <a:ext cx="3264118" cy="35905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7018" y="102267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/>
          <p:nvPr/>
        </p:nvSpPr>
        <p:spPr>
          <a:xfrm>
            <a:off x="428617" y="676575"/>
            <a:ext cx="7768046" cy="1369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语句多个判断条件的形式：使用</a:t>
            </a:r>
            <a:r>
              <a:rPr lang="en-US" altLang="zh-CN" sz="2000" b="0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基本形式：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567" y="1706312"/>
            <a:ext cx="3100593" cy="3545462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5350725" y="1151064"/>
            <a:ext cx="3793275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2" y="1699989"/>
            <a:ext cx="3027279" cy="35454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8618" y="10163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1" name="object 3"/>
          <p:cNvSpPr txBox="1"/>
          <p:nvPr/>
        </p:nvSpPr>
        <p:spPr>
          <a:xfrm>
            <a:off x="428617" y="734995"/>
            <a:ext cx="7768046" cy="2292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语句多个条件同时判断：使用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（或）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/and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（与）</a:t>
            </a:r>
            <a:endParaRPr lang="en-US" altLang="zh-CN" sz="2000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（或）：表示两个条件有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一个成立时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判断条件成功；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（与）：表示只有两个条件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同时成立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的情况下，判断条件才成功。：</a:t>
            </a:r>
            <a:endParaRPr lang="zh-CN" altLang="en-US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18" y="16005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450" y="2242771"/>
            <a:ext cx="7768046" cy="28327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28618" y="16005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67385"/>
            <a:ext cx="11315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例子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667385"/>
            <a:ext cx="3957320" cy="2073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3372" y="562927"/>
            <a:ext cx="5080000" cy="462343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defnumberOfRoots(a, b, c):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# </a:t>
            </a:r>
            <a:r>
              <a:rPr lang="zh-CN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返回 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 </a:t>
            </a:r>
            <a:r>
              <a:rPr lang="zh-CN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的实数根（零点）数量： 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 = a*x**2 + b*x + c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d = b**2-4*a*c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if d &gt;0: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    return 2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elif d ==0: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    return 1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               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    else: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    return 0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print("y = 4*x**2 + 5*x + 1 has",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numberOfRoots(4,5,1), "root(s).")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print("y = 4*x**2 + 4*x + 1 has",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numberOfRoots(4,4,1), "root(s).")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print("y = 4*x**2 + 3*x + 1 has",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numberOfRoots(4,3,1), "root(s).")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3615055"/>
            <a:ext cx="289560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5523" y="115217"/>
            <a:ext cx="2441904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基本语法：注释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770890" y="517525"/>
            <a:ext cx="9197975" cy="5075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3632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41300" algn="l"/>
              </a:tabLst>
            </a:pPr>
            <a:endParaRPr lang="en-US" altLang="zh-CN" spc="15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lang="zh-CN" altLang="en-US" spc="15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为方便对代码的理解，在代码中需要增加大量的注</a:t>
            </a:r>
            <a:r>
              <a:rPr lang="zh-CN" altLang="en-US" spc="5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释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har char="●"/>
              <a:tabLst>
                <a:tab pos="241300" algn="l"/>
              </a:tabLst>
            </a:pPr>
            <a:r>
              <a:rPr lang="en-GB" altLang="zh-CN" spc="14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Python</a:t>
            </a:r>
            <a:r>
              <a:rPr lang="zh-CN" altLang="en-US" spc="15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提供了两种注释方</a:t>
            </a:r>
            <a:r>
              <a:rPr lang="zh-CN" altLang="en-US" spc="5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法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520"/>
              </a:spcBef>
              <a:buFont typeface="Arial" panose="020B0604020202020204"/>
              <a:buChar char="●"/>
              <a:tabLst>
                <a:tab pos="698500" algn="l"/>
              </a:tabLst>
            </a:pPr>
            <a:r>
              <a:rPr lang="zh-CN" altLang="en-US" sz="1800" spc="18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单行注</a:t>
            </a:r>
            <a:r>
              <a:rPr lang="zh-CN" altLang="en-US" sz="1800" spc="25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释</a:t>
            </a: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927100" lvl="2" indent="0">
              <a:lnSpc>
                <a:spcPct val="100000"/>
              </a:lnSpc>
              <a:spcBef>
                <a:spcPts val="985"/>
              </a:spcBef>
              <a:buNone/>
              <a:tabLst>
                <a:tab pos="1155700" algn="l"/>
              </a:tabLst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这里是一行注释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pPr marL="698500" lvl="1" indent="-228600">
              <a:lnSpc>
                <a:spcPct val="100000"/>
              </a:lnSpc>
              <a:spcBef>
                <a:spcPts val="1105"/>
              </a:spcBef>
              <a:buFont typeface="Arial" panose="020B0604020202020204"/>
              <a:buChar char="●"/>
              <a:tabLst>
                <a:tab pos="698500" algn="l"/>
              </a:tabLst>
            </a:pPr>
            <a:r>
              <a:rPr lang="zh-CN" altLang="en-US" sz="1800" spc="18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多行注</a:t>
            </a:r>
            <a:r>
              <a:rPr lang="zh-CN" altLang="en-US" sz="1800" spc="25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释</a:t>
            </a: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1155700" lvl="2" indent="-228600">
              <a:lnSpc>
                <a:spcPct val="100000"/>
              </a:lnSpc>
              <a:spcBef>
                <a:spcPts val="1035"/>
              </a:spcBef>
              <a:buFont typeface="Arial" panose="020B0604020202020204"/>
              <a:buChar char="●"/>
              <a:tabLst>
                <a:tab pos="1155700" algn="l"/>
              </a:tabLst>
            </a:pPr>
            <a:r>
              <a:rPr lang="zh-CN" altLang="en-US" spc="15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三个单引号括起来的语句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块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1266190" indent="0">
              <a:lnSpc>
                <a:spcPct val="100000"/>
              </a:lnSpc>
              <a:spcBef>
                <a:spcPts val="975"/>
              </a:spcBef>
              <a:buNone/>
            </a:pPr>
            <a:r>
              <a:rPr lang="en-US" altLang="zh-CN" sz="1600" spc="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'</a:t>
            </a:r>
            <a:r>
              <a:rPr lang="zh-CN" altLang="en-US" sz="1600" spc="-290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 </a:t>
            </a:r>
            <a:r>
              <a:rPr lang="en-US" altLang="zh-CN" sz="1600" spc="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'</a:t>
            </a:r>
            <a:r>
              <a:rPr lang="zh-CN" altLang="en-US" sz="1600" spc="-28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 </a:t>
            </a:r>
            <a:r>
              <a:rPr lang="en-US" altLang="zh-CN" sz="1600" spc="5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'</a:t>
            </a:r>
            <a:endParaRPr lang="zh-CN" altLang="en-US" sz="1600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pPr marL="127889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GB" altLang="zh-CN" sz="2000" spc="95" dirty="0">
                <a:solidFill>
                  <a:srgbClr val="92D05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a=3</a:t>
            </a:r>
            <a:endParaRPr lang="en-GB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pPr marL="1278890" marR="4459605" indent="0">
              <a:lnSpc>
                <a:spcPct val="148000"/>
              </a:lnSpc>
              <a:buNone/>
            </a:pPr>
            <a:r>
              <a:rPr lang="en-GB" altLang="zh-CN" sz="2000" spc="145" dirty="0">
                <a:solidFill>
                  <a:srgbClr val="92D05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b=</a:t>
            </a:r>
            <a:r>
              <a:rPr lang="en-GB" altLang="zh-CN" sz="2000" dirty="0">
                <a:solidFill>
                  <a:srgbClr val="92D05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4 </a:t>
            </a:r>
            <a:endParaRPr lang="en-GB" altLang="zh-CN" sz="2000" dirty="0">
              <a:solidFill>
                <a:srgbClr val="92D050"/>
              </a:solidFill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pPr marL="1278890" marR="4459605" indent="0">
              <a:lnSpc>
                <a:spcPct val="148000"/>
              </a:lnSpc>
              <a:buNone/>
            </a:pPr>
            <a:r>
              <a:rPr lang="en-GB" altLang="zh-CN" sz="1600" spc="100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/>
              </a:rPr>
              <a:t>'''</a:t>
            </a:r>
            <a:endParaRPr lang="en-GB" altLang="zh-CN" sz="1600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/>
            </a:endParaRPr>
          </a:p>
          <a:p>
            <a:endParaRPr lang="en-GB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28618" y="16005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198880"/>
            <a:ext cx="241935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实现的“学生分数登记管理系统”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577215"/>
            <a:ext cx="4415790" cy="4601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9722" y="2805113"/>
            <a:ext cx="5080000" cy="33337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lnSpc>
                <a:spcPts val="189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match...case</a:t>
            </a:r>
            <a:endParaRPr lang="en-US" altLang="zh-CN" sz="1600" b="1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28625" y="160020"/>
            <a:ext cx="484759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match...case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28625" y="160020"/>
            <a:ext cx="484759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match...case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888365"/>
            <a:ext cx="6610985" cy="1437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Python 3.10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增加了</a:t>
            </a:r>
            <a:r>
              <a:rPr lang="en-US" altLang="zh-CN" sz="1600" b="1" i="0">
                <a:solidFill>
                  <a:srgbClr val="333333"/>
                </a:solidFill>
                <a:latin typeface="Times New Roman" panose="02020603050405020304" charset="0"/>
                <a:ea typeface="SFMono-Regular"/>
                <a:cs typeface="Times New Roman" panose="02020603050405020304" charset="0"/>
              </a:rPr>
              <a:t> match...case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的条件判断，不需要再使用一连串的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Times New Roman" panose="02020603050405020304" charset="0"/>
                <a:ea typeface="SFMono-Regular"/>
                <a:cs typeface="Times New Roman" panose="02020603050405020304" charset="0"/>
              </a:rPr>
              <a:t>if-else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来判断了。</a:t>
            </a:r>
            <a:endParaRPr lang="zh-CN" altLang="en-US" sz="1600" b="0" i="0">
              <a:solidFill>
                <a:srgbClr val="333333"/>
              </a:solidFill>
              <a:latin typeface="Times New Roman" panose="02020603050405020304" charset="0"/>
              <a:ea typeface="Helvetica Neue"/>
              <a:cs typeface="Times New Roman" panose="0202060305040502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match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后的对象会依次与 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case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后的内容进行匹配，如果匹配成功，则执行匹配到的表达式，否则直接跳过，</a:t>
            </a:r>
            <a:r>
              <a:rPr lang="en-US" altLang="zh-CN" sz="1600" b="1" i="0">
                <a:solidFill>
                  <a:srgbClr val="333333"/>
                </a:solidFill>
                <a:latin typeface="Times New Roman" panose="02020603050405020304" charset="0"/>
                <a:ea typeface="SFMono-Regular"/>
                <a:cs typeface="Times New Roman" panose="02020603050405020304" charset="0"/>
              </a:rPr>
              <a:t>_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可以匹配一切。</a:t>
            </a:r>
            <a:endParaRPr lang="zh-CN" altLang="en-US" sz="1600" b="0" i="0">
              <a:solidFill>
                <a:srgbClr val="333333"/>
              </a:solidFill>
              <a:latin typeface="Times New Roman" panose="02020603050405020304" charset="0"/>
              <a:ea typeface="Helvetica Neue"/>
              <a:cs typeface="Times New Roman" panose="02020603050405020304" charset="0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语法格式如下：</a:t>
            </a:r>
            <a:endParaRPr lang="zh-CN" altLang="en-US" sz="1600" b="0" i="0">
              <a:solidFill>
                <a:srgbClr val="333333"/>
              </a:solidFill>
              <a:latin typeface="Times New Roman" panose="02020603050405020304" charset="0"/>
              <a:ea typeface="Helvetica Neue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9960" y="2546985"/>
            <a:ext cx="53975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match subject:</a:t>
            </a:r>
            <a:endParaRPr lang="en-US" altLang="zh-CN"/>
          </a:p>
          <a:p>
            <a:r>
              <a:rPr lang="en-US" altLang="zh-CN"/>
              <a:t>    case &lt;pattern_1&gt;:</a:t>
            </a:r>
            <a:endParaRPr lang="en-US" altLang="zh-CN"/>
          </a:p>
          <a:p>
            <a:r>
              <a:rPr lang="en-US" altLang="zh-CN"/>
              <a:t>        &lt;action_1&gt;</a:t>
            </a:r>
            <a:endParaRPr lang="en-US" altLang="zh-CN"/>
          </a:p>
          <a:p>
            <a:r>
              <a:rPr lang="en-US" altLang="zh-CN"/>
              <a:t>    case &lt;pattern_2&gt;:</a:t>
            </a:r>
            <a:endParaRPr lang="en-US" altLang="zh-CN"/>
          </a:p>
          <a:p>
            <a:r>
              <a:rPr lang="en-US" altLang="zh-CN"/>
              <a:t>        &lt;action_2&gt;</a:t>
            </a:r>
            <a:endParaRPr lang="en-US" altLang="zh-CN"/>
          </a:p>
          <a:p>
            <a:r>
              <a:rPr lang="en-US" altLang="zh-CN"/>
              <a:t>    case &lt;pattern_3&gt;:</a:t>
            </a:r>
            <a:endParaRPr lang="en-US" altLang="zh-CN"/>
          </a:p>
          <a:p>
            <a:r>
              <a:rPr lang="en-US" altLang="zh-CN"/>
              <a:t>        &lt;action_3&gt;</a:t>
            </a:r>
            <a:endParaRPr lang="en-US" altLang="zh-CN"/>
          </a:p>
          <a:p>
            <a:r>
              <a:rPr lang="en-US" altLang="zh-CN"/>
              <a:t>    case _:</a:t>
            </a:r>
            <a:endParaRPr lang="en-US" altLang="zh-CN"/>
          </a:p>
          <a:p>
            <a:r>
              <a:rPr lang="en-US" altLang="zh-CN"/>
              <a:t>        &lt;action_wildcard&gt;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9722" y="238855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0">
                <a:solidFill>
                  <a:srgbClr val="333333"/>
                </a:solidFill>
                <a:latin typeface="Times New Roman" panose="02020603050405020304" charset="0"/>
                <a:ea typeface="SFMono-Regular"/>
                <a:cs typeface="Times New Roman" panose="02020603050405020304" charset="0"/>
              </a:rPr>
              <a:t>case _: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类似于 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C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和 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Java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中的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Times New Roman" panose="02020603050405020304" charset="0"/>
                <a:ea typeface="SFMono-Regular"/>
                <a:cs typeface="Times New Roman" panose="02020603050405020304" charset="0"/>
              </a:rPr>
              <a:t>default: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，当其他 </a:t>
            </a:r>
            <a:r>
              <a:rPr lang="en-US" altLang="zh-CN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case </a:t>
            </a:r>
            <a:r>
              <a:rPr lang="zh-CN" altLang="en-US" sz="1600" b="0" i="0">
                <a:solidFill>
                  <a:srgbClr val="333333"/>
                </a:solidFill>
                <a:latin typeface="Times New Roman" panose="02020603050405020304" charset="0"/>
                <a:ea typeface="Helvetica Neue"/>
                <a:cs typeface="Times New Roman" panose="02020603050405020304" charset="0"/>
              </a:rPr>
              <a:t>都无法匹配时，匹配这条，保证永远会匹配成功。</a:t>
            </a:r>
            <a:endParaRPr lang="zh-CN" altLang="en-US" sz="1600" b="0" i="0">
              <a:solidFill>
                <a:srgbClr val="333333"/>
              </a:solidFill>
              <a:latin typeface="Times New Roman" panose="02020603050405020304" charset="0"/>
              <a:ea typeface="Helvetica Neue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28625" y="160020"/>
            <a:ext cx="484759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890395"/>
            <a:ext cx="9934575" cy="3000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12950" y="1025525"/>
            <a:ext cx="359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随堂练习</a:t>
            </a:r>
            <a:endParaRPr lang="zh-CN" alt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48608" y="196882"/>
            <a:ext cx="3253696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48607" y="77182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循环语句允许我们执行一个语句或语句组多次。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24317"/>
          <a:stretch>
            <a:fillRect/>
          </a:stretch>
        </p:blipFill>
        <p:spPr>
          <a:xfrm>
            <a:off x="6619792" y="771422"/>
            <a:ext cx="3208895" cy="45225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11448" y="92107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11447" y="667050"/>
            <a:ext cx="7768046" cy="2305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循环：在给定的判断条件为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时执行循环体，否则退出循环体。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基本形式：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4582" b="4908"/>
          <a:stretch>
            <a:fillRect/>
          </a:stretch>
        </p:blipFill>
        <p:spPr>
          <a:xfrm>
            <a:off x="2494171" y="2216701"/>
            <a:ext cx="3449469" cy="3483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2215177" y="1239446"/>
            <a:ext cx="2886727" cy="84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3335" rIns="0" bIns="0" rtlCol="0">
            <a:spAutoFit/>
          </a:bodyPr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GB" altLang="zh-CN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1. </a:t>
            </a:r>
            <a:r>
              <a:rPr lang="en-GB" altLang="zh-CN" sz="2000" dirty="0">
                <a:solidFill>
                  <a:srgbClr val="3366FF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while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判断条件</a:t>
            </a:r>
            <a:r>
              <a:rPr lang="zh-CN" altLang="en-GB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：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</a:t>
            </a:r>
            <a:r>
              <a:rPr lang="en-GB" altLang="zh-CN" sz="2000" b="1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        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执行语句</a:t>
            </a:r>
            <a:r>
              <a:rPr lang="en-US" altLang="zh-CN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……</a:t>
            </a:r>
            <a:endParaRPr lang="en-GB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25418" y="205772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25417" y="780715"/>
            <a:ext cx="7768046" cy="1356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循环：在给定的判断条件为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时执行循环体，否则退出循环体。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51" y="1795747"/>
            <a:ext cx="4676260" cy="31175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03193" y="199422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562217" y="775000"/>
            <a:ext cx="7768046" cy="1369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rrowheads="1" noCrop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05" y="199390"/>
            <a:ext cx="4317365" cy="51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03193" y="199422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562217" y="775000"/>
            <a:ext cx="7768046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681480"/>
            <a:ext cx="3400425" cy="3400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05" y="2424430"/>
            <a:ext cx="7905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729027" y="557258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31183" y="66072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631182" y="641015"/>
            <a:ext cx="7768046" cy="184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循环：遍历任何序列的项目，如一个列表或者一个字符串。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基本形式：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4912" y="1213411"/>
            <a:ext cx="6056745" cy="84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GB" altLang="zh-CN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1. </a:t>
            </a:r>
            <a:r>
              <a:rPr lang="en-US" altLang="zh-CN" sz="2000" dirty="0">
                <a:solidFill>
                  <a:srgbClr val="3366FF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for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判断条件（</a:t>
            </a:r>
            <a:r>
              <a:rPr lang="en-US" altLang="zh-CN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var in sequence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）</a:t>
            </a:r>
            <a:r>
              <a:rPr lang="zh-CN" altLang="en-GB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：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</a:t>
            </a:r>
            <a:r>
              <a:rPr lang="en-GB" altLang="zh-CN" sz="2000" b="1" dirty="0">
                <a:solidFill>
                  <a:schemeClr val="bg1">
                    <a:lumMod val="5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        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执行语句</a:t>
            </a:r>
            <a:r>
              <a:rPr lang="en-US" altLang="zh-CN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……</a:t>
            </a:r>
            <a:endParaRPr lang="en-GB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" b="3554"/>
          <a:stretch>
            <a:fillRect/>
          </a:stretch>
        </p:blipFill>
        <p:spPr bwMode="auto">
          <a:xfrm>
            <a:off x="2634912" y="2104196"/>
            <a:ext cx="3177621" cy="349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9363" y="291112"/>
            <a:ext cx="30785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基本语法：行与缩进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357997" y="1248013"/>
            <a:ext cx="3140075" cy="271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experession: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ts val="1975"/>
              </a:lnSpc>
              <a:spcBef>
                <a:spcPts val="1645"/>
              </a:spcBef>
            </a:pP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print('True')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441575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语句块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317500">
              <a:lnSpc>
                <a:spcPts val="2085"/>
              </a:lnSpc>
            </a:pP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print('123')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elif: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1645"/>
              </a:spcBef>
            </a:pP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print('False')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441575">
              <a:lnSpc>
                <a:spcPts val="1885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语句块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317500">
              <a:lnSpc>
                <a:spcPts val="1885"/>
              </a:lnSpc>
            </a:pP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print('456')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012387" y="904074"/>
            <a:ext cx="3680460" cy="3601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object 3"/>
          <p:cNvSpPr txBox="1"/>
          <p:nvPr/>
        </p:nvSpPr>
        <p:spPr>
          <a:xfrm>
            <a:off x="276217" y="71340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循环：遍历任何序列的项目，如一个列表或者一个字符串。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21" y="1373389"/>
            <a:ext cx="4007637" cy="3453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6218" y="138462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1" name="object 3"/>
          <p:cNvSpPr txBox="1"/>
          <p:nvPr/>
        </p:nvSpPr>
        <p:spPr>
          <a:xfrm>
            <a:off x="428617" y="648000"/>
            <a:ext cx="7768046" cy="3267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98850" lvl="7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618" y="73057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524" y="580609"/>
            <a:ext cx="4854055" cy="2461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67" y="1736035"/>
            <a:ext cx="2989639" cy="3614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28618" y="73057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range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382" y="15230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var(--jp-code-font-family)"/>
                <a:ea typeface="var(--jp-code-font-family)"/>
              </a:rPr>
              <a:t>range()</a:t>
            </a:r>
            <a:r>
              <a:rPr lang="en-US" altLang="zh-CN" sz="1600" b="1" i="0">
                <a:latin typeface="system-ui"/>
                <a:ea typeface="system-ui"/>
              </a:rPr>
              <a:t> </a:t>
            </a:r>
            <a:r>
              <a:rPr lang="zh-CN" altLang="en-US" sz="1600" b="1" i="0">
                <a:latin typeface="system-ui"/>
                <a:ea typeface="system-ui"/>
              </a:rPr>
              <a:t>是个什么东西？</a:t>
            </a:r>
            <a:endParaRPr lang="zh-CN" altLang="en-US" sz="1600" b="1" i="0">
              <a:latin typeface="system-ui"/>
              <a:ea typeface="system-u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2528570"/>
            <a:ext cx="3962400" cy="194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9872" y="15230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如果我们</a:t>
            </a:r>
            <a:r>
              <a:rPr lang="zh-CN" altLang="en-US" sz="1600" b="1" i="0">
                <a:latin typeface="system-ui"/>
                <a:ea typeface="system-ui"/>
              </a:rPr>
              <a:t>省略第一个参数</a:t>
            </a:r>
            <a:r>
              <a:rPr lang="zh-CN" altLang="en-US" sz="1600" b="0" i="0">
                <a:latin typeface="system-ui"/>
                <a:ea typeface="system-ui"/>
              </a:rPr>
              <a:t>会发生什么？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55" y="2204720"/>
            <a:ext cx="40767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28618" y="73057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range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357" y="11534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那如果我们添加第三个参数呢？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1849755"/>
            <a:ext cx="438150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7652" y="11534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只对从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m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到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n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的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奇数求和</a:t>
            </a:r>
            <a:endParaRPr lang="zh-CN" altLang="en-US"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0" y="1795145"/>
            <a:ext cx="52482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28618" y="73057"/>
            <a:ext cx="400745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range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3112" y="1016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现在我们</a:t>
            </a:r>
            <a:r>
              <a:rPr lang="zh-CN" altLang="en-US" sz="1600" b="1" i="0">
                <a:latin typeface="system-ui"/>
                <a:ea typeface="system-ui"/>
              </a:rPr>
              <a:t>反着来</a:t>
            </a:r>
            <a:r>
              <a:rPr lang="zh-CN" altLang="en-US" sz="1600" b="0" i="0">
                <a:latin typeface="system-ui"/>
                <a:ea typeface="system-ui"/>
              </a:rPr>
              <a:t>试一下！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1537970"/>
            <a:ext cx="52197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1" name="object 3"/>
          <p:cNvSpPr txBox="1"/>
          <p:nvPr/>
        </p:nvSpPr>
        <p:spPr>
          <a:xfrm>
            <a:off x="328287" y="78579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288" y="210852"/>
            <a:ext cx="678772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基本语法：条件语句和循环语句综合实例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16" y="1445779"/>
            <a:ext cx="8645791" cy="295667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1" name="object 3"/>
          <p:cNvSpPr txBox="1"/>
          <p:nvPr/>
        </p:nvSpPr>
        <p:spPr>
          <a:xfrm>
            <a:off x="210812" y="692450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0813" y="117507"/>
            <a:ext cx="678772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基本语法：条件语句和循环语句综合实例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92" y="1204940"/>
            <a:ext cx="8513806" cy="227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1594" t="73002" r="60972"/>
          <a:stretch>
            <a:fillRect/>
          </a:stretch>
        </p:blipFill>
        <p:spPr>
          <a:xfrm>
            <a:off x="3191129" y="4039072"/>
            <a:ext cx="2304542" cy="6239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箭头: 下 8"/>
          <p:cNvSpPr/>
          <p:nvPr/>
        </p:nvSpPr>
        <p:spPr bwMode="auto">
          <a:xfrm>
            <a:off x="3896995" y="3526582"/>
            <a:ext cx="914400" cy="46345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txBody>
          <a:bodyPr wrap="none" rtlCol="0" anchor="ctr"/>
          <a:p>
            <a:pPr algn="ctr" eaLnBrk="1" hangingPunct="1"/>
            <a:endParaRPr lang="zh-CN" altLang="en-US" sz="18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82262" y="189262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82262" y="764205"/>
            <a:ext cx="7768046" cy="88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循环和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循环，当然还有一些控制循环的语句：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2694" y="2393685"/>
          <a:ext cx="7467614" cy="2014453"/>
        </p:xfrm>
        <a:graphic>
          <a:graphicData uri="http://schemas.openxmlformats.org/drawingml/2006/table">
            <a:tbl>
              <a:tblPr/>
              <a:tblGrid>
                <a:gridCol w="2409567"/>
                <a:gridCol w="5058047"/>
              </a:tblGrid>
              <a:tr h="212935">
                <a:tc>
                  <a:txBody>
                    <a:bodyPr/>
                    <a:p>
                      <a:pPr algn="l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循环控制语句</a:t>
                      </a:r>
                      <a:endParaRPr lang="zh-CN" altLang="en-US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758" marR="18758" marT="18758" marB="18758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8758" marR="18758" marT="18758" marB="18758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10375">
                <a:tc>
                  <a:txBody>
                    <a:bodyPr/>
                    <a:p>
                      <a:pPr fontAlgn="t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在语句块执行过程中终止循环，并且跳出整个循环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265">
                <a:tc>
                  <a:txBody>
                    <a:bodyPr/>
                    <a:p>
                      <a:pPr fontAlgn="t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在语句块执行过程中终止当前循环，跳出该次循环，执行下一次循环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30265">
                <a:tc>
                  <a:txBody>
                    <a:bodyPr/>
                    <a:p>
                      <a:pPr fontAlgn="t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是空语句，是为了保持程序结构的完整性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1263" marR="31263" marT="43768" marB="43768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54627" y="80042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54627" y="65498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终止循环，并且跳出整个循环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基本形式：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152" y="1201881"/>
            <a:ext cx="40481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82237" y="116872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82237" y="691815"/>
            <a:ext cx="7768046" cy="89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终止循环，并且跳出整个循环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示例：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82" y="1207851"/>
            <a:ext cx="6092201" cy="4079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9363" y="291112"/>
            <a:ext cx="30785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print()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9505" y="1034415"/>
            <a:ext cx="626491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print()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的作用是将填入的内容显示在 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Console 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中，默认每次输入后会换行（等价于按了一次回车，或者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\n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）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2030730"/>
            <a:ext cx="3552825" cy="2809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6847" y="1731963"/>
            <a:ext cx="5080000" cy="71183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print()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一次也可以输出多个内容，默认以空格分隔</a:t>
            </a:r>
            <a:endParaRPr lang="zh-CN" altLang="en-US"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0" indent="0" algn="l">
              <a:spcBef>
                <a:spcPct val="0"/>
              </a:spcBef>
              <a:spcAft>
                <a:spcPts val="500"/>
              </a:spcAft>
            </a:pPr>
            <a:r>
              <a:rPr lang="zh-CN" altLang="en-US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控制分隔的参数是</a:t>
            </a:r>
            <a:r>
              <a:rPr lang="en-US" altLang="zh-CN"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 </a:t>
            </a:r>
            <a:r>
              <a:rPr lang="en-US" altLang="zh-CN" sz="1600" b="0" i="0">
                <a:latin typeface="Times New Roman" panose="02020603050405020304" charset="0"/>
                <a:ea typeface="var(--jp-code-font-family)"/>
                <a:cs typeface="Times New Roman" panose="02020603050405020304" charset="0"/>
              </a:rPr>
              <a:t>sep</a:t>
            </a:r>
            <a:endParaRPr lang="en-US" altLang="zh-CN" sz="1600" b="0" i="0">
              <a:latin typeface="Times New Roman" panose="02020603050405020304" charset="0"/>
              <a:ea typeface="var(--jp-code-font-family)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2670175"/>
            <a:ext cx="33528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96842" y="130842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96842" y="705785"/>
            <a:ext cx="7768046" cy="89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：跳过当前循环的剩余语句，然后继续进行下一轮循环。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基本形式：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500" y="1205056"/>
            <a:ext cx="4572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40022" y="123857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40022" y="698800"/>
            <a:ext cx="7768046" cy="469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：跳过当前循环的剩余语句，然后继续进行下一轮循环。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continue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语句跳出本次循环，而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break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跳出整个循环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34" y="1663639"/>
            <a:ext cx="6899421" cy="33551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/>
        </p:nvSpPr>
        <p:spPr>
          <a:xfrm>
            <a:off x="8316277" y="567355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18432" y="167037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基本语法：控制循环语句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18432" y="741980"/>
            <a:ext cx="7768046" cy="4203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不做任何事情，一般用做占位语句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2000" dirty="0"/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有时候程序需要占一个位置，或者放一条语句，但又不希望这条语句做任何事情，此时就可以通过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pass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语句来实现。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271" y="1278158"/>
            <a:ext cx="3557014" cy="283783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/>
        </p:nvSpPr>
        <p:spPr>
          <a:xfrm>
            <a:off x="8316277" y="567355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18432" y="167037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275" y="842010"/>
            <a:ext cx="5344160" cy="4166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                 Range</a:t>
            </a:r>
            <a:endParaRPr lang="en-US" altLang="zh-CN" sz="2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优点：</a:t>
            </a:r>
            <a:endParaRPr lang="zh-CN" altLang="en-US" sz="1400" b="1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简洁明了，特别适合用于需要迭代固定次数的情况。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易于使用，代码可读性高，尤其在循环遍历序列（如列表、元组等）时。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缺点：</a:t>
            </a:r>
            <a:endParaRPr lang="zh-CN" altLang="en-US" sz="1400" b="1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仅限于数值递增</a:t>
            </a:r>
            <a:r>
              <a:rPr lang="en-US" altLang="zh-CN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/</a:t>
            </a: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递减的迭代，灵活性有限。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在某些情况下可能不如直接使用</a:t>
            </a:r>
            <a:r>
              <a:rPr lang="en-US" altLang="zh-CN" sz="1000" b="0" i="0">
                <a:solidFill>
                  <a:srgbClr val="2C2C36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for</a:t>
            </a: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循环灵活。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适用场景：</a:t>
            </a:r>
            <a:endParaRPr lang="zh-CN" altLang="en-US" sz="1400" b="1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当你需要按顺序生成一系列数字作为循环计数器时。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遍历任何可迭代对象（如列表、字符串、字典等）时非常方便。</a:t>
            </a:r>
            <a:endParaRPr lang="zh-CN" altLang="en-US" sz="1400" b="0" i="0">
              <a:solidFill>
                <a:srgbClr val="2C2C36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/>
        </p:nvSpPr>
        <p:spPr>
          <a:xfrm>
            <a:off x="8316277" y="567355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18432" y="167037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8972" y="782955"/>
            <a:ext cx="5080000" cy="429006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lang="en-US" altLang="zh-CN" sz="18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zh-CN" altLang="en-US" sz="18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</a:t>
            </a:r>
            <a:endParaRPr lang="zh-CN" altLang="en-US" sz="18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 sz="14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语法简洁，易于理解和实现。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可以很方便地遍历任何可迭代对象（如列表、字符串、文件等），并自动处理迭代过程中的索引问题。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性能优越，尤其是在处理集合类型数据时。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 sz="14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对于依赖条件而非确定次数的循环，不如</a:t>
            </a:r>
            <a:r>
              <a:rPr lang="en-US" altLang="zh-CN" sz="10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循环直观。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4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适用场景：</a:t>
            </a:r>
            <a:endParaRPr lang="zh-CN" altLang="en-US" sz="14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当你确切知道要循环多少次，或者想要遍历一个集合中的元素时。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4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处理有序的数据集合，比如数组或列表。</a:t>
            </a:r>
            <a:endParaRPr lang="zh-CN" altLang="en-US" sz="14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/>
        </p:nvSpPr>
        <p:spPr>
          <a:xfrm>
            <a:off x="8316277" y="567355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18432" y="167037"/>
            <a:ext cx="3933317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2435" y="591185"/>
            <a:ext cx="6363970" cy="46285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While </a:t>
            </a:r>
            <a:r>
              <a:rPr lang="zh-CN" altLang="en-US" sz="18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</a:t>
            </a:r>
            <a:endParaRPr lang="zh-CN" altLang="en-US" sz="18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6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 sz="16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更加灵活，适用于基于条件的循环控制，而不是固定的次数。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能够创建无限循环（需手动</a:t>
            </a:r>
            <a:r>
              <a:rPr lang="en-US" altLang="zh-CN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退出），对于等待某个条件变为真等情况很有用。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6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 sz="16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如果条件设置不当，可能导致死循环。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相比</a:t>
            </a:r>
            <a:r>
              <a:rPr lang="en-US" altLang="zh-CN" sz="12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循环，代码可能更冗长，尤其是当需要手动管理循环变量时。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600" b="1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适用场景：</a:t>
            </a:r>
            <a:endParaRPr lang="zh-CN" altLang="en-US" sz="1600" b="1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当循环次数不确定，而是取决于满足特定条件时。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2C2C3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实现长时间运行的服务或监听事件的程序时。</a:t>
            </a:r>
            <a:endParaRPr lang="zh-CN" altLang="en-US" sz="1600" b="0" i="0">
              <a:solidFill>
                <a:srgbClr val="2C2C3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23" y="2473034"/>
            <a:ext cx="5254739" cy="2972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2239" y="128937"/>
            <a:ext cx="297503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基本语法：函数定义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1014" y="796465"/>
            <a:ext cx="3554617" cy="1372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def </a:t>
            </a:r>
            <a:r>
              <a:rPr lang="zh-CN" altLang="en-US" sz="2000" dirty="0">
                <a:solidFill>
                  <a:srgbClr val="0083E6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函数名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 (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函数参数</a:t>
            </a: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): </a:t>
            </a:r>
            <a:endParaRPr lang="en-GB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	  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代码</a:t>
            </a:r>
            <a:endParaRPr lang="en-GB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en-GB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	  return </a:t>
            </a:r>
            <a:r>
              <a:rPr lang="zh-CN" altLang="en-US" sz="2000" dirty="0">
                <a:solidFill>
                  <a:schemeClr val="accent2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函数返回值</a:t>
            </a:r>
            <a:endParaRPr lang="en-GB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18618" y="2780528"/>
            <a:ext cx="1802418" cy="334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/>
          <a:lstStyle/>
          <a:p>
            <a:pPr algn="ctr" eaLnBrk="1" hangingPunct="1"/>
            <a:endParaRPr lang="en-GB" sz="18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62352" y="3579824"/>
            <a:ext cx="1555246" cy="433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/>
          <a:lstStyle/>
          <a:p>
            <a:pPr algn="ctr" eaLnBrk="1" hangingPunct="1"/>
            <a:endParaRPr lang="en-GB" sz="18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062" y="2402073"/>
            <a:ext cx="2185627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zh-CN" altLang="en-GB" sz="22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输入</a:t>
            </a:r>
            <a:r>
              <a:rPr lang="zh-CN" altLang="en-US" sz="22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的参数列表</a:t>
            </a:r>
            <a:endParaRPr lang="en-GB" sz="22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</p:txBody>
      </p:sp>
      <p:cxnSp>
        <p:nvCxnSpPr>
          <p:cNvPr id="13" name="直线箭头连接符 12"/>
          <p:cNvCxnSpPr>
            <a:stCxn id="11" idx="1"/>
            <a:endCxn id="7" idx="3"/>
          </p:cNvCxnSpPr>
          <p:nvPr/>
        </p:nvCxnSpPr>
        <p:spPr bwMode="auto">
          <a:xfrm flipH="1">
            <a:off x="4721036" y="2578083"/>
            <a:ext cx="1651026" cy="36944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7" idx="1"/>
            <a:endCxn id="10" idx="3"/>
          </p:cNvCxnSpPr>
          <p:nvPr/>
        </p:nvCxnSpPr>
        <p:spPr bwMode="auto">
          <a:xfrm flipH="1">
            <a:off x="5017598" y="3509927"/>
            <a:ext cx="1563259" cy="28667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80857" y="3333917"/>
            <a:ext cx="2185627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720"/>
              </a:spcBef>
              <a:tabLst>
                <a:tab pos="241300" algn="l"/>
              </a:tabLst>
            </a:pPr>
            <a:r>
              <a:rPr lang="zh-CN" altLang="en-US" sz="22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charset="0"/>
              </a:rPr>
              <a:t>函数返回值</a:t>
            </a:r>
            <a:endParaRPr lang="en-GB" sz="22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82237" y="703880"/>
            <a:ext cx="7768046" cy="231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函数定义：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36597" y="560179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8754" y="95282"/>
            <a:ext cx="297503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基本语法：函数定义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38752" y="670225"/>
            <a:ext cx="7768046" cy="231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173" y="705098"/>
            <a:ext cx="8164540" cy="15088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94" y="2424054"/>
            <a:ext cx="5850473" cy="305074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36597" y="560179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47459" y="2169827"/>
            <a:ext cx="2975038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Thanks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9363" y="291112"/>
            <a:ext cx="30785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print()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9722" y="11229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你甚至可以做</a:t>
            </a:r>
            <a:r>
              <a:rPr lang="zh-CN" altLang="en-US" sz="1600" b="1" i="0">
                <a:latin typeface="system-ui"/>
                <a:ea typeface="system-ui"/>
              </a:rPr>
              <a:t>加法</a:t>
            </a:r>
            <a:r>
              <a:rPr lang="zh-CN" altLang="en-US" sz="1600" b="0" i="0">
                <a:latin typeface="system-ui"/>
                <a:ea typeface="system-ui"/>
              </a:rPr>
              <a:t>和</a:t>
            </a:r>
            <a:r>
              <a:rPr lang="zh-CN" altLang="en-US" sz="1600" b="1" i="0">
                <a:latin typeface="system-ui"/>
                <a:ea typeface="system-ui"/>
              </a:rPr>
              <a:t>乘法</a:t>
            </a:r>
            <a:r>
              <a:rPr lang="zh-CN" altLang="en-US" sz="1600" b="0" i="0">
                <a:latin typeface="system-ui"/>
                <a:ea typeface="system-ui"/>
              </a:rPr>
              <a:t>！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2164715"/>
            <a:ext cx="3200400" cy="1781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0" y="2071370"/>
            <a:ext cx="633412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9363" y="291112"/>
            <a:ext cx="30785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print()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952" y="120872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如果我想</a:t>
            </a:r>
            <a:r>
              <a:rPr lang="zh-CN" altLang="en-US" sz="1600" b="1" i="0">
                <a:latin typeface="system-ui"/>
                <a:ea typeface="system-ui"/>
              </a:rPr>
              <a:t>一次性输出很多行</a:t>
            </a:r>
            <a:r>
              <a:rPr lang="zh-CN" altLang="en-US" sz="1600" b="0" i="0">
                <a:latin typeface="system-ui"/>
                <a:ea typeface="system-ui"/>
              </a:rPr>
              <a:t>？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896745"/>
            <a:ext cx="2593340" cy="23329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19762" y="12855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latin typeface="system-ui"/>
                <a:ea typeface="system-ui"/>
              </a:rPr>
              <a:t>一行多个输入值</a:t>
            </a:r>
            <a:endParaRPr lang="zh-CN" altLang="en-US" sz="1600" b="1" i="0">
              <a:latin typeface="system-ui"/>
              <a:ea typeface="system-u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75" y="1956435"/>
            <a:ext cx="5662295" cy="2018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305482" y="554528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2363" y="181257"/>
            <a:ext cx="39929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基本语法：自变量命名规范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42363" y="688809"/>
            <a:ext cx="7768046" cy="35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2700" indent="0" fontAlgn="base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None/>
              <a:tabLst>
                <a:tab pos="241300" algn="l"/>
              </a:tabLst>
              <a:defRPr sz="2400" spc="15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defRPr>
            </a:lvl1pPr>
            <a:lvl2pPr marL="698500" lvl="1" indent="-228600" fontAlgn="base">
              <a:lnSpc>
                <a:spcPct val="100000"/>
              </a:lnSpc>
              <a:spcBef>
                <a:spcPts val="152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Arial" panose="020B0604020202020204"/>
              <a:buChar char="●"/>
              <a:tabLst>
                <a:tab pos="698500" algn="l"/>
              </a:tabLst>
              <a:defRPr sz="2000" spc="18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defRPr>
            </a:lvl2pPr>
            <a:lvl3pPr marL="1036320" indent="-3429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81430" indent="-2921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98930" indent="-31623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/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/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/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/>
            </a:lvl9pPr>
          </a:lstStyle>
          <a:p>
            <a:pPr marL="3556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sz="2000" dirty="0"/>
              <a:t>命名只能以</a:t>
            </a:r>
            <a:r>
              <a:rPr lang="zh-CN" altLang="en-US" sz="2000" b="1" dirty="0">
                <a:solidFill>
                  <a:srgbClr val="FF0000"/>
                </a:solidFill>
              </a:rPr>
              <a:t>字母</a:t>
            </a:r>
            <a:r>
              <a:rPr lang="zh-CN" altLang="en-US" sz="2000" dirty="0"/>
              <a:t>或者</a:t>
            </a:r>
            <a:r>
              <a:rPr lang="en-US" altLang="zh-CN" sz="2000" b="1" dirty="0">
                <a:solidFill>
                  <a:srgbClr val="FF0000"/>
                </a:solidFill>
              </a:rPr>
              <a:t>_</a:t>
            </a:r>
            <a:r>
              <a:rPr lang="zh-CN" altLang="en-US" sz="2000" b="1" dirty="0">
                <a:solidFill>
                  <a:srgbClr val="FF0000"/>
                </a:solidFill>
              </a:rPr>
              <a:t>下划线</a:t>
            </a:r>
            <a:r>
              <a:rPr lang="zh-CN" altLang="en-US" sz="2000" dirty="0"/>
              <a:t>开头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示例：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错误示例：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556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名字不能包含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错误示例：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041" y="1196361"/>
            <a:ext cx="3902781" cy="24321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24" y="3952523"/>
            <a:ext cx="3429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/>
        </p:nvSpPr>
        <p:spPr>
          <a:xfrm>
            <a:off x="8244522" y="5444951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1403" y="80927"/>
            <a:ext cx="3992910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基本语法：自变量命名规范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89988" y="588479"/>
            <a:ext cx="7768046" cy="2318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自定义自变量命名不要与</a:t>
            </a:r>
            <a:r>
              <a:rPr lang="zh-CN" altLang="en-US" sz="2000" b="1" spc="15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保留名、内置函数名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重复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如错误示例：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                  for=6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（保留名）</a:t>
            </a:r>
            <a:endParaRPr lang="en-US" altLang="zh-CN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                  list=[]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（内置函数名）</a:t>
            </a:r>
            <a:endParaRPr lang="en-US"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                   str=8</a:t>
            </a:r>
            <a:r>
              <a:rPr lang="zh-CN" altLang="en-US" sz="2000" spc="150" dirty="0">
                <a:latin typeface="Songti SC" panose="02010600040101010101" pitchFamily="2" charset="-122"/>
                <a:ea typeface="Songti SC" panose="02010600040101010101" pitchFamily="2" charset="-122"/>
              </a:rPr>
              <a:t>（内置函数名）</a:t>
            </a:r>
            <a:endParaRPr sz="2000" spc="1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181403" y="3468955"/>
            <a:ext cx="8333416" cy="19008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2"/>
          <p:cNvSpPr txBox="1"/>
          <p:nvPr/>
        </p:nvSpPr>
        <p:spPr bwMode="auto">
          <a:xfrm>
            <a:off x="173533" y="3027420"/>
            <a:ext cx="8001559" cy="32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numCol="1" rtlCol="0" anchor="ctr" anchorCtr="0" compatLnSpc="1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0003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indent="-342900" algn="l"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zh-CN" altLang="en-US" sz="2000" b="0" spc="150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+mn-cs"/>
              </a:rPr>
              <a:t> 保留字</a:t>
            </a:r>
            <a:r>
              <a:rPr lang="en-US" altLang="zh-CN" sz="2000" b="0" spc="150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+mn-cs"/>
              </a:rPr>
              <a:t>-</a:t>
            </a:r>
            <a:r>
              <a:rPr lang="en-GB" sz="2000" b="0" spc="150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+mn-cs"/>
              </a:rPr>
              <a:t>Python</a:t>
            </a:r>
            <a:r>
              <a:rPr lang="zh-CN" altLang="en-US" sz="2000" b="0" spc="150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+mn-cs"/>
              </a:rPr>
              <a:t>提供了保留字列表</a:t>
            </a:r>
            <a:endParaRPr lang="zh-CN" altLang="en-US" sz="2000" b="0" spc="150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25.311811023622,&quot;width&quot;:6010.944881889764}"/>
</p:tagLst>
</file>

<file path=ppt/tags/tag2.xml><?xml version="1.0" encoding="utf-8"?>
<p:tagLst xmlns:p="http://schemas.openxmlformats.org/presentationml/2006/main">
  <p:tag name="COMMONDATA" val="eyJoZGlkIjoiZDc5YWQ4ZGI5MWRkZmYwODg4ZGY1ZTlkMTczNmFlMDM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5665</Words>
  <Application>WPS 演示</Application>
  <PresentationFormat>自定义</PresentationFormat>
  <Paragraphs>796</Paragraphs>
  <Slides>58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84" baseType="lpstr">
      <vt:lpstr>Arial</vt:lpstr>
      <vt:lpstr>宋体</vt:lpstr>
      <vt:lpstr>Wingdings</vt:lpstr>
      <vt:lpstr>黑体</vt:lpstr>
      <vt:lpstr>微软雅黑</vt:lpstr>
      <vt:lpstr>Arial Black</vt:lpstr>
      <vt:lpstr>方正大黑简体</vt:lpstr>
      <vt:lpstr>Calibri</vt:lpstr>
      <vt:lpstr>Wingdings</vt:lpstr>
      <vt:lpstr>Songti SC Regular</vt:lpstr>
      <vt:lpstr>Songti SC</vt:lpstr>
      <vt:lpstr>UKIJ CJK</vt:lpstr>
      <vt:lpstr>Arial</vt:lpstr>
      <vt:lpstr>Segoe Print</vt:lpstr>
      <vt:lpstr>Times New Roman</vt:lpstr>
      <vt:lpstr>Times New Roman</vt:lpstr>
      <vt:lpstr>var(--jp-code-font-family)</vt:lpstr>
      <vt:lpstr>system-ui</vt:lpstr>
      <vt:lpstr>Arial Unicode MS</vt:lpstr>
      <vt:lpstr>Times New Roman Regular</vt:lpstr>
      <vt:lpstr>Consolas</vt:lpstr>
      <vt:lpstr>Helvetica Neue</vt:lpstr>
      <vt:lpstr>SFMono-Regular</vt:lpstr>
      <vt:lpstr>-apple-system</vt:lpstr>
      <vt:lpstr>ui-monospace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天津大学管理与经济学部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视觉系统标准</dc:title>
  <dc:creator>鹤子 l</dc:creator>
  <cp:lastModifiedBy>呵呵</cp:lastModifiedBy>
  <cp:revision>1092</cp:revision>
  <dcterms:created xsi:type="dcterms:W3CDTF">2016-03-31T11:35:00Z</dcterms:created>
  <dcterms:modified xsi:type="dcterms:W3CDTF">2025-05-22T14:08:06Z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4371378EB2C44BE494DDD145087C36BD_12</vt:lpwstr>
  </property>
</Properties>
</file>