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7" r:id="rId3"/>
    <p:sldId id="336" r:id="rId4"/>
    <p:sldId id="337" r:id="rId5"/>
    <p:sldId id="340" r:id="rId6"/>
    <p:sldId id="342" r:id="rId7"/>
    <p:sldId id="338" r:id="rId8"/>
    <p:sldId id="341" r:id="rId9"/>
    <p:sldId id="293" r:id="rId10"/>
  </p:sldIdLst>
  <p:sldSz cx="18288000" cy="10287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28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1E4"/>
    <a:srgbClr val="FEF2E8"/>
    <a:srgbClr val="FDEADA"/>
    <a:srgbClr val="95B3D7"/>
    <a:srgbClr val="4879E6"/>
    <a:srgbClr val="5D88E9"/>
    <a:srgbClr val="6890EA"/>
    <a:srgbClr val="EFF5FF"/>
    <a:srgbClr val="E9F2FF"/>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94648" autoAdjust="0"/>
  </p:normalViewPr>
  <p:slideViewPr>
    <p:cSldViewPr showGuides="1">
      <p:cViewPr varScale="1">
        <p:scale>
          <a:sx n="78" d="100"/>
          <a:sy n="78" d="100"/>
        </p:scale>
        <p:origin x="184" y="168"/>
      </p:cViewPr>
      <p:guideLst>
        <p:guide orient="horz" pos="2188"/>
        <p:guide pos="289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5F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xml"/><Relationship Id="rId7" Type="http://schemas.openxmlformats.org/officeDocument/2006/relationships/image" Target="../media/image6.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slideLayout" Target="../slideLayouts/slideLayout7.xml"/><Relationship Id="rId4" Type="http://schemas.openxmlformats.org/officeDocument/2006/relationships/tags" Target="../tags/tag11.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7.xml"/><Relationship Id="rId5" Type="http://schemas.openxmlformats.org/officeDocument/2006/relationships/tags" Target="../tags/tag16.xml"/><Relationship Id="rId10"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700000">
            <a:off x="11005139" y="4122756"/>
            <a:ext cx="11215333" cy="11215333"/>
          </a:xfrm>
          <a:custGeom>
            <a:avLst/>
            <a:gdLst/>
            <a:ahLst/>
            <a:cxnLst/>
            <a:rect l="l" t="t" r="r" b="b"/>
            <a:pathLst>
              <a:path w="11215333" h="11215333">
                <a:moveTo>
                  <a:pt x="0" y="0"/>
                </a:moveTo>
                <a:lnTo>
                  <a:pt x="11215333" y="0"/>
                </a:lnTo>
                <a:lnTo>
                  <a:pt x="11215333" y="11215333"/>
                </a:lnTo>
                <a:lnTo>
                  <a:pt x="0" y="11215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9718650" y="5448300"/>
            <a:ext cx="4645884" cy="4645884"/>
          </a:xfrm>
          <a:custGeom>
            <a:avLst/>
            <a:gdLst/>
            <a:ahLst/>
            <a:cxnLst/>
            <a:rect l="l" t="t" r="r" b="b"/>
            <a:pathLst>
              <a:path w="4645884" h="4645884">
                <a:moveTo>
                  <a:pt x="0" y="0"/>
                </a:moveTo>
                <a:lnTo>
                  <a:pt x="4645884" y="0"/>
                </a:lnTo>
                <a:lnTo>
                  <a:pt x="4645884" y="4645884"/>
                </a:lnTo>
                <a:lnTo>
                  <a:pt x="0" y="46458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8682367" y="1766075"/>
            <a:ext cx="1273481" cy="1273481"/>
          </a:xfrm>
          <a:custGeom>
            <a:avLst/>
            <a:gdLst/>
            <a:ahLst/>
            <a:cxnLst/>
            <a:rect l="l" t="t" r="r" b="b"/>
            <a:pathLst>
              <a:path w="1273481" h="1273481">
                <a:moveTo>
                  <a:pt x="0" y="0"/>
                </a:moveTo>
                <a:lnTo>
                  <a:pt x="1273481" y="0"/>
                </a:lnTo>
                <a:lnTo>
                  <a:pt x="1273481" y="1273481"/>
                </a:lnTo>
                <a:lnTo>
                  <a:pt x="0" y="127348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685800" y="6667500"/>
            <a:ext cx="5756275" cy="2581275"/>
          </a:xfrm>
          <a:prstGeom prst="rect">
            <a:avLst/>
          </a:prstGeom>
        </p:spPr>
        <p:txBody>
          <a:bodyPr lIns="0" tIns="0" rIns="0" bIns="0" rtlCol="0" anchor="t">
            <a:noAutofit/>
          </a:bodyPr>
          <a:lstStyle/>
          <a:p>
            <a:pPr algn="ctr">
              <a:lnSpc>
                <a:spcPts val="3640"/>
              </a:lnSpc>
            </a:pPr>
            <a:endParaRPr lang="en-US" sz="2600" dirty="0">
              <a:solidFill>
                <a:schemeClr val="bg1"/>
              </a:solidFill>
            </a:endParaRPr>
          </a:p>
        </p:txBody>
      </p:sp>
      <p:sp>
        <p:nvSpPr>
          <p:cNvPr id="8" name="Freeform 8"/>
          <p:cNvSpPr/>
          <p:nvPr/>
        </p:nvSpPr>
        <p:spPr>
          <a:xfrm rot="-4119703">
            <a:off x="568866" y="1332219"/>
            <a:ext cx="1373988" cy="1373988"/>
          </a:xfrm>
          <a:custGeom>
            <a:avLst/>
            <a:gdLst/>
            <a:ahLst/>
            <a:cxnLst/>
            <a:rect l="l" t="t" r="r" b="b"/>
            <a:pathLst>
              <a:path w="1373988" h="1373988">
                <a:moveTo>
                  <a:pt x="0" y="0"/>
                </a:moveTo>
                <a:lnTo>
                  <a:pt x="1373987" y="0"/>
                </a:lnTo>
                <a:lnTo>
                  <a:pt x="1373987" y="1373988"/>
                </a:lnTo>
                <a:lnTo>
                  <a:pt x="0" y="13739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9" name="Group 9"/>
          <p:cNvGrpSpPr/>
          <p:nvPr/>
        </p:nvGrpSpPr>
        <p:grpSpPr>
          <a:xfrm>
            <a:off x="1255860" y="1799984"/>
            <a:ext cx="16342022" cy="3793878"/>
            <a:chOff x="-127750" y="-921029"/>
            <a:chExt cx="23014320" cy="5058503"/>
          </a:xfrm>
        </p:grpSpPr>
        <p:sp>
          <p:nvSpPr>
            <p:cNvPr id="10" name="TextBox 10"/>
            <p:cNvSpPr txBox="1"/>
            <p:nvPr/>
          </p:nvSpPr>
          <p:spPr>
            <a:xfrm>
              <a:off x="-127750" y="-921029"/>
              <a:ext cx="23014320" cy="3324013"/>
            </a:xfrm>
            <a:prstGeom prst="rect">
              <a:avLst/>
            </a:prstGeom>
          </p:spPr>
          <p:txBody>
            <a:bodyPr wrap="square" lIns="0" tIns="0" rIns="0" bIns="0" rtlCol="0" anchor="t">
              <a:spAutoFit/>
            </a:bodyPr>
            <a:lstStyle/>
            <a:p>
              <a:pPr>
                <a:lnSpc>
                  <a:spcPct val="150000"/>
                </a:lnSpc>
              </a:pPr>
              <a:r>
                <a:rPr lang="en-US" altLang="zh-CN" sz="5400" b="1" dirty="0">
                  <a:solidFill>
                    <a:srgbClr val="707070"/>
                  </a:solidFill>
                  <a:latin typeface="微软雅黑" panose="020B0503020204020204" pitchFamily="34" charset="-122"/>
                  <a:ea typeface="微软雅黑" panose="020B0503020204020204" pitchFamily="34" charset="-122"/>
                </a:rPr>
                <a:t>Analysis of DSDV</a:t>
              </a:r>
              <a:r>
                <a:rPr lang="zh-CN" altLang="en-US" sz="5400" b="1" dirty="0">
                  <a:solidFill>
                    <a:srgbClr val="707070"/>
                  </a:solidFill>
                  <a:latin typeface="微软雅黑" panose="020B0503020204020204" pitchFamily="34" charset="-122"/>
                  <a:ea typeface="微软雅黑" panose="020B0503020204020204" pitchFamily="34" charset="-122"/>
                </a:rPr>
                <a:t>，</a:t>
              </a:r>
              <a:r>
                <a:rPr lang="en-US" altLang="zh-CN" sz="5400" b="1" dirty="0">
                  <a:solidFill>
                    <a:srgbClr val="707070"/>
                  </a:solidFill>
                  <a:latin typeface="微软雅黑" panose="020B0503020204020204" pitchFamily="34" charset="-122"/>
                  <a:ea typeface="微软雅黑" panose="020B0503020204020204" pitchFamily="34" charset="-122"/>
                </a:rPr>
                <a:t>OLSR and AODV Routing Protocols in VANETS Scenario</a:t>
              </a:r>
              <a:r>
                <a:rPr lang="zh-CN" altLang="en-US" sz="5400" b="1" dirty="0">
                  <a:solidFill>
                    <a:srgbClr val="707070"/>
                  </a:solidFill>
                  <a:latin typeface="微软雅黑" panose="020B0503020204020204" pitchFamily="34" charset="-122"/>
                  <a:ea typeface="微软雅黑" panose="020B0503020204020204" pitchFamily="34" charset="-122"/>
                </a:rPr>
                <a:t>：</a:t>
              </a:r>
              <a:r>
                <a:rPr lang="en-US" altLang="zh-CN" sz="5400" b="1" dirty="0">
                  <a:solidFill>
                    <a:srgbClr val="707070"/>
                  </a:solidFill>
                  <a:latin typeface="微软雅黑" panose="020B0503020204020204" pitchFamily="34" charset="-122"/>
                  <a:ea typeface="微软雅黑" panose="020B0503020204020204" pitchFamily="34" charset="-122"/>
                </a:rPr>
                <a:t> Using NS3</a:t>
              </a:r>
              <a:endParaRPr lang="en-US" sz="5400" b="1" dirty="0">
                <a:solidFill>
                  <a:srgbClr val="707070"/>
                </a:solidFill>
                <a:latin typeface="微软雅黑" panose="020B0503020204020204" pitchFamily="34" charset="-122"/>
                <a:ea typeface="微软雅黑" panose="020B0503020204020204" pitchFamily="34" charset="-122"/>
              </a:endParaRPr>
            </a:p>
          </p:txBody>
        </p:sp>
        <p:sp>
          <p:nvSpPr>
            <p:cNvPr id="11" name="TextBox 11"/>
            <p:cNvSpPr txBox="1"/>
            <p:nvPr/>
          </p:nvSpPr>
          <p:spPr>
            <a:xfrm>
              <a:off x="0" y="2654076"/>
              <a:ext cx="11525109" cy="1483398"/>
            </a:xfrm>
            <a:prstGeom prst="rect">
              <a:avLst/>
            </a:prstGeom>
          </p:spPr>
          <p:txBody>
            <a:bodyPr wrap="square" lIns="0" tIns="0" rIns="0" bIns="0" rtlCol="0" anchor="t">
              <a:spAutoFit/>
            </a:bodyPr>
            <a:lstStyle/>
            <a:p>
              <a:pPr>
                <a:lnSpc>
                  <a:spcPts val="9535"/>
                </a:lnSpc>
              </a:pPr>
              <a:r>
                <a:rPr lang="en-US" altLang="zh-CN" sz="5400" dirty="0">
                  <a:solidFill>
                    <a:srgbClr val="3B71E4"/>
                  </a:solidFill>
                  <a:latin typeface="微软雅黑" panose="020B0503020204020204" pitchFamily="34" charset="-122"/>
                  <a:ea typeface="微软雅黑" panose="020B0503020204020204" pitchFamily="34" charset="-122"/>
                </a:rPr>
                <a:t>      </a:t>
              </a:r>
              <a:r>
                <a:rPr lang="en-US" altLang="zh-CN" sz="4800" dirty="0">
                  <a:solidFill>
                    <a:srgbClr val="3B71E4"/>
                  </a:solidFill>
                  <a:latin typeface="微软雅黑" panose="020B0503020204020204" pitchFamily="34" charset="-122"/>
                  <a:ea typeface="微软雅黑" panose="020B0503020204020204" pitchFamily="34" charset="-122"/>
                </a:rPr>
                <a:t>——</a:t>
              </a:r>
              <a:r>
                <a:rPr lang="zh-CN" altLang="en-US" sz="4800" dirty="0">
                  <a:solidFill>
                    <a:srgbClr val="3B71E4"/>
                  </a:solidFill>
                  <a:latin typeface="微软雅黑" panose="020B0503020204020204" pitchFamily="34" charset="-122"/>
                  <a:ea typeface="微软雅黑" panose="020B0503020204020204" pitchFamily="34" charset="-122"/>
                </a:rPr>
                <a:t>计网实验项目答辩</a:t>
              </a:r>
              <a:endParaRPr lang="en-US" sz="5400" dirty="0">
                <a:solidFill>
                  <a:srgbClr val="3B71E4"/>
                </a:solidFill>
                <a:latin typeface="微软雅黑" panose="020B0503020204020204" pitchFamily="34" charset="-122"/>
                <a:ea typeface="微软雅黑" panose="020B0503020204020204" pitchFamily="34" charset="-122"/>
              </a:endParaRPr>
            </a:p>
          </p:txBody>
        </p:sp>
      </p:grpSp>
      <p:sp>
        <p:nvSpPr>
          <p:cNvPr id="13" name="Freeform 13"/>
          <p:cNvSpPr/>
          <p:nvPr/>
        </p:nvSpPr>
        <p:spPr>
          <a:xfrm rot="-4165209">
            <a:off x="16996364" y="866398"/>
            <a:ext cx="525872" cy="525872"/>
          </a:xfrm>
          <a:custGeom>
            <a:avLst/>
            <a:gdLst/>
            <a:ahLst/>
            <a:cxnLst/>
            <a:rect l="l" t="t" r="r" b="b"/>
            <a:pathLst>
              <a:path w="525872" h="525872">
                <a:moveTo>
                  <a:pt x="0" y="0"/>
                </a:moveTo>
                <a:lnTo>
                  <a:pt x="525872" y="0"/>
                </a:lnTo>
                <a:lnTo>
                  <a:pt x="525872" y="525872"/>
                </a:lnTo>
                <a:lnTo>
                  <a:pt x="0" y="5258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rot="-9014249">
            <a:off x="6750930" y="8417155"/>
            <a:ext cx="624421" cy="624421"/>
          </a:xfrm>
          <a:custGeom>
            <a:avLst/>
            <a:gdLst/>
            <a:ahLst/>
            <a:cxnLst/>
            <a:rect l="l" t="t" r="r" b="b"/>
            <a:pathLst>
              <a:path w="624421" h="624421">
                <a:moveTo>
                  <a:pt x="0" y="0"/>
                </a:moveTo>
                <a:lnTo>
                  <a:pt x="624421" y="0"/>
                </a:lnTo>
                <a:lnTo>
                  <a:pt x="624421" y="624422"/>
                </a:lnTo>
                <a:lnTo>
                  <a:pt x="0" y="6244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圆角矩形 14"/>
          <p:cNvSpPr/>
          <p:nvPr>
            <p:custDataLst>
              <p:tags r:id="rId1"/>
            </p:custDataLst>
          </p:nvPr>
        </p:nvSpPr>
        <p:spPr>
          <a:xfrm>
            <a:off x="1028700" y="6362818"/>
            <a:ext cx="5260340" cy="2689860"/>
          </a:xfrm>
          <a:prstGeom prst="roundRect">
            <a:avLst>
              <a:gd name="adj" fmla="val 23765"/>
            </a:avLst>
          </a:prstGeom>
          <a:solidFill>
            <a:srgbClr val="3B7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小组成员： </a:t>
            </a:r>
          </a:p>
          <a:p>
            <a:pPr algn="ctr"/>
            <a:r>
              <a:rPr lang="zh-CN" altLang="en-US" sz="2400"/>
              <a:t>2052750  陈莫之</a:t>
            </a:r>
          </a:p>
          <a:p>
            <a:pPr algn="ctr"/>
            <a:r>
              <a:rPr lang="en-US" altLang="zh-CN" sz="2400"/>
              <a:t>2050633 </a:t>
            </a:r>
            <a:r>
              <a:rPr lang="zh-CN" altLang="en-US" sz="2400"/>
              <a:t>卢嘉霖</a:t>
            </a:r>
          </a:p>
          <a:p>
            <a:pPr algn="ctr"/>
            <a:r>
              <a:rPr lang="en-US" altLang="zh-CN" sz="2400"/>
              <a:t>2152054 </a:t>
            </a:r>
            <a:r>
              <a:rPr lang="zh-CN" altLang="en-US" sz="2400"/>
              <a:t>沈加豪</a:t>
            </a:r>
          </a:p>
          <a:p>
            <a:pPr algn="ctr"/>
            <a:r>
              <a:rPr lang="en-US" altLang="zh-CN" sz="2400"/>
              <a:t>2152827 </a:t>
            </a:r>
            <a:r>
              <a:rPr lang="zh-CN" altLang="en-US" sz="2400"/>
              <a:t>杨乐雅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8200" y="753154"/>
            <a:ext cx="515246" cy="515246"/>
          </a:xfrm>
          <a:custGeom>
            <a:avLst/>
            <a:gdLst/>
            <a:ahLst/>
            <a:cxnLst/>
            <a:rect l="l" t="t" r="r" b="b"/>
            <a:pathLst>
              <a:path w="515246" h="515246">
                <a:moveTo>
                  <a:pt x="0" y="0"/>
                </a:moveTo>
                <a:lnTo>
                  <a:pt x="515247" y="0"/>
                </a:lnTo>
                <a:lnTo>
                  <a:pt x="515247" y="515246"/>
                </a:lnTo>
                <a:lnTo>
                  <a:pt x="0" y="51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828800" y="583354"/>
            <a:ext cx="4533900" cy="803425"/>
          </a:xfrm>
          <a:prstGeom prst="rect">
            <a:avLst/>
          </a:prstGeom>
        </p:spPr>
        <p:txBody>
          <a:bodyPr wrap="square" lIns="0" tIns="0" rIns="0" bIns="0" rtlCol="0" anchor="t">
            <a:spAutoFit/>
          </a:bodyPr>
          <a:lstStyle/>
          <a:p>
            <a:pPr>
              <a:lnSpc>
                <a:spcPts val="6720"/>
              </a:lnSpc>
              <a:spcBef>
                <a:spcPct val="0"/>
              </a:spcBef>
            </a:pPr>
            <a:r>
              <a:rPr lang="zh-CN" altLang="en-US" sz="4800" b="1" dirty="0">
                <a:solidFill>
                  <a:srgbClr val="3B71E4"/>
                </a:solidFill>
                <a:ea typeface="思源黑体-粗体 Bold" panose="020B0800000000000000" charset="-122"/>
              </a:rPr>
              <a:t>背景介绍</a:t>
            </a:r>
            <a:endParaRPr lang="en-US" sz="4800" b="1" dirty="0">
              <a:solidFill>
                <a:srgbClr val="3B71E4"/>
              </a:solidFill>
              <a:ea typeface="思源黑体-粗体 Bold" panose="020B0800000000000000" charset="-122"/>
            </a:endParaRPr>
          </a:p>
        </p:txBody>
      </p:sp>
      <p:sp>
        <p:nvSpPr>
          <p:cNvPr id="21" name="文本框 20"/>
          <p:cNvSpPr txBox="1"/>
          <p:nvPr/>
        </p:nvSpPr>
        <p:spPr>
          <a:xfrm>
            <a:off x="997577" y="1943100"/>
            <a:ext cx="8915400" cy="7864525"/>
          </a:xfrm>
          <a:prstGeom prst="rect">
            <a:avLst/>
          </a:prstGeom>
          <a:noFill/>
        </p:spPr>
        <p:txBody>
          <a:bodyPr wrap="square">
            <a:spAutoFit/>
          </a:bodyPr>
          <a:lstStyle/>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VANET</a:t>
            </a:r>
            <a:r>
              <a:rPr lang="zh-CN" altLang="en-US" sz="2400" b="1" dirty="0">
                <a:solidFill>
                  <a:srgbClr val="3B71E4"/>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本文研究的路由协议所处的网络环境。由配备有无线通信设备的移动车辆节点以及路侧设备组成的自组织网络系统。特征包括：</a:t>
            </a: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高移动性</a:t>
            </a:r>
            <a:r>
              <a:rPr lang="zh-CN" altLang="en-US" sz="2400" dirty="0">
                <a:latin typeface="微软雅黑" panose="020B0503020204020204" pitchFamily="34" charset="-122"/>
                <a:ea typeface="微软雅黑" panose="020B0503020204020204" pitchFamily="34" charset="-122"/>
              </a:rPr>
              <a:t>：网络节点为高速移动的车辆。</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频繁变化的网络拓扑</a:t>
            </a:r>
            <a:r>
              <a:rPr lang="zh-CN" altLang="en-US" sz="2400" dirty="0">
                <a:latin typeface="微软雅黑" panose="020B0503020204020204" pitchFamily="34" charset="-122"/>
                <a:ea typeface="微软雅黑" panose="020B0503020204020204" pitchFamily="34" charset="-122"/>
              </a:rPr>
              <a:t>：车辆移动会不断改变节点之间的连接。</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基础设施支撑</a:t>
            </a:r>
            <a:r>
              <a:rPr lang="zh-CN" altLang="en-US" sz="2400" dirty="0">
                <a:latin typeface="微软雅黑" panose="020B0503020204020204" pitchFamily="34" charset="-122"/>
                <a:ea typeface="微软雅黑" panose="020B0503020204020204" pitchFamily="34" charset="-122"/>
              </a:rPr>
              <a:t>：路侧单元</a:t>
            </a:r>
            <a:r>
              <a:rPr lang="en-US" altLang="zh-CN" sz="2400" dirty="0">
                <a:latin typeface="微软雅黑" panose="020B0503020204020204" pitchFamily="34" charset="-122"/>
                <a:ea typeface="微软雅黑" panose="020B0503020204020204" pitchFamily="34" charset="-122"/>
              </a:rPr>
              <a:t>RSU</a:t>
            </a:r>
            <a:r>
              <a:rPr lang="zh-CN" altLang="en-US" sz="2400" dirty="0">
                <a:latin typeface="微软雅黑" panose="020B0503020204020204" pitchFamily="34" charset="-122"/>
                <a:ea typeface="微软雅黑" panose="020B0503020204020204" pitchFamily="34" charset="-122"/>
              </a:rPr>
              <a:t>为网络提供信息和支持。</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无线通信方式</a:t>
            </a:r>
            <a:r>
              <a:rPr lang="zh-CN" altLang="en-US" sz="2400" dirty="0">
                <a:latin typeface="微软雅黑" panose="020B0503020204020204" pitchFamily="34" charset="-122"/>
                <a:ea typeface="微软雅黑" panose="020B0503020204020204" pitchFamily="34" charset="-122"/>
              </a:rPr>
              <a:t>：车辆之间通过</a:t>
            </a:r>
            <a:r>
              <a:rPr lang="en-US" altLang="zh-CN" sz="2400" dirty="0">
                <a:latin typeface="微软雅黑" panose="020B0503020204020204" pitchFamily="34" charset="-122"/>
                <a:ea typeface="微软雅黑" panose="020B0503020204020204" pitchFamily="34" charset="-122"/>
              </a:rPr>
              <a:t>DSRC</a:t>
            </a:r>
            <a:r>
              <a:rPr lang="zh-CN" altLang="en-US" sz="2400" dirty="0">
                <a:latin typeface="微软雅黑" panose="020B0503020204020204" pitchFamily="34" charset="-122"/>
                <a:ea typeface="微软雅黑" panose="020B0503020204020204" pitchFamily="34" charset="-122"/>
              </a:rPr>
              <a:t>等无线技术通信。</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自组织特性</a:t>
            </a:r>
            <a:r>
              <a:rPr lang="zh-CN" altLang="en-US" sz="2400" dirty="0">
                <a:latin typeface="微软雅黑" panose="020B0503020204020204" pitchFamily="34" charset="-122"/>
                <a:ea typeface="微软雅黑" panose="020B0503020204020204" pitchFamily="34" charset="-122"/>
              </a:rPr>
              <a:t>：可以自主构建、维护和更新网络。</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3B71E4"/>
                </a:solidFill>
                <a:latin typeface="微软雅黑" panose="020B0503020204020204" pitchFamily="34" charset="-122"/>
                <a:ea typeface="微软雅黑" panose="020B0503020204020204" pitchFamily="34" charset="-122"/>
              </a:rPr>
              <a:t>应用丰富</a:t>
            </a:r>
            <a:r>
              <a:rPr lang="zh-CN" altLang="en-US" sz="2400" dirty="0">
                <a:latin typeface="微软雅黑" panose="020B0503020204020204" pitchFamily="34" charset="-122"/>
                <a:ea typeface="微软雅黑" panose="020B0503020204020204" pitchFamily="34" charset="-122"/>
              </a:rPr>
              <a:t>：车辆安全、导航、信息服务等。</a:t>
            </a: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RSU</a:t>
            </a:r>
            <a:r>
              <a:rPr lang="zh-CN" altLang="en-US" sz="2400" dirty="0">
                <a:latin typeface="微软雅黑" panose="020B0503020204020204" pitchFamily="34" charset="-122"/>
                <a:ea typeface="微软雅黑" panose="020B0503020204020204" pitchFamily="34" charset="-122"/>
              </a:rPr>
              <a:t>：安装在道路旁边的设备单元</a:t>
            </a: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OBU</a:t>
            </a:r>
            <a:r>
              <a:rPr lang="zh-CN" altLang="en-US" sz="2400" b="1" dirty="0">
                <a:solidFill>
                  <a:srgbClr val="3B71E4"/>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安装在车辆上的设备单元</a:t>
            </a: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V-to-V</a:t>
            </a:r>
            <a:r>
              <a:rPr lang="zh-CN" altLang="en-US" sz="2400" b="1" dirty="0">
                <a:solidFill>
                  <a:srgbClr val="3B71E4"/>
                </a:solidFill>
                <a:latin typeface="微软雅黑" panose="020B0503020204020204" pitchFamily="34" charset="-122"/>
                <a:ea typeface="微软雅黑" panose="020B0503020204020204" pitchFamily="34" charset="-122"/>
              </a:rPr>
              <a:t>、</a:t>
            </a:r>
            <a:r>
              <a:rPr lang="en-US" altLang="zh-CN" sz="2400" b="1" dirty="0">
                <a:solidFill>
                  <a:srgbClr val="3B71E4"/>
                </a:solidFill>
                <a:latin typeface="微软雅黑" panose="020B0503020204020204" pitchFamily="34" charset="-122"/>
                <a:ea typeface="微软雅黑" panose="020B0503020204020204" pitchFamily="34" charset="-122"/>
              </a:rPr>
              <a:t>I-to-I</a:t>
            </a:r>
            <a:r>
              <a:rPr lang="zh-CN" altLang="en-US" sz="2400" b="1" dirty="0">
                <a:solidFill>
                  <a:srgbClr val="3B71E4"/>
                </a:solidFill>
                <a:latin typeface="微软雅黑" panose="020B0503020204020204" pitchFamily="34" charset="-122"/>
                <a:ea typeface="微软雅黑" panose="020B0503020204020204" pitchFamily="34" charset="-122"/>
              </a:rPr>
              <a:t>和</a:t>
            </a:r>
            <a:r>
              <a:rPr lang="en-US" altLang="zh-CN" sz="2400" b="1" dirty="0">
                <a:solidFill>
                  <a:srgbClr val="3B71E4"/>
                </a:solidFill>
                <a:latin typeface="微软雅黑" panose="020B0503020204020204" pitchFamily="34" charset="-122"/>
                <a:ea typeface="微软雅黑" panose="020B0503020204020204" pitchFamily="34" charset="-122"/>
              </a:rPr>
              <a:t>V-to-I</a:t>
            </a:r>
            <a:r>
              <a:rPr lang="zh-CN" altLang="en-US" sz="2400" b="1" dirty="0">
                <a:solidFill>
                  <a:srgbClr val="3B71E4"/>
                </a:solidFill>
                <a:latin typeface="微软雅黑" panose="020B0503020204020204" pitchFamily="34" charset="-122"/>
                <a:ea typeface="微软雅黑" panose="020B0503020204020204" pitchFamily="34" charset="-122"/>
              </a:rPr>
              <a:t>节点</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V</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Vehicle</a:t>
            </a:r>
            <a:r>
              <a:rPr lang="zh-CN" altLang="en-US" sz="2400" dirty="0">
                <a:latin typeface="微软雅黑" panose="020B0503020204020204" pitchFamily="34" charset="-122"/>
                <a:ea typeface="微软雅黑" panose="020B0503020204020204" pitchFamily="34" charset="-122"/>
              </a:rPr>
              <a:t>，动态的</a:t>
            </a:r>
            <a:r>
              <a:rPr lang="en-US" altLang="zh-CN" sz="2400" dirty="0">
                <a:latin typeface="微软雅黑" panose="020B0503020204020204" pitchFamily="34" charset="-122"/>
                <a:ea typeface="微软雅黑" panose="020B0503020204020204" pitchFamily="34" charset="-122"/>
              </a:rPr>
              <a:t>OBU</a:t>
            </a:r>
            <a:r>
              <a:rPr lang="zh-CN" altLang="en-US" sz="2400" dirty="0">
                <a:latin typeface="微软雅黑" panose="020B0503020204020204" pitchFamily="34" charset="-122"/>
                <a:ea typeface="微软雅黑" panose="020B0503020204020204" pitchFamily="34" charset="-122"/>
              </a:rPr>
              <a:t>节点；</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Infrastructure</a:t>
            </a:r>
            <a:r>
              <a:rPr lang="zh-CN" altLang="en-US" sz="2400" dirty="0">
                <a:latin typeface="微软雅黑" panose="020B0503020204020204" pitchFamily="34" charset="-122"/>
                <a:ea typeface="微软雅黑" panose="020B0503020204020204" pitchFamily="34" charset="-122"/>
              </a:rPr>
              <a:t>，静止的</a:t>
            </a:r>
            <a:r>
              <a:rPr lang="en-US" altLang="zh-CN" sz="2400" dirty="0">
                <a:latin typeface="微软雅黑" panose="020B0503020204020204" pitchFamily="34" charset="-122"/>
                <a:ea typeface="微软雅黑" panose="020B0503020204020204" pitchFamily="34" charset="-122"/>
              </a:rPr>
              <a:t>RSU</a:t>
            </a:r>
            <a:r>
              <a:rPr lang="zh-CN" altLang="en-US" sz="2400" dirty="0">
                <a:latin typeface="微软雅黑" panose="020B0503020204020204" pitchFamily="34" charset="-122"/>
                <a:ea typeface="微软雅黑" panose="020B0503020204020204" pitchFamily="34" charset="-122"/>
              </a:rPr>
              <a:t>节点</a:t>
            </a:r>
          </a:p>
          <a:p>
            <a:pPr>
              <a:lnSpc>
                <a:spcPct val="150000"/>
              </a:lnSpc>
            </a:pPr>
            <a:endParaRPr lang="zh-CN" altLang="en-US" sz="2800" dirty="0">
              <a:latin typeface="微软雅黑" panose="020B0503020204020204" pitchFamily="34" charset="-122"/>
              <a:ea typeface="微软雅黑" panose="020B0503020204020204" pitchFamily="34" charset="-122"/>
            </a:endParaRPr>
          </a:p>
        </p:txBody>
      </p:sp>
      <p:pic>
        <p:nvPicPr>
          <p:cNvPr id="5" name="Picture 2" descr="VANET communication architecture.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174" y="2247900"/>
            <a:ext cx="7329249" cy="5563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p:cNvSpPr/>
          <p:nvPr>
            <p:custDataLst>
              <p:tags r:id="rId1"/>
            </p:custDataLst>
          </p:nvPr>
        </p:nvSpPr>
        <p:spPr>
          <a:xfrm>
            <a:off x="771077" y="876356"/>
            <a:ext cx="515246" cy="515247"/>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矩形: 圆角 3"/>
          <p:cNvSpPr/>
          <p:nvPr/>
        </p:nvSpPr>
        <p:spPr>
          <a:xfrm>
            <a:off x="1308279" y="1442188"/>
            <a:ext cx="15455721" cy="7142556"/>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481486" y="1702257"/>
            <a:ext cx="13325027" cy="7864525"/>
          </a:xfrm>
          <a:prstGeom prst="rect">
            <a:avLst/>
          </a:prstGeom>
          <a:noFill/>
        </p:spPr>
        <p:txBody>
          <a:bodyPr wrap="square" rtlCol="0">
            <a:spAutoFit/>
          </a:bodyPr>
          <a:lstStyle/>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1.</a:t>
            </a:r>
            <a:r>
              <a:rPr lang="zh-CN" altLang="en-US" sz="2400" b="1" dirty="0">
                <a:solidFill>
                  <a:srgbClr val="3B71E4"/>
                </a:solidFill>
                <a:latin typeface="微软雅黑" panose="020B0503020204020204" pitchFamily="34" charset="-122"/>
                <a:ea typeface="微软雅黑" panose="020B0503020204020204" pitchFamily="34" charset="-122"/>
              </a:rPr>
              <a:t>目的序列距离向量路由协议</a:t>
            </a:r>
            <a:r>
              <a:rPr lang="en-US" altLang="zh-CN" sz="2400" b="1" dirty="0">
                <a:solidFill>
                  <a:srgbClr val="3B71E4"/>
                </a:solidFill>
                <a:latin typeface="微软雅黑" panose="020B0503020204020204" pitchFamily="34" charset="-122"/>
                <a:ea typeface="微软雅黑" panose="020B0503020204020204" pitchFamily="34" charset="-122"/>
              </a:rPr>
              <a:t>DSDV(Destination-Sequenced Distance Vector)</a:t>
            </a:r>
          </a:p>
          <a:p>
            <a:pPr>
              <a:lnSpc>
                <a:spcPct val="150000"/>
              </a:lnSpc>
            </a:pPr>
            <a:r>
              <a:rPr lang="zh-CN" altLang="en-US" sz="2400" dirty="0">
                <a:latin typeface="微软雅黑" panose="020B0503020204020204" pitchFamily="34" charset="-122"/>
                <a:ea typeface="微软雅黑" panose="020B0503020204020204" pitchFamily="34" charset="-122"/>
              </a:rPr>
              <a:t>      一种表驱动的路由协议。每个节点维护一个路由表，表项包含目的地址、序列号和跳数。通过序列号比较判断路由信息是否过时。节点周期性地与相邻节点交换其整个路由表信息，同时对路由表进行更新。可以防止路由环路，稳定性较好。</a:t>
            </a: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2.</a:t>
            </a:r>
            <a:r>
              <a:rPr lang="zh-CN" altLang="en-US" sz="2400" b="1" dirty="0">
                <a:solidFill>
                  <a:srgbClr val="3B71E4"/>
                </a:solidFill>
                <a:latin typeface="微软雅黑" panose="020B0503020204020204" pitchFamily="34" charset="-122"/>
                <a:ea typeface="微软雅黑" panose="020B0503020204020204" pitchFamily="34" charset="-122"/>
              </a:rPr>
              <a:t>优化链路状态路由协议</a:t>
            </a:r>
            <a:r>
              <a:rPr lang="en-US" altLang="zh-CN" sz="2400" b="1" dirty="0">
                <a:solidFill>
                  <a:srgbClr val="3B71E4"/>
                </a:solidFill>
                <a:latin typeface="微软雅黑" panose="020B0503020204020204" pitchFamily="34" charset="-122"/>
                <a:ea typeface="微软雅黑" panose="020B0503020204020204" pitchFamily="34" charset="-122"/>
              </a:rPr>
              <a:t>OLSR(Optimized Link State Routing)</a:t>
            </a:r>
          </a:p>
          <a:p>
            <a:pPr>
              <a:lnSpc>
                <a:spcPct val="150000"/>
              </a:lnSpc>
            </a:pPr>
            <a:r>
              <a:rPr lang="zh-CN" altLang="en-US" sz="2400" dirty="0">
                <a:latin typeface="微软雅黑" panose="020B0503020204020204" pitchFamily="34" charset="-122"/>
                <a:ea typeface="微软雅黑" panose="020B0503020204020204" pitchFamily="34" charset="-122"/>
              </a:rPr>
              <a:t>       一种主动路由协议。基于链路状态路由机制工作。源节点计算最短路径并构建路由表。利用多点中继机制减少了控制报文的洪泛，适合大规模高密度的移动网络。</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3.</a:t>
            </a:r>
            <a:r>
              <a:rPr lang="zh-CN" altLang="en-US" sz="2400" b="1" dirty="0">
                <a:solidFill>
                  <a:srgbClr val="3B71E4"/>
                </a:solidFill>
                <a:latin typeface="微软雅黑" panose="020B0503020204020204" pitchFamily="34" charset="-122"/>
                <a:ea typeface="微软雅黑" panose="020B0503020204020204" pitchFamily="34" charset="-122"/>
              </a:rPr>
              <a:t>按需距离向量路由协议</a:t>
            </a:r>
            <a:r>
              <a:rPr lang="en-US" altLang="zh-CN" sz="2400" b="1" dirty="0">
                <a:solidFill>
                  <a:srgbClr val="3B71E4"/>
                </a:solidFill>
                <a:latin typeface="微软雅黑" panose="020B0503020204020204" pitchFamily="34" charset="-122"/>
                <a:ea typeface="微软雅黑" panose="020B0503020204020204" pitchFamily="34" charset="-122"/>
              </a:rPr>
              <a:t>AODV(Ad hoc On-Demand Distance Vector)</a:t>
            </a: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一种按需路由协议。当源节点要发送数据时，通过路由请求报文发现路由</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每条路由仅记录下一跳信息。它使用路由请求</a:t>
            </a:r>
            <a:r>
              <a:rPr lang="en-US" altLang="zh-CN" sz="2400" dirty="0">
                <a:latin typeface="微软雅黑" panose="020B0503020204020204" pitchFamily="34" charset="-122"/>
                <a:ea typeface="微软雅黑" panose="020B0503020204020204" pitchFamily="34" charset="-122"/>
              </a:rPr>
              <a:t>(RREQ)</a:t>
            </a:r>
            <a:r>
              <a:rPr lang="zh-CN" altLang="en-US" sz="2400" dirty="0">
                <a:latin typeface="微软雅黑" panose="020B0503020204020204" pitchFamily="34" charset="-122"/>
                <a:ea typeface="微软雅黑" panose="020B0503020204020204" pitchFamily="34" charset="-122"/>
              </a:rPr>
              <a:t>、路由回应</a:t>
            </a:r>
            <a:r>
              <a:rPr lang="en-US" altLang="zh-CN" sz="2400" dirty="0">
                <a:latin typeface="微软雅黑" panose="020B0503020204020204" pitchFamily="34" charset="-122"/>
                <a:ea typeface="微软雅黑" panose="020B0503020204020204" pitchFamily="34" charset="-122"/>
              </a:rPr>
              <a:t>(RREP)</a:t>
            </a:r>
            <a:r>
              <a:rPr lang="zh-CN" altLang="en-US" sz="2400" dirty="0">
                <a:latin typeface="微软雅黑" panose="020B0503020204020204" pitchFamily="34" charset="-122"/>
                <a:ea typeface="微软雅黑" panose="020B0503020204020204" pitchFamily="34" charset="-122"/>
              </a:rPr>
              <a:t>等报文在节点间建立路由，通过目的序列号判断路由是否最新。路由表项在一段时间不使用时会超时删除。根据需要建立路由，减少了不必要的广播报文。</a:t>
            </a: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800" dirty="0">
              <a:latin typeface="微软雅黑" panose="020B0503020204020204" pitchFamily="34" charset="-122"/>
              <a:ea typeface="微软雅黑" panose="020B0503020204020204" pitchFamily="34" charset="-122"/>
            </a:endParaRPr>
          </a:p>
        </p:txBody>
      </p:sp>
      <p:sp>
        <p:nvSpPr>
          <p:cNvPr id="2" name="TextBox 15"/>
          <p:cNvSpPr txBox="1"/>
          <p:nvPr/>
        </p:nvSpPr>
        <p:spPr>
          <a:xfrm>
            <a:off x="1828800" y="426290"/>
            <a:ext cx="4533900" cy="803425"/>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实验中的路由协议</a:t>
            </a:r>
            <a:endParaRPr lang="en-US" sz="4400" b="1" dirty="0">
              <a:solidFill>
                <a:srgbClr val="3B71E4"/>
              </a:solidFill>
              <a:ea typeface="思源黑体-粗体 Bold" panose="020B08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
          <p:cNvGrpSpPr/>
          <p:nvPr/>
        </p:nvGrpSpPr>
        <p:grpSpPr>
          <a:xfrm>
            <a:off x="771077" y="481248"/>
            <a:ext cx="9515923" cy="1652568"/>
            <a:chOff x="0" y="-526811"/>
            <a:chExt cx="12687895" cy="2203423"/>
          </a:xfrm>
        </p:grpSpPr>
        <p:sp>
          <p:nvSpPr>
            <p:cNvPr id="26" name="Freeform 3"/>
            <p:cNvSpPr/>
            <p:nvPr>
              <p:custDataLst>
                <p:tags r:id="rId1"/>
              </p:custDataLst>
            </p:nvPr>
          </p:nvSpPr>
          <p:spPr>
            <a:xfrm>
              <a:off x="0" y="0"/>
              <a:ext cx="686995" cy="686995"/>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4"/>
            <p:cNvSpPr txBox="1"/>
            <p:nvPr>
              <p:custDataLst>
                <p:tags r:id="rId2"/>
              </p:custDataLst>
            </p:nvPr>
          </p:nvSpPr>
          <p:spPr>
            <a:xfrm>
              <a:off x="1207097" y="-526811"/>
              <a:ext cx="11480798" cy="2203423"/>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实验内容</a:t>
              </a:r>
            </a:p>
            <a:p>
              <a:pPr>
                <a:lnSpc>
                  <a:spcPts val="6720"/>
                </a:lnSpc>
                <a:spcBef>
                  <a:spcPct val="0"/>
                </a:spcBef>
              </a:pPr>
              <a:endParaRPr lang="en-US" sz="4400" b="1" dirty="0">
                <a:solidFill>
                  <a:srgbClr val="3B71E4"/>
                </a:solidFill>
                <a:ea typeface="思源黑体-粗体 Bold" panose="020B0800000000000000" charset="-122"/>
              </a:endParaRPr>
            </a:p>
          </p:txBody>
        </p:sp>
      </p:grpSp>
      <p:sp>
        <p:nvSpPr>
          <p:cNvPr id="4" name="矩形: 圆角 3"/>
          <p:cNvSpPr/>
          <p:nvPr/>
        </p:nvSpPr>
        <p:spPr>
          <a:xfrm>
            <a:off x="771077" y="1791032"/>
            <a:ext cx="10210800" cy="7175042"/>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676400" y="2359608"/>
            <a:ext cx="8610600" cy="6756530"/>
          </a:xfrm>
          <a:prstGeom prst="rect">
            <a:avLst/>
          </a:prstGeom>
          <a:noFill/>
        </p:spPr>
        <p:txBody>
          <a:bodyPr wrap="square" rtlCol="0">
            <a:spAutoFit/>
          </a:bodyPr>
          <a:lstStyle/>
          <a:p>
            <a:pPr>
              <a:lnSpc>
                <a:spcPct val="150000"/>
              </a:lnSpc>
            </a:pPr>
            <a:r>
              <a:rPr lang="zh-CN" altLang="en-US" sz="2400" b="1" dirty="0">
                <a:solidFill>
                  <a:srgbClr val="3B71E4"/>
                </a:solidFill>
                <a:latin typeface="微软雅黑" panose="020B0503020204020204" pitchFamily="34" charset="-122"/>
                <a:ea typeface="微软雅黑" panose="020B0503020204020204" pitchFamily="34" charset="-122"/>
              </a:rPr>
              <a:t>实验环境：</a:t>
            </a:r>
            <a:r>
              <a:rPr lang="en-US" altLang="zh-CN" sz="2400" dirty="0">
                <a:latin typeface="微软雅黑" panose="020B0503020204020204" pitchFamily="34" charset="-122"/>
                <a:ea typeface="微软雅黑" panose="020B0503020204020204" pitchFamily="34" charset="-122"/>
              </a:rPr>
              <a:t>NS3</a:t>
            </a:r>
            <a:r>
              <a:rPr lang="zh-CN" altLang="en-US" sz="2400" dirty="0">
                <a:latin typeface="微软雅黑" panose="020B0503020204020204" pitchFamily="34" charset="-122"/>
                <a:ea typeface="微软雅黑" panose="020B0503020204020204" pitchFamily="34" charset="-122"/>
              </a:rPr>
              <a:t>仿真平台</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3B71E4"/>
                </a:solidFill>
                <a:latin typeface="微软雅黑" panose="020B0503020204020204" pitchFamily="34" charset="-122"/>
                <a:ea typeface="微软雅黑" panose="020B0503020204020204" pitchFamily="34" charset="-122"/>
              </a:rPr>
              <a:t>实验步骤：</a:t>
            </a:r>
            <a:endParaRPr lang="en-US" altLang="zh-CN" sz="2400" b="1" dirty="0">
              <a:solidFill>
                <a:srgbClr val="3B71E4"/>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构建</a:t>
            </a:r>
            <a:r>
              <a:rPr lang="en-US" altLang="zh-CN" sz="2400" dirty="0">
                <a:latin typeface="微软雅黑" panose="020B0503020204020204" pitchFamily="34" charset="-122"/>
                <a:ea typeface="微软雅黑" panose="020B0503020204020204" pitchFamily="34" charset="-122"/>
              </a:rPr>
              <a:t>VANET</a:t>
            </a:r>
            <a:r>
              <a:rPr lang="zh-CN" altLang="en-US" sz="2400" dirty="0">
                <a:latin typeface="微软雅黑" panose="020B0503020204020204" pitchFamily="34" charset="-122"/>
                <a:ea typeface="微软雅黑" panose="020B0503020204020204" pitchFamily="34" charset="-122"/>
              </a:rPr>
              <a:t>场景模型。</a:t>
            </a:r>
          </a:p>
          <a:p>
            <a:pPr>
              <a:lnSpc>
                <a:spcPct val="150000"/>
              </a:lnSpc>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NS3</a:t>
            </a:r>
            <a:r>
              <a:rPr lang="zh-CN" altLang="en-US" sz="2400" dirty="0">
                <a:latin typeface="微软雅黑" panose="020B0503020204020204" pitchFamily="34" charset="-122"/>
                <a:ea typeface="微软雅黑" panose="020B0503020204020204" pitchFamily="34" charset="-122"/>
              </a:rPr>
              <a:t>仿真平台上实现</a:t>
            </a:r>
            <a:r>
              <a:rPr lang="en-US" altLang="zh-CN" sz="2400" dirty="0">
                <a:latin typeface="微软雅黑" panose="020B0503020204020204" pitchFamily="34" charset="-122"/>
                <a:ea typeface="微软雅黑" panose="020B0503020204020204" pitchFamily="34" charset="-122"/>
              </a:rPr>
              <a:t>DSDV</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OLSR</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AODV</a:t>
            </a:r>
            <a:r>
              <a:rPr lang="zh-CN" altLang="en-US" sz="2400" dirty="0">
                <a:latin typeface="微软雅黑" panose="020B0503020204020204" pitchFamily="34" charset="-122"/>
                <a:ea typeface="微软雅黑" panose="020B0503020204020204" pitchFamily="34" charset="-122"/>
              </a:rPr>
              <a:t>三种路由协议。</a:t>
            </a:r>
          </a:p>
          <a:p>
            <a:pPr>
              <a:lnSpc>
                <a:spcPct val="150000"/>
              </a:lnSpc>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设置仿真参数：仿真时间、仿真区域、节点数、节点速度、数据类型等。如右图所示。</a:t>
            </a:r>
          </a:p>
          <a:p>
            <a:pPr>
              <a:lnSpc>
                <a:spcPct val="150000"/>
              </a:lnSpc>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Nakagami</a:t>
            </a:r>
            <a:r>
              <a:rPr lang="zh-CN" altLang="en-US" sz="2400" dirty="0">
                <a:latin typeface="微软雅黑" panose="020B0503020204020204" pitchFamily="34" charset="-122"/>
                <a:ea typeface="微软雅黑" panose="020B0503020204020204" pitchFamily="34" charset="-122"/>
              </a:rPr>
              <a:t>传播损耗模型来模拟信号衰落。</a:t>
            </a:r>
          </a:p>
          <a:p>
            <a:pPr>
              <a:lnSpc>
                <a:spcPct val="150000"/>
              </a:lnSpc>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在仿真时间内周期发送</a:t>
            </a:r>
            <a:r>
              <a:rPr lang="en-US" altLang="zh-CN" sz="2400" dirty="0" err="1">
                <a:latin typeface="微软雅黑" panose="020B0503020204020204" pitchFamily="34" charset="-122"/>
                <a:ea typeface="微软雅黑" panose="020B0503020204020204" pitchFamily="34" charset="-122"/>
              </a:rPr>
              <a:t>udp</a:t>
            </a:r>
            <a:r>
              <a:rPr lang="zh-CN" altLang="en-US" sz="2400" dirty="0">
                <a:latin typeface="微软雅黑" panose="020B0503020204020204" pitchFamily="34" charset="-122"/>
                <a:ea typeface="微软雅黑" panose="020B0503020204020204" pitchFamily="34" charset="-122"/>
              </a:rPr>
              <a:t>数据包。</a:t>
            </a:r>
          </a:p>
          <a:p>
            <a:pPr>
              <a:lnSpc>
                <a:spcPct val="150000"/>
              </a:lnSpc>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使用吞吐量和丢包率作为评价指标。</a:t>
            </a:r>
          </a:p>
          <a:p>
            <a:pPr>
              <a:lnSpc>
                <a:spcPct val="150000"/>
              </a:lnSpc>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Wireshark</a:t>
            </a:r>
            <a:r>
              <a:rPr lang="zh-CN" altLang="en-US" sz="2400" dirty="0">
                <a:latin typeface="微软雅黑" panose="020B0503020204020204" pitchFamily="34" charset="-122"/>
                <a:ea typeface="微软雅黑" panose="020B0503020204020204" pitchFamily="34" charset="-122"/>
              </a:rPr>
              <a:t>分析和比较不同协议的输出结果。</a:t>
            </a: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1270532" y="2156418"/>
            <a:ext cx="6537640" cy="62636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
          <p:cNvGrpSpPr/>
          <p:nvPr/>
        </p:nvGrpSpPr>
        <p:grpSpPr>
          <a:xfrm>
            <a:off x="771077" y="481248"/>
            <a:ext cx="9515923" cy="910355"/>
            <a:chOff x="0" y="-526811"/>
            <a:chExt cx="12687895" cy="1213806"/>
          </a:xfrm>
        </p:grpSpPr>
        <p:sp>
          <p:nvSpPr>
            <p:cNvPr id="26" name="Freeform 3"/>
            <p:cNvSpPr/>
            <p:nvPr>
              <p:custDataLst>
                <p:tags r:id="rId1"/>
              </p:custDataLst>
            </p:nvPr>
          </p:nvSpPr>
          <p:spPr>
            <a:xfrm>
              <a:off x="0" y="0"/>
              <a:ext cx="686995" cy="686995"/>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4"/>
            <p:cNvSpPr txBox="1"/>
            <p:nvPr>
              <p:custDataLst>
                <p:tags r:id="rId2"/>
              </p:custDataLst>
            </p:nvPr>
          </p:nvSpPr>
          <p:spPr>
            <a:xfrm>
              <a:off x="1207097" y="-526811"/>
              <a:ext cx="11480798" cy="1148926"/>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实验现象</a:t>
              </a:r>
            </a:p>
          </p:txBody>
        </p:sp>
      </p:grpSp>
      <p:sp>
        <p:nvSpPr>
          <p:cNvPr id="4" name="矩形: 圆角 3"/>
          <p:cNvSpPr/>
          <p:nvPr/>
        </p:nvSpPr>
        <p:spPr>
          <a:xfrm>
            <a:off x="1066800" y="1702435"/>
            <a:ext cx="16078835" cy="7628255"/>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7239000" y="952500"/>
            <a:ext cx="9144000" cy="583565"/>
          </a:xfrm>
          <a:prstGeom prst="rect">
            <a:avLst/>
          </a:prstGeom>
          <a:noFill/>
        </p:spPr>
        <p:txBody>
          <a:bodyPr wrap="square" rtlCol="0" anchor="t">
            <a:spAutoFit/>
          </a:bodyPr>
          <a:lstStyle/>
          <a:p>
            <a:r>
              <a:rPr lang="en-CN" altLang="zh-CN" sz="3200" b="1" dirty="0">
                <a:solidFill>
                  <a:srgbClr val="3B71E4"/>
                </a:solidFill>
                <a:latin typeface="微软雅黑" panose="020B0503020204020204" pitchFamily="34" charset="-122"/>
                <a:ea typeface="微软雅黑" panose="020B0503020204020204" pitchFamily="34" charset="-122"/>
                <a:sym typeface="+mn-ea"/>
              </a:rPr>
              <a:t>SUMO</a:t>
            </a:r>
            <a:r>
              <a:rPr lang="zh-CN" altLang="en-CN" sz="3200" b="1" dirty="0">
                <a:solidFill>
                  <a:srgbClr val="3B71E4"/>
                </a:solidFill>
                <a:latin typeface="微软雅黑" panose="020B0503020204020204" pitchFamily="34" charset="-122"/>
                <a:ea typeface="微软雅黑" panose="020B0503020204020204" pitchFamily="34" charset="-122"/>
                <a:sym typeface="+mn-ea"/>
              </a:rPr>
              <a:t>路网</a:t>
            </a:r>
            <a:r>
              <a:rPr lang="zh-CN" altLang="en-US" sz="3200" b="1" dirty="0">
                <a:solidFill>
                  <a:srgbClr val="3B71E4"/>
                </a:solidFill>
                <a:latin typeface="微软雅黑" panose="020B0503020204020204" pitchFamily="34" charset="-122"/>
                <a:ea typeface="微软雅黑" panose="020B0503020204020204" pitchFamily="34" charset="-122"/>
                <a:sym typeface="+mn-ea"/>
              </a:rPr>
              <a:t>设计</a:t>
            </a:r>
          </a:p>
        </p:txBody>
      </p:sp>
      <p:pic>
        <p:nvPicPr>
          <p:cNvPr id="2" name="Picture 1">
            <a:extLst>
              <a:ext uri="{FF2B5EF4-FFF2-40B4-BE49-F238E27FC236}">
                <a16:creationId xmlns:a16="http://schemas.microsoft.com/office/drawing/2014/main" id="{062E51E3-B0E0-D346-581C-CD61BBF59E5A}"/>
              </a:ext>
            </a:extLst>
          </p:cNvPr>
          <p:cNvPicPr>
            <a:picLocks noChangeAspect="1"/>
          </p:cNvPicPr>
          <p:nvPr/>
        </p:nvPicPr>
        <p:blipFill>
          <a:blip r:embed="rId6"/>
          <a:stretch>
            <a:fillRect/>
          </a:stretch>
        </p:blipFill>
        <p:spPr>
          <a:xfrm>
            <a:off x="2362200" y="2705100"/>
            <a:ext cx="13144500" cy="525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
          <p:cNvGrpSpPr/>
          <p:nvPr/>
        </p:nvGrpSpPr>
        <p:grpSpPr>
          <a:xfrm>
            <a:off x="771077" y="481248"/>
            <a:ext cx="9515923" cy="910355"/>
            <a:chOff x="0" y="-526811"/>
            <a:chExt cx="12687895" cy="1213806"/>
          </a:xfrm>
        </p:grpSpPr>
        <p:sp>
          <p:nvSpPr>
            <p:cNvPr id="26" name="Freeform 3"/>
            <p:cNvSpPr/>
            <p:nvPr>
              <p:custDataLst>
                <p:tags r:id="rId3"/>
              </p:custDataLst>
            </p:nvPr>
          </p:nvSpPr>
          <p:spPr>
            <a:xfrm>
              <a:off x="0" y="0"/>
              <a:ext cx="686995" cy="686995"/>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TextBox 4"/>
            <p:cNvSpPr txBox="1"/>
            <p:nvPr>
              <p:custDataLst>
                <p:tags r:id="rId4"/>
              </p:custDataLst>
            </p:nvPr>
          </p:nvSpPr>
          <p:spPr>
            <a:xfrm>
              <a:off x="1207097" y="-526811"/>
              <a:ext cx="11480798" cy="1148926"/>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实验现象</a:t>
              </a:r>
            </a:p>
          </p:txBody>
        </p:sp>
      </p:grpSp>
      <p:sp>
        <p:nvSpPr>
          <p:cNvPr id="4" name="矩形: 圆角 3"/>
          <p:cNvSpPr/>
          <p:nvPr/>
        </p:nvSpPr>
        <p:spPr>
          <a:xfrm>
            <a:off x="1066800" y="1702435"/>
            <a:ext cx="16078835" cy="7628255"/>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7239000" y="952500"/>
            <a:ext cx="9144000" cy="583565"/>
          </a:xfrm>
          <a:prstGeom prst="rect">
            <a:avLst/>
          </a:prstGeom>
          <a:noFill/>
        </p:spPr>
        <p:txBody>
          <a:bodyPr wrap="square" rtlCol="0" anchor="t">
            <a:spAutoFit/>
          </a:bodyPr>
          <a:lstStyle/>
          <a:p>
            <a:r>
              <a:rPr lang="en-US" altLang="zh-CN" sz="3200" b="1" dirty="0">
                <a:solidFill>
                  <a:srgbClr val="3B71E4"/>
                </a:solidFill>
                <a:latin typeface="微软雅黑" panose="020B0503020204020204" pitchFamily="34" charset="-122"/>
                <a:ea typeface="微软雅黑" panose="020B0503020204020204" pitchFamily="34" charset="-122"/>
                <a:sym typeface="+mn-ea"/>
              </a:rPr>
              <a:t>NetAnim</a:t>
            </a:r>
            <a:r>
              <a:rPr lang="zh-CN" altLang="en-US" sz="3200" b="1" dirty="0">
                <a:solidFill>
                  <a:srgbClr val="3B71E4"/>
                </a:solidFill>
                <a:latin typeface="微软雅黑" panose="020B0503020204020204" pitchFamily="34" charset="-122"/>
                <a:ea typeface="微软雅黑" panose="020B0503020204020204" pitchFamily="34" charset="-122"/>
                <a:sym typeface="+mn-ea"/>
              </a:rPr>
              <a:t>可视化</a:t>
            </a:r>
          </a:p>
        </p:txBody>
      </p:sp>
      <p:pic>
        <p:nvPicPr>
          <p:cNvPr id="5" name="图片 4"/>
          <p:cNvPicPr>
            <a:picLocks noChangeAspect="1"/>
          </p:cNvPicPr>
          <p:nvPr>
            <p:custDataLst>
              <p:tags r:id="rId1"/>
            </p:custDataLst>
          </p:nvPr>
        </p:nvPicPr>
        <p:blipFill>
          <a:blip r:embed="rId8"/>
          <a:stretch>
            <a:fillRect/>
          </a:stretch>
        </p:blipFill>
        <p:spPr>
          <a:xfrm>
            <a:off x="4495800" y="2095500"/>
            <a:ext cx="8702040" cy="3329940"/>
          </a:xfrm>
          <a:prstGeom prst="rect">
            <a:avLst/>
          </a:prstGeom>
        </p:spPr>
      </p:pic>
      <p:pic>
        <p:nvPicPr>
          <p:cNvPr id="6" name="图片 5"/>
          <p:cNvPicPr>
            <a:picLocks noChangeAspect="1"/>
          </p:cNvPicPr>
          <p:nvPr>
            <p:custDataLst>
              <p:tags r:id="rId2"/>
            </p:custDataLst>
          </p:nvPr>
        </p:nvPicPr>
        <p:blipFill>
          <a:blip r:embed="rId9"/>
          <a:stretch>
            <a:fillRect/>
          </a:stretch>
        </p:blipFill>
        <p:spPr>
          <a:xfrm>
            <a:off x="4419600" y="5448300"/>
            <a:ext cx="9265920" cy="3040380"/>
          </a:xfrm>
          <a:prstGeom prst="rect">
            <a:avLst/>
          </a:prstGeom>
        </p:spPr>
      </p:pic>
    </p:spTree>
    <p:extLst>
      <p:ext uri="{BB962C8B-B14F-4D97-AF65-F5344CB8AC3E}">
        <p14:creationId xmlns:p14="http://schemas.microsoft.com/office/powerpoint/2010/main" val="39867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
          <p:cNvGrpSpPr/>
          <p:nvPr/>
        </p:nvGrpSpPr>
        <p:grpSpPr>
          <a:xfrm>
            <a:off x="771077" y="481248"/>
            <a:ext cx="9515923" cy="910355"/>
            <a:chOff x="0" y="-526811"/>
            <a:chExt cx="12687895" cy="1213806"/>
          </a:xfrm>
        </p:grpSpPr>
        <p:sp>
          <p:nvSpPr>
            <p:cNvPr id="26" name="Freeform 3"/>
            <p:cNvSpPr/>
            <p:nvPr>
              <p:custDataLst>
                <p:tags r:id="rId4"/>
              </p:custDataLst>
            </p:nvPr>
          </p:nvSpPr>
          <p:spPr>
            <a:xfrm>
              <a:off x="0" y="0"/>
              <a:ext cx="686995" cy="686995"/>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TextBox 4"/>
            <p:cNvSpPr txBox="1"/>
            <p:nvPr>
              <p:custDataLst>
                <p:tags r:id="rId5"/>
              </p:custDataLst>
            </p:nvPr>
          </p:nvSpPr>
          <p:spPr>
            <a:xfrm>
              <a:off x="1207097" y="-526811"/>
              <a:ext cx="11480798" cy="1053621"/>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实验结果</a:t>
              </a:r>
              <a:endParaRPr lang="en-US" sz="4400" b="1" dirty="0">
                <a:solidFill>
                  <a:srgbClr val="3B71E4"/>
                </a:solidFill>
                <a:ea typeface="思源黑体-粗体 Bold" panose="020B0800000000000000" charset="-122"/>
              </a:endParaRPr>
            </a:p>
          </p:txBody>
        </p:sp>
      </p:grpSp>
      <p:sp>
        <p:nvSpPr>
          <p:cNvPr id="4" name="矩形: 圆角 3"/>
          <p:cNvSpPr/>
          <p:nvPr/>
        </p:nvSpPr>
        <p:spPr>
          <a:xfrm>
            <a:off x="551815" y="1702435"/>
            <a:ext cx="17455515" cy="7628255"/>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1"/>
            </p:custDataLst>
          </p:nvPr>
        </p:nvPicPr>
        <p:blipFill>
          <a:blip r:embed="rId9"/>
          <a:stretch>
            <a:fillRect/>
          </a:stretch>
        </p:blipFill>
        <p:spPr>
          <a:xfrm>
            <a:off x="762000" y="2781300"/>
            <a:ext cx="8432800" cy="5054600"/>
          </a:xfrm>
          <a:prstGeom prst="rect">
            <a:avLst/>
          </a:prstGeom>
        </p:spPr>
      </p:pic>
      <p:sp>
        <p:nvSpPr>
          <p:cNvPr id="3" name="文本框 2"/>
          <p:cNvSpPr txBox="1"/>
          <p:nvPr/>
        </p:nvSpPr>
        <p:spPr>
          <a:xfrm>
            <a:off x="2209800" y="8115300"/>
            <a:ext cx="9144000" cy="460375"/>
          </a:xfrm>
          <a:prstGeom prst="rect">
            <a:avLst/>
          </a:prstGeom>
          <a:noFill/>
        </p:spPr>
        <p:txBody>
          <a:bodyPr wrap="square" rtlCol="0" anchor="t">
            <a:spAutoFit/>
          </a:bodyPr>
          <a:lstStyle/>
          <a:p>
            <a:r>
              <a:rPr lang="zh-CN" altLang="en-US" sz="2400" b="1" dirty="0">
                <a:solidFill>
                  <a:srgbClr val="3B71E4"/>
                </a:solidFill>
                <a:latin typeface="微软雅黑" panose="020B0503020204020204" pitchFamily="34" charset="-122"/>
                <a:ea typeface="微软雅黑" panose="020B0503020204020204" pitchFamily="34" charset="-122"/>
                <a:sym typeface="+mn-ea"/>
              </a:rPr>
              <a:t>不同路由协议下丢包率随数据包大小的变化</a:t>
            </a:r>
          </a:p>
        </p:txBody>
      </p:sp>
      <p:pic>
        <p:nvPicPr>
          <p:cNvPr id="5" name="图片 4"/>
          <p:cNvPicPr>
            <a:picLocks noChangeAspect="1"/>
          </p:cNvPicPr>
          <p:nvPr>
            <p:custDataLst>
              <p:tags r:id="rId2"/>
            </p:custDataLst>
          </p:nvPr>
        </p:nvPicPr>
        <p:blipFill>
          <a:blip r:embed="rId10"/>
          <a:stretch>
            <a:fillRect/>
          </a:stretch>
        </p:blipFill>
        <p:spPr>
          <a:xfrm>
            <a:off x="9296400" y="2781300"/>
            <a:ext cx="8445500" cy="4953000"/>
          </a:xfrm>
          <a:prstGeom prst="rect">
            <a:avLst/>
          </a:prstGeom>
        </p:spPr>
      </p:pic>
      <p:sp>
        <p:nvSpPr>
          <p:cNvPr id="6" name="文本框 5"/>
          <p:cNvSpPr txBox="1"/>
          <p:nvPr>
            <p:custDataLst>
              <p:tags r:id="rId3"/>
            </p:custDataLst>
          </p:nvPr>
        </p:nvSpPr>
        <p:spPr>
          <a:xfrm>
            <a:off x="10363200" y="8115300"/>
            <a:ext cx="9144000" cy="460375"/>
          </a:xfrm>
          <a:prstGeom prst="rect">
            <a:avLst/>
          </a:prstGeom>
          <a:noFill/>
        </p:spPr>
        <p:txBody>
          <a:bodyPr wrap="square" rtlCol="0" anchor="t">
            <a:spAutoFit/>
          </a:bodyPr>
          <a:lstStyle/>
          <a:p>
            <a:r>
              <a:rPr lang="zh-CN" altLang="en-US" sz="2400" b="1" dirty="0">
                <a:solidFill>
                  <a:srgbClr val="3B71E4"/>
                </a:solidFill>
                <a:latin typeface="微软雅黑" panose="020B0503020204020204" pitchFamily="34" charset="-122"/>
                <a:ea typeface="微软雅黑" panose="020B0503020204020204" pitchFamily="34" charset="-122"/>
                <a:sym typeface="+mn-ea"/>
              </a:rPr>
              <a:t>不同路由协议下丢包率随节点移动速度的变化</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p:cNvSpPr/>
          <p:nvPr>
            <p:custDataLst>
              <p:tags r:id="rId1"/>
            </p:custDataLst>
          </p:nvPr>
        </p:nvSpPr>
        <p:spPr>
          <a:xfrm>
            <a:off x="771077" y="876356"/>
            <a:ext cx="515246" cy="515247"/>
          </a:xfrm>
          <a:custGeom>
            <a:avLst/>
            <a:gdLst/>
            <a:ahLst/>
            <a:cxnLst/>
            <a:rect l="l" t="t" r="r" b="b"/>
            <a:pathLst>
              <a:path w="686995" h="686995">
                <a:moveTo>
                  <a:pt x="0" y="0"/>
                </a:moveTo>
                <a:lnTo>
                  <a:pt x="686995" y="0"/>
                </a:lnTo>
                <a:lnTo>
                  <a:pt x="686995" y="686995"/>
                </a:lnTo>
                <a:lnTo>
                  <a:pt x="0" y="6869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矩形: 圆角 3"/>
          <p:cNvSpPr/>
          <p:nvPr/>
        </p:nvSpPr>
        <p:spPr>
          <a:xfrm>
            <a:off x="1308279" y="1442188"/>
            <a:ext cx="15455721" cy="7142556"/>
          </a:xfrm>
          <a:prstGeom prst="roundRect">
            <a:avLst/>
          </a:prstGeom>
          <a:solidFill>
            <a:schemeClr val="bg1"/>
          </a:solidFill>
          <a:ln>
            <a:noFill/>
          </a:ln>
          <a:effectLst>
            <a:outerShdw blurRad="50800" dist="38100" dir="5400000" algn="t"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481486" y="1702257"/>
            <a:ext cx="13325027" cy="6756530"/>
          </a:xfrm>
          <a:prstGeom prst="rect">
            <a:avLst/>
          </a:prstGeom>
          <a:noFill/>
        </p:spPr>
        <p:txBody>
          <a:bodyPr wrap="square" rtlCol="0">
            <a:spAutoFit/>
          </a:bodyPr>
          <a:lstStyle/>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1.</a:t>
            </a:r>
            <a:r>
              <a:rPr lang="en-CN" altLang="zh-CN" sz="2400" b="1" dirty="0">
                <a:solidFill>
                  <a:srgbClr val="3B71E4"/>
                </a:solidFill>
                <a:latin typeface="微软雅黑" panose="020B0503020204020204" pitchFamily="34" charset="-122"/>
                <a:ea typeface="微软雅黑" panose="020B0503020204020204" pitchFamily="34" charset="-122"/>
              </a:rPr>
              <a:t>DSDV</a:t>
            </a:r>
            <a:endParaRPr lang="en-US" altLang="zh-CN" sz="2400" b="1" dirty="0">
              <a:solidFill>
                <a:srgbClr val="3B71E4"/>
              </a:solidFill>
              <a:latin typeface="微软雅黑" panose="020B0503020204020204" pitchFamily="34" charset="-122"/>
              <a:ea typeface="微软雅黑" panose="020B0503020204020204" pitchFamily="34" charset="-122"/>
            </a:endParaRPr>
          </a:p>
          <a:p>
            <a:pPr>
              <a:lnSpc>
                <a:spcPct val="150000"/>
              </a:lnSpc>
            </a:pPr>
            <a:r>
              <a:rPr lang="en-US" sz="2400" dirty="0">
                <a:latin typeface="微软雅黑" panose="020B0503020204020204" pitchFamily="34" charset="-122"/>
                <a:ea typeface="微软雅黑" panose="020B0503020204020204" pitchFamily="34" charset="-122"/>
              </a:rPr>
              <a:t>	DSDV</a:t>
            </a:r>
            <a:r>
              <a:rPr lang="zh-CN" altLang="en-US" sz="2400" dirty="0">
                <a:latin typeface="微软雅黑" panose="020B0503020204020204" pitchFamily="34" charset="-122"/>
                <a:ea typeface="微软雅黑" panose="020B0503020204020204" pitchFamily="34" charset="-122"/>
              </a:rPr>
              <a:t>由于</a:t>
            </a:r>
            <a:r>
              <a:rPr lang="zh-CN" altLang="en-US" sz="2400" b="1" dirty="0">
                <a:latin typeface="微软雅黑" panose="020B0503020204020204" pitchFamily="34" charset="-122"/>
                <a:ea typeface="微软雅黑" panose="020B0503020204020204" pitchFamily="34" charset="-122"/>
              </a:rPr>
              <a:t>需要频繁更新路由表</a:t>
            </a:r>
            <a:r>
              <a:rPr lang="zh-CN" altLang="en-US" sz="2400" dirty="0">
                <a:latin typeface="微软雅黑" panose="020B0503020204020204" pitchFamily="34" charset="-122"/>
                <a:ea typeface="微软雅黑" panose="020B0503020204020204" pitchFamily="34" charset="-122"/>
              </a:rPr>
              <a:t>，可能在高动态的</a:t>
            </a:r>
            <a:r>
              <a:rPr lang="en-US" sz="2400" dirty="0">
                <a:latin typeface="微软雅黑" panose="020B0503020204020204" pitchFamily="34" charset="-122"/>
                <a:ea typeface="微软雅黑" panose="020B0503020204020204" pitchFamily="34" charset="-122"/>
              </a:rPr>
              <a:t>VANET</a:t>
            </a:r>
            <a:r>
              <a:rPr lang="zh-CN" altLang="en-US" sz="2400" dirty="0">
                <a:latin typeface="微软雅黑" panose="020B0503020204020204" pitchFamily="34" charset="-122"/>
                <a:ea typeface="微软雅黑" panose="020B0503020204020204" pitchFamily="34" charset="-122"/>
              </a:rPr>
              <a:t>环境中导致延迟和数据包损失，尤其是在网络拓扑快速变化的情况下。</a:t>
            </a: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2.</a:t>
            </a:r>
            <a:r>
              <a:rPr lang="zh-CN" altLang="en-US" sz="2400" b="1" dirty="0">
                <a:solidFill>
                  <a:srgbClr val="3B71E4"/>
                </a:solidFill>
                <a:latin typeface="微软雅黑" panose="020B0503020204020204" pitchFamily="34" charset="-122"/>
                <a:ea typeface="微软雅黑" panose="020B0503020204020204" pitchFamily="34" charset="-122"/>
              </a:rPr>
              <a:t> </a:t>
            </a:r>
            <a:r>
              <a:rPr lang="en-US" altLang="zh-CN" sz="2400" b="1" dirty="0">
                <a:solidFill>
                  <a:srgbClr val="3B71E4"/>
                </a:solidFill>
                <a:latin typeface="微软雅黑" panose="020B0503020204020204" pitchFamily="34" charset="-122"/>
                <a:ea typeface="微软雅黑" panose="020B0503020204020204" pitchFamily="34" charset="-122"/>
              </a:rPr>
              <a:t>OLSR</a:t>
            </a:r>
          </a:p>
          <a:p>
            <a:pPr>
              <a:lnSpc>
                <a:spcPct val="150000"/>
              </a:lnSpc>
            </a:pPr>
            <a:r>
              <a:rPr lang="en-US" sz="2400" dirty="0">
                <a:latin typeface="微软雅黑" panose="020B0503020204020204" pitchFamily="34" charset="-122"/>
                <a:ea typeface="微软雅黑" panose="020B0503020204020204" pitchFamily="34" charset="-122"/>
              </a:rPr>
              <a:t>	OLSR</a:t>
            </a:r>
            <a:r>
              <a:rPr lang="zh-CN" altLang="en-US" sz="2400" dirty="0">
                <a:latin typeface="微软雅黑" panose="020B0503020204020204" pitchFamily="34" charset="-122"/>
                <a:ea typeface="微软雅黑" panose="020B0503020204020204" pitchFamily="34" charset="-122"/>
              </a:rPr>
              <a:t>在</a:t>
            </a:r>
            <a:r>
              <a:rPr lang="en-US" sz="2400" dirty="0">
                <a:latin typeface="微软雅黑" panose="020B0503020204020204" pitchFamily="34" charset="-122"/>
                <a:ea typeface="微软雅黑" panose="020B0503020204020204" pitchFamily="34" charset="-122"/>
              </a:rPr>
              <a:t>VANET</a:t>
            </a:r>
            <a:r>
              <a:rPr lang="zh-CN" altLang="en-US" sz="2400" dirty="0">
                <a:latin typeface="微软雅黑" panose="020B0503020204020204" pitchFamily="34" charset="-122"/>
                <a:ea typeface="微软雅黑" panose="020B0503020204020204" pitchFamily="34" charset="-122"/>
              </a:rPr>
              <a:t>环境中表现最佳，主要得益于其</a:t>
            </a:r>
            <a:r>
              <a:rPr lang="en-US" sz="2400" b="1" dirty="0">
                <a:latin typeface="微软雅黑" panose="020B0503020204020204" pitchFamily="34" charset="-122"/>
                <a:ea typeface="微软雅黑" panose="020B0503020204020204" pitchFamily="34" charset="-122"/>
              </a:rPr>
              <a:t>MPR</a:t>
            </a:r>
            <a:r>
              <a:rPr lang="zh-CN" altLang="en-US" sz="2400" b="1" dirty="0">
                <a:latin typeface="微软雅黑" panose="020B0503020204020204" pitchFamily="34" charset="-122"/>
                <a:ea typeface="微软雅黑" panose="020B0503020204020204" pitchFamily="34" charset="-122"/>
              </a:rPr>
              <a:t>（多点中继）机制</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MPR</a:t>
            </a:r>
            <a:r>
              <a:rPr lang="zh-CN" altLang="en-US" sz="2400" dirty="0">
                <a:latin typeface="微软雅黑" panose="020B0503020204020204" pitchFamily="34" charset="-122"/>
                <a:ea typeface="微软雅黑" panose="020B0503020204020204" pitchFamily="34" charset="-122"/>
              </a:rPr>
              <a:t>机制有效减少了控制消息的数量，从而提高了网络吞吐量和减少了数据包丢失率。这对于高度动态的</a:t>
            </a:r>
            <a:r>
              <a:rPr lang="en-US" sz="2400" dirty="0">
                <a:latin typeface="微软雅黑" panose="020B0503020204020204" pitchFamily="34" charset="-122"/>
                <a:ea typeface="微软雅黑" panose="020B0503020204020204" pitchFamily="34" charset="-122"/>
              </a:rPr>
              <a:t>VANET</a:t>
            </a:r>
            <a:r>
              <a:rPr lang="zh-CN" altLang="en-US" sz="2400" dirty="0">
                <a:latin typeface="微软雅黑" panose="020B0503020204020204" pitchFamily="34" charset="-122"/>
                <a:ea typeface="微软雅黑" panose="020B0503020204020204" pitchFamily="34" charset="-122"/>
              </a:rPr>
              <a:t>环境特别有用，因为它减少了频繁的路由信息更新需求。</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3B71E4"/>
                </a:solidFill>
                <a:latin typeface="微软雅黑" panose="020B0503020204020204" pitchFamily="34" charset="-122"/>
                <a:ea typeface="微软雅黑" panose="020B0503020204020204" pitchFamily="34" charset="-122"/>
              </a:rPr>
              <a:t>3.</a:t>
            </a:r>
            <a:r>
              <a:rPr lang="zh-CN" altLang="en-US" sz="2400" b="1" dirty="0">
                <a:solidFill>
                  <a:srgbClr val="3B71E4"/>
                </a:solidFill>
                <a:latin typeface="微软雅黑" panose="020B0503020204020204" pitchFamily="34" charset="-122"/>
                <a:ea typeface="微软雅黑" panose="020B0503020204020204" pitchFamily="34" charset="-122"/>
              </a:rPr>
              <a:t> </a:t>
            </a:r>
            <a:r>
              <a:rPr lang="en-US" altLang="zh-CN" sz="2400" b="1" dirty="0">
                <a:solidFill>
                  <a:srgbClr val="3B71E4"/>
                </a:solidFill>
                <a:latin typeface="微软雅黑" panose="020B0503020204020204" pitchFamily="34" charset="-122"/>
                <a:ea typeface="微软雅黑" panose="020B0503020204020204" pitchFamily="34" charset="-122"/>
              </a:rPr>
              <a:t>AODV</a:t>
            </a:r>
          </a:p>
          <a:p>
            <a:pPr>
              <a:lnSpc>
                <a:spcPct val="150000"/>
              </a:lnSpc>
            </a:pPr>
            <a:r>
              <a:rPr lang="en-US" sz="2400" dirty="0">
                <a:latin typeface="微软雅黑" panose="020B0503020204020204" pitchFamily="34" charset="-122"/>
                <a:ea typeface="微软雅黑" panose="020B0503020204020204" pitchFamily="34" charset="-122"/>
              </a:rPr>
              <a:t>	AODV</a:t>
            </a:r>
            <a:r>
              <a:rPr lang="zh-CN" altLang="en-US" sz="2400" dirty="0">
                <a:latin typeface="微软雅黑" panose="020B0503020204020204" pitchFamily="34" charset="-122"/>
                <a:ea typeface="微软雅黑" panose="020B0503020204020204" pitchFamily="34" charset="-122"/>
              </a:rPr>
              <a:t>作为一种</a:t>
            </a:r>
            <a:r>
              <a:rPr lang="zh-CN" altLang="en-US" sz="2400" b="1" dirty="0">
                <a:latin typeface="微软雅黑" panose="020B0503020204020204" pitchFamily="34" charset="-122"/>
                <a:ea typeface="微软雅黑" panose="020B0503020204020204" pitchFamily="34" charset="-122"/>
              </a:rPr>
              <a:t>按需路由协议</a:t>
            </a:r>
            <a:r>
              <a:rPr lang="zh-CN" altLang="en-US" sz="2400" dirty="0">
                <a:latin typeface="微软雅黑" panose="020B0503020204020204" pitchFamily="34" charset="-122"/>
                <a:ea typeface="微软雅黑" panose="020B0503020204020204" pitchFamily="34" charset="-122"/>
              </a:rPr>
              <a:t>，在网络稳定且数据传输需求较低时表现良好。然而，在高动态的</a:t>
            </a:r>
            <a:r>
              <a:rPr lang="en-US" sz="2400" dirty="0">
                <a:latin typeface="微软雅黑" panose="020B0503020204020204" pitchFamily="34" charset="-122"/>
                <a:ea typeface="微软雅黑" panose="020B0503020204020204" pitchFamily="34" charset="-122"/>
              </a:rPr>
              <a:t>VANET</a:t>
            </a:r>
            <a:r>
              <a:rPr lang="zh-CN" altLang="en-US" sz="2400" dirty="0">
                <a:latin typeface="微软雅黑" panose="020B0503020204020204" pitchFamily="34" charset="-122"/>
                <a:ea typeface="微软雅黑" panose="020B0503020204020204" pitchFamily="34" charset="-122"/>
              </a:rPr>
              <a:t>环境中，由于其</a:t>
            </a:r>
            <a:r>
              <a:rPr lang="zh-CN" altLang="en-US" sz="2400" b="1" dirty="0">
                <a:latin typeface="微软雅黑" panose="020B0503020204020204" pitchFamily="34" charset="-122"/>
                <a:ea typeface="微软雅黑" panose="020B0503020204020204" pitchFamily="34" charset="-122"/>
              </a:rPr>
              <a:t>依赖于路由发现过程</a:t>
            </a:r>
            <a:r>
              <a:rPr lang="zh-CN" altLang="en-US" sz="2400" dirty="0">
                <a:latin typeface="微软雅黑" panose="020B0503020204020204" pitchFamily="34" charset="-122"/>
                <a:ea typeface="微软雅黑" panose="020B0503020204020204" pitchFamily="34" charset="-122"/>
              </a:rPr>
              <a:t>，可能导致较高的延迟和数据包丢失。</a:t>
            </a: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800" dirty="0">
              <a:latin typeface="微软雅黑" panose="020B0503020204020204" pitchFamily="34" charset="-122"/>
              <a:ea typeface="微软雅黑" panose="020B0503020204020204" pitchFamily="34" charset="-122"/>
            </a:endParaRPr>
          </a:p>
        </p:txBody>
      </p:sp>
      <p:sp>
        <p:nvSpPr>
          <p:cNvPr id="2" name="TextBox 15"/>
          <p:cNvSpPr txBox="1"/>
          <p:nvPr/>
        </p:nvSpPr>
        <p:spPr>
          <a:xfrm>
            <a:off x="1828800" y="426290"/>
            <a:ext cx="4533900" cy="803425"/>
          </a:xfrm>
          <a:prstGeom prst="rect">
            <a:avLst/>
          </a:prstGeom>
        </p:spPr>
        <p:txBody>
          <a:bodyPr wrap="square" lIns="0" tIns="0" rIns="0" bIns="0" rtlCol="0" anchor="t">
            <a:spAutoFit/>
          </a:bodyPr>
          <a:lstStyle/>
          <a:p>
            <a:pPr>
              <a:lnSpc>
                <a:spcPts val="6720"/>
              </a:lnSpc>
              <a:spcBef>
                <a:spcPct val="0"/>
              </a:spcBef>
            </a:pPr>
            <a:r>
              <a:rPr lang="zh-CN" altLang="en-US" sz="4400" b="1" dirty="0">
                <a:solidFill>
                  <a:srgbClr val="3B71E4"/>
                </a:solidFill>
                <a:ea typeface="思源黑体-粗体 Bold" panose="020B0800000000000000" charset="-122"/>
              </a:rPr>
              <a:t>实验结果分析</a:t>
            </a:r>
            <a:endParaRPr lang="en-US" sz="4400" b="1" dirty="0">
              <a:solidFill>
                <a:srgbClr val="3B71E4"/>
              </a:solidFill>
              <a:ea typeface="思源黑体-粗体 Bold" panose="020B0800000000000000" charset="-122"/>
            </a:endParaRPr>
          </a:p>
        </p:txBody>
      </p:sp>
    </p:spTree>
    <p:extLst>
      <p:ext uri="{BB962C8B-B14F-4D97-AF65-F5344CB8AC3E}">
        <p14:creationId xmlns:p14="http://schemas.microsoft.com/office/powerpoint/2010/main" val="188975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29600" y="4860045"/>
            <a:ext cx="4645884" cy="4645884"/>
          </a:xfrm>
          <a:custGeom>
            <a:avLst/>
            <a:gdLst/>
            <a:ahLst/>
            <a:cxnLst/>
            <a:rect l="l" t="t" r="r" b="b"/>
            <a:pathLst>
              <a:path w="4645884" h="4645884">
                <a:moveTo>
                  <a:pt x="0" y="0"/>
                </a:moveTo>
                <a:lnTo>
                  <a:pt x="4645884" y="0"/>
                </a:lnTo>
                <a:lnTo>
                  <a:pt x="4645884" y="4645884"/>
                </a:lnTo>
                <a:lnTo>
                  <a:pt x="0" y="4645884"/>
                </a:lnTo>
                <a:lnTo>
                  <a:pt x="0" y="0"/>
                </a:lnTo>
                <a:close/>
              </a:path>
            </a:pathLst>
          </a:custGeom>
          <a:blipFill>
            <a:blip r:embed="rId4"/>
            <a:stretch>
              <a:fillRect/>
            </a:stretch>
          </a:blipFill>
        </p:spPr>
      </p:sp>
      <p:sp>
        <p:nvSpPr>
          <p:cNvPr id="3" name="Freeform 3"/>
          <p:cNvSpPr/>
          <p:nvPr/>
        </p:nvSpPr>
        <p:spPr>
          <a:xfrm>
            <a:off x="8682367" y="1766075"/>
            <a:ext cx="1273481" cy="1273481"/>
          </a:xfrm>
          <a:custGeom>
            <a:avLst/>
            <a:gdLst/>
            <a:ahLst/>
            <a:cxnLst/>
            <a:rect l="l" t="t" r="r" b="b"/>
            <a:pathLst>
              <a:path w="1273481" h="1273481">
                <a:moveTo>
                  <a:pt x="0" y="0"/>
                </a:moveTo>
                <a:lnTo>
                  <a:pt x="1273481" y="0"/>
                </a:lnTo>
                <a:lnTo>
                  <a:pt x="1273481" y="1273481"/>
                </a:lnTo>
                <a:lnTo>
                  <a:pt x="0" y="1273481"/>
                </a:lnTo>
                <a:lnTo>
                  <a:pt x="0" y="0"/>
                </a:lnTo>
                <a:close/>
              </a:path>
            </a:pathLst>
          </a:custGeom>
          <a:blipFill>
            <a:blip r:embed="rId5"/>
            <a:stretch>
              <a:fillRect/>
            </a:stretch>
          </a:blipFill>
        </p:spPr>
      </p:sp>
      <p:sp>
        <p:nvSpPr>
          <p:cNvPr id="4" name="Freeform 4"/>
          <p:cNvSpPr/>
          <p:nvPr/>
        </p:nvSpPr>
        <p:spPr>
          <a:xfrm rot="2700000">
            <a:off x="11005139" y="4122756"/>
            <a:ext cx="11215333" cy="11215333"/>
          </a:xfrm>
          <a:custGeom>
            <a:avLst/>
            <a:gdLst/>
            <a:ahLst/>
            <a:cxnLst/>
            <a:rect l="l" t="t" r="r" b="b"/>
            <a:pathLst>
              <a:path w="11215333" h="11215333">
                <a:moveTo>
                  <a:pt x="0" y="0"/>
                </a:moveTo>
                <a:lnTo>
                  <a:pt x="11215333" y="0"/>
                </a:lnTo>
                <a:lnTo>
                  <a:pt x="11215333" y="11215333"/>
                </a:lnTo>
                <a:lnTo>
                  <a:pt x="0" y="11215333"/>
                </a:lnTo>
                <a:lnTo>
                  <a:pt x="0" y="0"/>
                </a:lnTo>
                <a:close/>
              </a:path>
            </a:pathLst>
          </a:custGeom>
          <a:blipFill>
            <a:blip r:embed="rId6"/>
            <a:stretch>
              <a:fillRect/>
            </a:stretch>
          </a:blipFill>
        </p:spPr>
      </p:sp>
      <p:sp>
        <p:nvSpPr>
          <p:cNvPr id="5" name="Freeform 5"/>
          <p:cNvSpPr/>
          <p:nvPr/>
        </p:nvSpPr>
        <p:spPr>
          <a:xfrm>
            <a:off x="9711182" y="1501825"/>
            <a:ext cx="7886700" cy="5815825"/>
          </a:xfrm>
          <a:custGeom>
            <a:avLst/>
            <a:gdLst/>
            <a:ahLst/>
            <a:cxnLst/>
            <a:rect l="l" t="t" r="r" b="b"/>
            <a:pathLst>
              <a:path w="9006467" h="6754851">
                <a:moveTo>
                  <a:pt x="0" y="0"/>
                </a:moveTo>
                <a:lnTo>
                  <a:pt x="9006467" y="0"/>
                </a:lnTo>
                <a:lnTo>
                  <a:pt x="9006467" y="6754850"/>
                </a:lnTo>
                <a:lnTo>
                  <a:pt x="0" y="6754850"/>
                </a:lnTo>
                <a:lnTo>
                  <a:pt x="0" y="0"/>
                </a:lnTo>
                <a:close/>
              </a:path>
            </a:pathLst>
          </a:custGeom>
          <a:blipFill>
            <a:blip r:embed="rId7"/>
            <a:stretch>
              <a:fillRect/>
            </a:stretch>
          </a:blipFill>
        </p:spPr>
      </p:sp>
      <p:sp>
        <p:nvSpPr>
          <p:cNvPr id="6" name="Freeform 6"/>
          <p:cNvSpPr/>
          <p:nvPr/>
        </p:nvSpPr>
        <p:spPr>
          <a:xfrm rot="-4119703">
            <a:off x="629845" y="2023233"/>
            <a:ext cx="1741545" cy="1741545"/>
          </a:xfrm>
          <a:custGeom>
            <a:avLst/>
            <a:gdLst/>
            <a:ahLst/>
            <a:cxnLst/>
            <a:rect l="l" t="t" r="r" b="b"/>
            <a:pathLst>
              <a:path w="1741545" h="1741545">
                <a:moveTo>
                  <a:pt x="0" y="0"/>
                </a:moveTo>
                <a:lnTo>
                  <a:pt x="1741545" y="0"/>
                </a:lnTo>
                <a:lnTo>
                  <a:pt x="1741545" y="1741545"/>
                </a:lnTo>
                <a:lnTo>
                  <a:pt x="0" y="1741545"/>
                </a:lnTo>
                <a:lnTo>
                  <a:pt x="0" y="0"/>
                </a:lnTo>
                <a:close/>
              </a:path>
            </a:pathLst>
          </a:custGeom>
          <a:blipFill>
            <a:blip r:embed="rId5"/>
            <a:stretch>
              <a:fillRect/>
            </a:stretch>
          </a:blipFill>
        </p:spPr>
      </p:sp>
      <p:sp>
        <p:nvSpPr>
          <p:cNvPr id="8" name="TextBox 8"/>
          <p:cNvSpPr txBox="1"/>
          <p:nvPr/>
        </p:nvSpPr>
        <p:spPr>
          <a:xfrm>
            <a:off x="1028700" y="2756314"/>
            <a:ext cx="8115300" cy="2000250"/>
          </a:xfrm>
          <a:prstGeom prst="rect">
            <a:avLst/>
          </a:prstGeom>
        </p:spPr>
        <p:txBody>
          <a:bodyPr lIns="0" tIns="0" rIns="0" bIns="0" rtlCol="0" anchor="t">
            <a:spAutoFit/>
          </a:bodyPr>
          <a:lstStyle/>
          <a:p>
            <a:pPr>
              <a:lnSpc>
                <a:spcPts val="15600"/>
              </a:lnSpc>
            </a:pPr>
            <a:r>
              <a:rPr lang="en-US" sz="10800" dirty="0" err="1">
                <a:solidFill>
                  <a:srgbClr val="707070"/>
                </a:solidFill>
                <a:ea typeface="思源黑体-粗体 Bold" panose="020B0800000000000000" charset="-122"/>
              </a:rPr>
              <a:t>谢谢</a:t>
            </a:r>
            <a:r>
              <a:rPr lang="zh-CN" altLang="en-US" sz="10800" dirty="0" err="1">
                <a:solidFill>
                  <a:srgbClr val="707070"/>
                </a:solidFill>
                <a:ea typeface="思源黑体-粗体 Bold" panose="020B0800000000000000" charset="-122"/>
              </a:rPr>
              <a:t>老师</a:t>
            </a:r>
          </a:p>
        </p:txBody>
      </p:sp>
      <p:sp>
        <p:nvSpPr>
          <p:cNvPr id="10" name="Freeform 10"/>
          <p:cNvSpPr/>
          <p:nvPr/>
        </p:nvSpPr>
        <p:spPr>
          <a:xfrm rot="-4165209">
            <a:off x="16996364" y="866398"/>
            <a:ext cx="525872" cy="525872"/>
          </a:xfrm>
          <a:custGeom>
            <a:avLst/>
            <a:gdLst/>
            <a:ahLst/>
            <a:cxnLst/>
            <a:rect l="l" t="t" r="r" b="b"/>
            <a:pathLst>
              <a:path w="525872" h="525872">
                <a:moveTo>
                  <a:pt x="0" y="0"/>
                </a:moveTo>
                <a:lnTo>
                  <a:pt x="525872" y="0"/>
                </a:lnTo>
                <a:lnTo>
                  <a:pt x="525872" y="525872"/>
                </a:lnTo>
                <a:lnTo>
                  <a:pt x="0" y="525872"/>
                </a:lnTo>
                <a:lnTo>
                  <a:pt x="0" y="0"/>
                </a:lnTo>
                <a:close/>
              </a:path>
            </a:pathLst>
          </a:custGeom>
          <a:blipFill>
            <a:blip r:embed="rId5"/>
            <a:stretch>
              <a:fillRect/>
            </a:stretch>
          </a:blipFill>
        </p:spPr>
      </p:sp>
      <p:sp>
        <p:nvSpPr>
          <p:cNvPr id="11" name="Freeform 11"/>
          <p:cNvSpPr/>
          <p:nvPr/>
        </p:nvSpPr>
        <p:spPr>
          <a:xfrm rot="-9014249">
            <a:off x="6750930" y="8417155"/>
            <a:ext cx="624421" cy="624421"/>
          </a:xfrm>
          <a:custGeom>
            <a:avLst/>
            <a:gdLst/>
            <a:ahLst/>
            <a:cxnLst/>
            <a:rect l="l" t="t" r="r" b="b"/>
            <a:pathLst>
              <a:path w="624421" h="624421">
                <a:moveTo>
                  <a:pt x="0" y="0"/>
                </a:moveTo>
                <a:lnTo>
                  <a:pt x="624421" y="0"/>
                </a:lnTo>
                <a:lnTo>
                  <a:pt x="624421" y="624422"/>
                </a:lnTo>
                <a:lnTo>
                  <a:pt x="0" y="624422"/>
                </a:lnTo>
                <a:lnTo>
                  <a:pt x="0" y="0"/>
                </a:lnTo>
                <a:close/>
              </a:path>
            </a:pathLst>
          </a:custGeom>
          <a:blipFill>
            <a:blip r:embed="rId5"/>
            <a:stretch>
              <a:fillRect/>
            </a:stretch>
          </a:blipFill>
        </p:spPr>
      </p:sp>
      <p:sp>
        <p:nvSpPr>
          <p:cNvPr id="15" name="圆角矩形 14"/>
          <p:cNvSpPr/>
          <p:nvPr>
            <p:custDataLst>
              <p:tags r:id="rId1"/>
            </p:custDataLst>
          </p:nvPr>
        </p:nvSpPr>
        <p:spPr>
          <a:xfrm>
            <a:off x="1028700" y="5570973"/>
            <a:ext cx="5260340" cy="2689860"/>
          </a:xfrm>
          <a:prstGeom prst="roundRect">
            <a:avLst>
              <a:gd name="adj" fmla="val 23765"/>
            </a:avLst>
          </a:prstGeom>
          <a:solidFill>
            <a:srgbClr val="3B7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TextBox 6"/>
          <p:cNvSpPr txBox="1"/>
          <p:nvPr>
            <p:custDataLst>
              <p:tags r:id="rId2"/>
            </p:custDataLst>
          </p:nvPr>
        </p:nvSpPr>
        <p:spPr>
          <a:xfrm>
            <a:off x="685800" y="6735445"/>
            <a:ext cx="5756275" cy="2581275"/>
          </a:xfrm>
          <a:prstGeom prst="rect">
            <a:avLst/>
          </a:prstGeom>
        </p:spPr>
        <p:txBody>
          <a:bodyPr lIns="0" tIns="0" rIns="0" bIns="0" rtlCol="0" anchor="t">
            <a:noAutofit/>
          </a:bodyPr>
          <a:lstStyle/>
          <a:p>
            <a:pPr algn="ctr">
              <a:lnSpc>
                <a:spcPts val="3640"/>
              </a:lnSpc>
            </a:pPr>
            <a:endParaRPr lang="en-US" sz="2600" dirty="0">
              <a:solidFill>
                <a:schemeClr val="bg1"/>
              </a:solidFill>
            </a:endParaRPr>
          </a:p>
        </p:txBody>
      </p:sp>
      <p:sp>
        <p:nvSpPr>
          <p:cNvPr id="7" name="文本框 6"/>
          <p:cNvSpPr txBox="1"/>
          <p:nvPr/>
        </p:nvSpPr>
        <p:spPr>
          <a:xfrm>
            <a:off x="-914400" y="5981700"/>
            <a:ext cx="9144000" cy="1938020"/>
          </a:xfrm>
          <a:prstGeom prst="rect">
            <a:avLst/>
          </a:prstGeom>
          <a:noFill/>
        </p:spPr>
        <p:txBody>
          <a:bodyPr wrap="square" rtlCol="0" anchor="t">
            <a:spAutoFit/>
          </a:bodyPr>
          <a:lstStyle/>
          <a:p>
            <a:pPr algn="ctr"/>
            <a:r>
              <a:rPr lang="zh-CN" altLang="en-US" sz="2400">
                <a:solidFill>
                  <a:schemeClr val="bg1"/>
                </a:solidFill>
                <a:sym typeface="+mn-ea"/>
              </a:rPr>
              <a:t>小组成员： </a:t>
            </a:r>
            <a:endParaRPr lang="zh-CN" altLang="en-US" sz="2400">
              <a:solidFill>
                <a:schemeClr val="bg1"/>
              </a:solidFill>
            </a:endParaRPr>
          </a:p>
          <a:p>
            <a:pPr algn="ctr"/>
            <a:r>
              <a:rPr lang="zh-CN" altLang="en-US" sz="2400">
                <a:solidFill>
                  <a:schemeClr val="bg1"/>
                </a:solidFill>
                <a:sym typeface="+mn-ea"/>
              </a:rPr>
              <a:t>2052750  陈莫之</a:t>
            </a:r>
            <a:endParaRPr lang="zh-CN" altLang="en-US" sz="2400">
              <a:solidFill>
                <a:schemeClr val="bg1"/>
              </a:solidFill>
            </a:endParaRPr>
          </a:p>
          <a:p>
            <a:pPr algn="ctr"/>
            <a:r>
              <a:rPr lang="en-US" altLang="zh-CN" sz="2400">
                <a:solidFill>
                  <a:schemeClr val="bg1"/>
                </a:solidFill>
                <a:sym typeface="+mn-ea"/>
              </a:rPr>
              <a:t>2050633 </a:t>
            </a:r>
            <a:r>
              <a:rPr lang="zh-CN" altLang="en-US" sz="2400">
                <a:solidFill>
                  <a:schemeClr val="bg1"/>
                </a:solidFill>
                <a:sym typeface="+mn-ea"/>
              </a:rPr>
              <a:t>卢嘉霖</a:t>
            </a:r>
            <a:endParaRPr lang="zh-CN" altLang="en-US" sz="2400">
              <a:solidFill>
                <a:schemeClr val="bg1"/>
              </a:solidFill>
            </a:endParaRPr>
          </a:p>
          <a:p>
            <a:pPr algn="ctr"/>
            <a:r>
              <a:rPr lang="en-US" altLang="zh-CN" sz="2400">
                <a:solidFill>
                  <a:schemeClr val="bg1"/>
                </a:solidFill>
                <a:sym typeface="+mn-ea"/>
              </a:rPr>
              <a:t>2152054 </a:t>
            </a:r>
            <a:r>
              <a:rPr lang="zh-CN" altLang="en-US" sz="2400">
                <a:solidFill>
                  <a:schemeClr val="bg1"/>
                </a:solidFill>
                <a:sym typeface="+mn-ea"/>
              </a:rPr>
              <a:t>沈加豪</a:t>
            </a:r>
            <a:endParaRPr lang="zh-CN" altLang="en-US" sz="2400">
              <a:solidFill>
                <a:schemeClr val="bg1"/>
              </a:solidFill>
            </a:endParaRPr>
          </a:p>
          <a:p>
            <a:pPr algn="ctr"/>
            <a:r>
              <a:rPr lang="en-US" altLang="zh-CN" sz="2400">
                <a:solidFill>
                  <a:schemeClr val="bg1"/>
                </a:solidFill>
                <a:sym typeface="+mn-ea"/>
              </a:rPr>
              <a:t>2152827 </a:t>
            </a:r>
            <a:r>
              <a:rPr lang="zh-CN" altLang="en-US" sz="2400">
                <a:solidFill>
                  <a:schemeClr val="bg1"/>
                </a:solidFill>
                <a:sym typeface="+mn-ea"/>
              </a:rPr>
              <a:t>杨乐雅</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9a8fde-67c0-4df2-882b-c01f3a332553"/>
  <p:tag name="COMMONDATA" val="eyJoZGlkIjoiZDY5NWNhMGJlYzY4MTQ5MTM4YzA5NzQ5N2I1N2Q4MW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794</Words>
  <Application>Microsoft Macintosh PowerPoint</Application>
  <PresentationFormat>Custom</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微软雅黑</vt:lpstr>
      <vt:lpstr>思源黑体-粗体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蓝白色互联网商赛商业计划书简约互联网比赛中文演示文稿</dc:title>
  <dc:creator>林溪</dc:creator>
  <cp:lastModifiedBy>Microsoft Office User</cp:lastModifiedBy>
  <cp:revision>153</cp:revision>
  <dcterms:created xsi:type="dcterms:W3CDTF">2023-12-28T17:10:09Z</dcterms:created>
  <dcterms:modified xsi:type="dcterms:W3CDTF">2023-12-29T04:48:56Z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93E61F8F7DDB0C08F1AB8D65F1700D22_43</vt:lpwstr>
  </property>
  <property fmtid="{D5CDD505-2E9C-101B-9397-08002B2CF9AE}" pid="3" name="KSOProductBuildVer">
    <vt:lpwstr>2052-6.4.0.8550</vt:lpwstr>
  </property>
</Properties>
</file>