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3" r:id="rId2"/>
  </p:sldMasterIdLst>
  <p:notesMasterIdLst>
    <p:notesMasterId r:id="rId11"/>
  </p:notesMasterIdLst>
  <p:sldIdLst>
    <p:sldId id="7603" r:id="rId3"/>
    <p:sldId id="257" r:id="rId4"/>
    <p:sldId id="7623" r:id="rId5"/>
    <p:sldId id="7604" r:id="rId6"/>
    <p:sldId id="7612" r:id="rId7"/>
    <p:sldId id="7591" r:id="rId8"/>
    <p:sldId id="7613" r:id="rId9"/>
    <p:sldId id="7610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yang song" initials="zs" lastIdx="1" clrIdx="0">
    <p:extLst>
      <p:ext uri="{19B8F6BF-5375-455C-9EA6-DF929625EA0E}">
        <p15:presenceInfo xmlns:p15="http://schemas.microsoft.com/office/powerpoint/2012/main" userId="4b11700c7d8a97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8D7"/>
    <a:srgbClr val="8497B0"/>
    <a:srgbClr val="E4EEEF"/>
    <a:srgbClr val="52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1" autoAdjust="0"/>
    <p:restoredTop sz="94648"/>
  </p:normalViewPr>
  <p:slideViewPr>
    <p:cSldViewPr snapToGrid="0" showGuides="1">
      <p:cViewPr varScale="1">
        <p:scale>
          <a:sx n="80" d="100"/>
          <a:sy n="80" d="100"/>
        </p:scale>
        <p:origin x="200" y="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2DE9-3E80-4001-A887-546708C4D709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FC665-0BE8-40F1-935C-3045C308F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9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38521" y="41456"/>
            <a:ext cx="1076721" cy="1279570"/>
            <a:chOff x="-141605" y="-89400"/>
            <a:chExt cx="1701893" cy="2022521"/>
          </a:xfrm>
        </p:grpSpPr>
        <p:sp>
          <p:nvSpPr>
            <p:cNvPr id="7" name="等腰三角形 6"/>
            <p:cNvSpPr/>
            <p:nvPr userDrawn="1"/>
          </p:nvSpPr>
          <p:spPr>
            <a:xfrm rot="5400000">
              <a:off x="-231116" y="141718"/>
              <a:ext cx="2022521" cy="1560286"/>
            </a:xfrm>
            <a:prstGeom prst="triangl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5400000">
              <a:off x="-247650" y="259080"/>
              <a:ext cx="1537653" cy="1325563"/>
            </a:xfrm>
            <a:prstGeom prst="triangle">
              <a:avLst/>
            </a:prstGeom>
            <a:solidFill>
              <a:srgbClr val="B8D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44077"/>
            <a:ext cx="10515600" cy="674328"/>
          </a:xfrm>
        </p:spPr>
        <p:txBody>
          <a:bodyPr>
            <a:normAutofit/>
          </a:bodyPr>
          <a:lstStyle>
            <a:lvl1pPr>
              <a:defRPr sz="3200"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 userDrawn="1"/>
        </p:nvSpPr>
        <p:spPr>
          <a:xfrm>
            <a:off x="146342" y="231648"/>
            <a:ext cx="731711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平行四边形 3"/>
          <p:cNvSpPr/>
          <p:nvPr userDrawn="1"/>
        </p:nvSpPr>
        <p:spPr>
          <a:xfrm>
            <a:off x="298782" y="353568"/>
            <a:ext cx="731711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平行四边形 1"/>
          <p:cNvSpPr/>
          <p:nvPr userDrawn="1"/>
        </p:nvSpPr>
        <p:spPr>
          <a:xfrm>
            <a:off x="219513" y="292608"/>
            <a:ext cx="731711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98782" y="331745"/>
            <a:ext cx="561518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hf sldNum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2023/11/26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2023/11/26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2C85-FB78-4B4A-A0D1-01C9C5147091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28828-6A7F-4DCD-ABE6-DE09B4F5A8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9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9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327510" y="2051566"/>
            <a:ext cx="93411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765">
              <a:defRPr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Performance evaluation of VANETs routing protocols using SUMO and NS3 </a:t>
            </a:r>
          </a:p>
          <a:p>
            <a:pPr algn="dist" defTabSz="913765">
              <a:defRPr/>
            </a:pP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07973" y="4527655"/>
            <a:ext cx="7758092" cy="38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2050633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卢嘉霖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1333500" y="-2771182"/>
            <a:ext cx="6819900" cy="8207976"/>
            <a:chOff x="-1333500" y="-2771182"/>
            <a:chExt cx="6819900" cy="8207976"/>
          </a:xfrm>
        </p:grpSpPr>
        <p:sp>
          <p:nvSpPr>
            <p:cNvPr id="20" name="直角三角形 19"/>
            <p:cNvSpPr/>
            <p:nvPr/>
          </p:nvSpPr>
          <p:spPr>
            <a:xfrm rot="5400000">
              <a:off x="1588" y="-1501939"/>
              <a:ext cx="4546926" cy="4546926"/>
            </a:xfrm>
            <a:prstGeom prst="rtTriangle">
              <a:avLst/>
            </a:prstGeom>
            <a:solidFill>
              <a:srgbClr val="E4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-1333500" y="-1133228"/>
              <a:ext cx="6819900" cy="2667000"/>
              <a:chOff x="-1333500" y="-457200"/>
              <a:chExt cx="6819900" cy="2667000"/>
            </a:xfrm>
          </p:grpSpPr>
          <p:sp>
            <p:nvSpPr>
              <p:cNvPr id="4" name="等腰三角形 3"/>
              <p:cNvSpPr/>
              <p:nvPr/>
            </p:nvSpPr>
            <p:spPr>
              <a:xfrm flipV="1">
                <a:off x="-1333500" y="-457200"/>
                <a:ext cx="5067300" cy="2457450"/>
              </a:xfrm>
              <a:prstGeom prst="triangle">
                <a:avLst/>
              </a:pr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 flipV="1">
                <a:off x="419100" y="-247650"/>
                <a:ext cx="5067300" cy="2457450"/>
              </a:xfrm>
              <a:prstGeom prst="triangle">
                <a:avLst/>
              </a:prstGeom>
              <a:solidFill>
                <a:srgbClr val="B8D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8" name="平行四边形 17"/>
            <p:cNvSpPr/>
            <p:nvPr/>
          </p:nvSpPr>
          <p:spPr>
            <a:xfrm>
              <a:off x="904473" y="-2771182"/>
              <a:ext cx="3958556" cy="3659871"/>
            </a:xfrm>
            <a:prstGeom prst="parallelogram">
              <a:avLst>
                <a:gd name="adj" fmla="val 1001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327510" y="4765963"/>
              <a:ext cx="413763" cy="422221"/>
            </a:xfrm>
            <a:prstGeom prst="ellipse">
              <a:avLst/>
            </a:prstGeom>
            <a:solidFill>
              <a:srgbClr val="B8D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474573" y="4892491"/>
              <a:ext cx="533400" cy="544303"/>
            </a:xfrm>
            <a:prstGeom prst="ellipse">
              <a:avLst/>
            </a:pr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76239" y="3338022"/>
            <a:ext cx="8476361" cy="5097157"/>
            <a:chOff x="5976239" y="3338022"/>
            <a:chExt cx="8476361" cy="5097157"/>
          </a:xfrm>
        </p:grpSpPr>
        <p:sp>
          <p:nvSpPr>
            <p:cNvPr id="21" name="直角三角形 20"/>
            <p:cNvSpPr/>
            <p:nvPr/>
          </p:nvSpPr>
          <p:spPr>
            <a:xfrm rot="16200000">
              <a:off x="7641642" y="3338022"/>
              <a:ext cx="4546926" cy="4546926"/>
            </a:xfrm>
            <a:prstGeom prst="rtTriangle">
              <a:avLst/>
            </a:prstGeom>
            <a:solidFill>
              <a:srgbClr val="E4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flipV="1">
              <a:off x="5976239" y="4527031"/>
              <a:ext cx="8476361" cy="3822193"/>
              <a:chOff x="-3053461" y="-960145"/>
              <a:chExt cx="8476361" cy="3822193"/>
            </a:xfrm>
          </p:grpSpPr>
          <p:sp>
            <p:nvSpPr>
              <p:cNvPr id="17" name="等腰三角形 16"/>
              <p:cNvSpPr/>
              <p:nvPr/>
            </p:nvSpPr>
            <p:spPr>
              <a:xfrm flipV="1">
                <a:off x="-1005110" y="-532503"/>
                <a:ext cx="6428010" cy="3117343"/>
              </a:xfrm>
              <a:prstGeom prst="triangle">
                <a:avLst/>
              </a:pr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flipV="1">
                <a:off x="-3053461" y="-960145"/>
                <a:ext cx="7881421" cy="3822193"/>
              </a:xfrm>
              <a:prstGeom prst="triangle">
                <a:avLst/>
              </a:prstGeom>
              <a:solidFill>
                <a:srgbClr val="B8D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平行四边形 18"/>
            <p:cNvSpPr/>
            <p:nvPr/>
          </p:nvSpPr>
          <p:spPr>
            <a:xfrm>
              <a:off x="8024590" y="4775308"/>
              <a:ext cx="3958556" cy="3659871"/>
            </a:xfrm>
            <a:prstGeom prst="parallelogram">
              <a:avLst>
                <a:gd name="adj" fmla="val 1001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0" name="图片 9" descr="ca65a0b0-b0de-4f28-8d41-6165ae5e65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60000">
            <a:off x="9958070" y="422910"/>
            <a:ext cx="1452880" cy="1452880"/>
          </a:xfrm>
          <a:prstGeom prst="rect">
            <a:avLst/>
          </a:prstGeom>
        </p:spPr>
      </p:pic>
      <p:sp>
        <p:nvSpPr>
          <p:cNvPr id="11" name="椭圆 10"/>
          <p:cNvSpPr/>
          <p:nvPr>
            <p:custDataLst>
              <p:tags r:id="rId1"/>
            </p:custDataLst>
          </p:nvPr>
        </p:nvSpPr>
        <p:spPr>
          <a:xfrm>
            <a:off x="10388960" y="1111538"/>
            <a:ext cx="413763" cy="422221"/>
          </a:xfrm>
          <a:prstGeom prst="ellips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3" name="图片 22" descr="唐峰素材 (1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635" y="5857240"/>
            <a:ext cx="1003300" cy="1003300"/>
          </a:xfrm>
          <a:prstGeom prst="rect">
            <a:avLst/>
          </a:prstGeom>
        </p:spPr>
      </p:pic>
      <p:sp>
        <p:nvSpPr>
          <p:cNvPr id="6" name="文本框 23">
            <a:extLst>
              <a:ext uri="{FF2B5EF4-FFF2-40B4-BE49-F238E27FC236}">
                <a16:creationId xmlns:a16="http://schemas.microsoft.com/office/drawing/2014/main" id="{83A959E7-D1B3-4DD3-4A46-332F725C4B55}"/>
              </a:ext>
            </a:extLst>
          </p:cNvPr>
          <p:cNvSpPr txBox="1"/>
          <p:nvPr/>
        </p:nvSpPr>
        <p:spPr>
          <a:xfrm>
            <a:off x="4397689" y="3524217"/>
            <a:ext cx="7758092" cy="38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计算机网络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实验论文答辩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1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6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707574" y="3929592"/>
            <a:ext cx="253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背景和目的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617980" y="2988310"/>
            <a:ext cx="102933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661220" y="3929592"/>
            <a:ext cx="223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路由协议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263216" y="2988611"/>
            <a:ext cx="102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312466" y="3929592"/>
            <a:ext cx="223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实验内容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914462" y="2988611"/>
            <a:ext cx="102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63712" y="3929592"/>
            <a:ext cx="223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实验结果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565708" y="2988611"/>
            <a:ext cx="102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062609" y="830970"/>
            <a:ext cx="2067406" cy="1412843"/>
            <a:chOff x="3832644" y="915467"/>
            <a:chExt cx="1819173" cy="1413212"/>
          </a:xfrm>
        </p:grpSpPr>
        <p:sp>
          <p:nvSpPr>
            <p:cNvPr id="65" name="文本框 64"/>
            <p:cNvSpPr txBox="1"/>
            <p:nvPr/>
          </p:nvSpPr>
          <p:spPr>
            <a:xfrm>
              <a:off x="3832956" y="915467"/>
              <a:ext cx="1818861" cy="1108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832644" y="1866893"/>
              <a:ext cx="1818861" cy="46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CONTENTS 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316796" y="-762334"/>
            <a:ext cx="3489222" cy="4166443"/>
            <a:chOff x="-316796" y="-762334"/>
            <a:chExt cx="3489222" cy="4166443"/>
          </a:xfrm>
        </p:grpSpPr>
        <p:sp>
          <p:nvSpPr>
            <p:cNvPr id="2" name="等腰三角形 1"/>
            <p:cNvSpPr/>
            <p:nvPr/>
          </p:nvSpPr>
          <p:spPr>
            <a:xfrm flipV="1">
              <a:off x="-1" y="-2"/>
              <a:ext cx="2960915" cy="2552513"/>
            </a:xfrm>
            <a:prstGeom prst="triangle">
              <a:avLst>
                <a:gd name="adj" fmla="val 0"/>
              </a:avLst>
            </a:prstGeom>
            <a:solidFill>
              <a:srgbClr val="B8D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flipV="1">
              <a:off x="390325" y="-762334"/>
              <a:ext cx="2782101" cy="2398363"/>
            </a:xfrm>
            <a:prstGeom prst="triangle">
              <a:avLst>
                <a:gd name="adj" fmla="val 0"/>
              </a:avLst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flipV="1">
              <a:off x="-316796" y="1625001"/>
              <a:ext cx="1985623" cy="1779108"/>
            </a:xfrm>
            <a:prstGeom prst="line">
              <a:avLst/>
            </a:prstGeom>
            <a:ln w="19050">
              <a:solidFill>
                <a:srgbClr val="849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 flipH="1" flipV="1">
            <a:off x="8188315" y="4323055"/>
            <a:ext cx="4003685" cy="3314845"/>
            <a:chOff x="-1" y="-762334"/>
            <a:chExt cx="4003685" cy="3314845"/>
          </a:xfrm>
        </p:grpSpPr>
        <p:sp>
          <p:nvSpPr>
            <p:cNvPr id="72" name="等腰三角形 71"/>
            <p:cNvSpPr/>
            <p:nvPr/>
          </p:nvSpPr>
          <p:spPr>
            <a:xfrm flipV="1">
              <a:off x="-1" y="-2"/>
              <a:ext cx="2960915" cy="2552513"/>
            </a:xfrm>
            <a:prstGeom prst="triangle">
              <a:avLst>
                <a:gd name="adj" fmla="val 0"/>
              </a:avLst>
            </a:prstGeom>
            <a:solidFill>
              <a:srgbClr val="E4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390325" y="-762334"/>
              <a:ext cx="2782101" cy="2398363"/>
            </a:xfrm>
            <a:prstGeom prst="triangle">
              <a:avLst>
                <a:gd name="adj" fmla="val 0"/>
              </a:avLst>
            </a:prstGeom>
            <a:solidFill>
              <a:srgbClr val="B8D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 flipV="1">
              <a:off x="1918144" y="-459343"/>
              <a:ext cx="2085540" cy="1735598"/>
            </a:xfrm>
            <a:prstGeom prst="line">
              <a:avLst/>
            </a:prstGeom>
            <a:ln w="19050">
              <a:solidFill>
                <a:srgbClr val="849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3452218" y="3011894"/>
            <a:ext cx="0" cy="2064537"/>
          </a:xfrm>
          <a:prstGeom prst="line">
            <a:avLst/>
          </a:prstGeom>
          <a:ln>
            <a:solidFill>
              <a:srgbClr val="B8D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103464" y="3011894"/>
            <a:ext cx="0" cy="2064537"/>
          </a:xfrm>
          <a:prstGeom prst="line">
            <a:avLst/>
          </a:prstGeom>
          <a:ln>
            <a:solidFill>
              <a:srgbClr val="B8D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754710" y="3011894"/>
            <a:ext cx="0" cy="2064537"/>
          </a:xfrm>
          <a:prstGeom prst="line">
            <a:avLst/>
          </a:prstGeom>
          <a:ln>
            <a:solidFill>
              <a:srgbClr val="B8D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10931780" y="565796"/>
            <a:ext cx="530347" cy="530347"/>
          </a:xfrm>
          <a:prstGeom prst="ellips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51917" y="5450466"/>
            <a:ext cx="731848" cy="823334"/>
            <a:chOff x="609058" y="5729866"/>
            <a:chExt cx="731848" cy="823334"/>
          </a:xfrm>
        </p:grpSpPr>
        <p:sp>
          <p:nvSpPr>
            <p:cNvPr id="79" name="椭圆 78"/>
            <p:cNvSpPr/>
            <p:nvPr/>
          </p:nvSpPr>
          <p:spPr>
            <a:xfrm>
              <a:off x="894630" y="5729866"/>
              <a:ext cx="446276" cy="446276"/>
            </a:xfrm>
            <a:prstGeom prst="ellipse">
              <a:avLst/>
            </a:prstGeom>
            <a:noFill/>
            <a:ln w="28575">
              <a:solidFill>
                <a:srgbClr val="B8D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609058" y="5908371"/>
              <a:ext cx="644829" cy="644829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1" name="椭圆 80"/>
          <p:cNvSpPr/>
          <p:nvPr/>
        </p:nvSpPr>
        <p:spPr>
          <a:xfrm>
            <a:off x="10073801" y="1445664"/>
            <a:ext cx="336822" cy="336822"/>
          </a:xfrm>
          <a:prstGeom prst="ellips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7136474" y="1896019"/>
            <a:ext cx="1672044" cy="1936230"/>
            <a:chOff x="7136474" y="1931965"/>
            <a:chExt cx="1672044" cy="1936230"/>
          </a:xfrm>
        </p:grpSpPr>
        <p:sp>
          <p:nvSpPr>
            <p:cNvPr id="37" name="文本框 36"/>
            <p:cNvSpPr txBox="1"/>
            <p:nvPr/>
          </p:nvSpPr>
          <p:spPr>
            <a:xfrm>
              <a:off x="7136474" y="1931965"/>
              <a:ext cx="1672044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你的标题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136474" y="2495512"/>
              <a:ext cx="1672044" cy="1372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您的内容打在这里在此框选择粘贴并选择只保留文字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背景和目的</a:t>
            </a:r>
          </a:p>
        </p:txBody>
      </p:sp>
      <p:pic>
        <p:nvPicPr>
          <p:cNvPr id="1026" name="Picture 2" descr="VANET communication architecture. | Download Scientific Diagram">
            <a:extLst>
              <a:ext uri="{FF2B5EF4-FFF2-40B4-BE49-F238E27FC236}">
                <a16:creationId xmlns:a16="http://schemas.microsoft.com/office/drawing/2014/main" id="{A5091EF5-F759-3A33-2FF6-C5BEB05C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92" y="1241176"/>
            <a:ext cx="6323466" cy="4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024FC8-40A4-4E52-A1DB-31864891CFB7}"/>
              </a:ext>
            </a:extLst>
          </p:cNvPr>
          <p:cNvSpPr txBox="1"/>
          <p:nvPr/>
        </p:nvSpPr>
        <p:spPr>
          <a:xfrm>
            <a:off x="685800" y="1018405"/>
            <a:ext cx="1250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VANET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CF804-A1B5-D05E-0EC0-8D08BBBE3EC6}"/>
              </a:ext>
            </a:extLst>
          </p:cNvPr>
          <p:cNvSpPr txBox="1"/>
          <p:nvPr/>
        </p:nvSpPr>
        <p:spPr>
          <a:xfrm>
            <a:off x="685800" y="1512295"/>
            <a:ext cx="4920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none" strike="noStrike" dirty="0">
                <a:solidFill>
                  <a:srgbClr val="0F0F0F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</a:rPr>
              <a:t> 车辆自组织网络</a:t>
            </a:r>
            <a:r>
              <a:rPr lang="en-US" b="0" i="0" u="none" strike="noStrike" dirty="0">
                <a:solidFill>
                  <a:srgbClr val="0F0F0F"/>
                </a:solidFill>
                <a:effectLst/>
              </a:rPr>
              <a:t>Vehicular Ad-Hoc Network</a:t>
            </a:r>
          </a:p>
          <a:p>
            <a:r>
              <a:rPr lang="en-US" altLang="zh-CN" dirty="0">
                <a:solidFill>
                  <a:srgbClr val="0F0F0F"/>
                </a:solidFill>
              </a:rPr>
              <a:t>-</a:t>
            </a:r>
            <a:r>
              <a:rPr lang="zh-CN" altLang="en-US" dirty="0">
                <a:solidFill>
                  <a:srgbClr val="0F0F0F"/>
                </a:solidFill>
              </a:rPr>
              <a:t> 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</a:rPr>
              <a:t>移动自组织网络</a:t>
            </a:r>
            <a:r>
              <a:rPr lang="en-US" altLang="zh-CN" b="1" i="0" u="none" strike="noStrike" dirty="0">
                <a:solidFill>
                  <a:srgbClr val="0F0F0F"/>
                </a:solidFill>
                <a:effectLst/>
              </a:rPr>
              <a:t>MANET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</a:rPr>
              <a:t>的一种特殊情况</a:t>
            </a:r>
            <a:endParaRPr lang="en-US" b="0" i="0" u="none" strike="noStrike" dirty="0">
              <a:solidFill>
                <a:srgbClr val="0F0F0F"/>
              </a:solidFill>
              <a:effectLst/>
            </a:endParaRPr>
          </a:p>
          <a:p>
            <a:r>
              <a:rPr lang="en-US" altLang="zh-CN" dirty="0">
                <a:solidFill>
                  <a:srgbClr val="0F0F0F"/>
                </a:solidFill>
              </a:rPr>
              <a:t>-</a:t>
            </a:r>
            <a:r>
              <a:rPr lang="zh-CN" altLang="en-US" dirty="0">
                <a:solidFill>
                  <a:srgbClr val="0F0F0F"/>
                </a:solidFill>
              </a:rPr>
              <a:t> 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</a:rPr>
              <a:t>节点是移动的车辆</a:t>
            </a:r>
            <a:endParaRPr lang="en-US" altLang="zh-CN" b="0" i="0" u="none" strike="noStrike" dirty="0">
              <a:solidFill>
                <a:srgbClr val="0F0F0F"/>
              </a:solidFill>
              <a:effectLst/>
            </a:endParaRPr>
          </a:p>
          <a:p>
            <a:r>
              <a:rPr lang="en-US" altLang="zh-CN" dirty="0">
                <a:solidFill>
                  <a:srgbClr val="0F0F0F"/>
                </a:solidFill>
              </a:rPr>
              <a:t>-</a:t>
            </a:r>
            <a:r>
              <a:rPr lang="zh-CN" altLang="en-US" dirty="0">
                <a:solidFill>
                  <a:srgbClr val="0F0F0F"/>
                </a:solidFill>
              </a:rPr>
              <a:t> 通过</a:t>
            </a:r>
            <a:r>
              <a:rPr lang="en-US" altLang="zh-CN" dirty="0">
                <a:solidFill>
                  <a:srgbClr val="0F0F0F"/>
                </a:solidFill>
              </a:rPr>
              <a:t>V2V</a:t>
            </a:r>
            <a:r>
              <a:rPr lang="zh-CN" altLang="en-US" dirty="0">
                <a:solidFill>
                  <a:srgbClr val="0F0F0F"/>
                </a:solidFill>
              </a:rPr>
              <a:t>、</a:t>
            </a:r>
            <a:r>
              <a:rPr lang="en-US" altLang="zh-CN" dirty="0">
                <a:solidFill>
                  <a:srgbClr val="0F0F0F"/>
                </a:solidFill>
              </a:rPr>
              <a:t>V2I</a:t>
            </a:r>
            <a:r>
              <a:rPr lang="zh-CN" altLang="en-US" dirty="0">
                <a:solidFill>
                  <a:srgbClr val="0F0F0F"/>
                </a:solidFill>
              </a:rPr>
              <a:t>等通信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</a:rPr>
              <a:t>来提供各种交通和车辆相关的服务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5EBFE-DA54-2EE6-CB8C-B11C65308CA0}"/>
              </a:ext>
            </a:extLst>
          </p:cNvPr>
          <p:cNvSpPr txBox="1"/>
          <p:nvPr/>
        </p:nvSpPr>
        <p:spPr>
          <a:xfrm>
            <a:off x="685800" y="2989623"/>
            <a:ext cx="198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RSU</a:t>
            </a:r>
            <a:r>
              <a:rPr lang="en-US" sz="2400" b="1" dirty="0"/>
              <a:t> &amp; OBU</a:t>
            </a:r>
            <a:endParaRPr lang="en-C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E206A-C755-205E-16E3-26BD20F74531}"/>
              </a:ext>
            </a:extLst>
          </p:cNvPr>
          <p:cNvSpPr txBox="1"/>
          <p:nvPr/>
        </p:nvSpPr>
        <p:spPr>
          <a:xfrm>
            <a:off x="626496" y="3493467"/>
            <a:ext cx="492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none" strike="noStrike" dirty="0">
                <a:solidFill>
                  <a:srgbClr val="0F0F0F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</a:rPr>
              <a:t> </a:t>
            </a:r>
            <a:r>
              <a:rPr lang="en-US" altLang="zh-CN" b="0" i="0" u="none" strike="noStrike" dirty="0">
                <a:solidFill>
                  <a:srgbClr val="0F0F0F"/>
                </a:solidFill>
                <a:effectLst/>
              </a:rPr>
              <a:t>RSU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</a:rPr>
              <a:t>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安装在道路旁边的设备单元</a:t>
            </a:r>
            <a:endParaRPr lang="en-US" altLang="zh-CN" b="0" i="0" u="none" strike="noStrike" dirty="0">
              <a:solidFill>
                <a:srgbClr val="333333"/>
              </a:solidFill>
              <a:effectLst/>
            </a:endParaRPr>
          </a:p>
          <a:p>
            <a:r>
              <a:rPr lang="en-US" altLang="zh-CN" dirty="0">
                <a:solidFill>
                  <a:srgbClr val="333333"/>
                </a:solidFill>
              </a:rPr>
              <a:t>-</a:t>
            </a:r>
            <a:r>
              <a:rPr lang="zh-CN" altLang="en-US" dirty="0">
                <a:solidFill>
                  <a:srgbClr val="333333"/>
                </a:solidFill>
              </a:rPr>
              <a:t> 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OBU：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安装在车辆上的设备单元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25A37-E6AB-5FD1-DAC5-FF8441FF1DF1}"/>
              </a:ext>
            </a:extLst>
          </p:cNvPr>
          <p:cNvSpPr txBox="1"/>
          <p:nvPr/>
        </p:nvSpPr>
        <p:spPr>
          <a:xfrm>
            <a:off x="685799" y="4192863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V</a:t>
            </a:r>
            <a:r>
              <a:rPr lang="en-US" altLang="zh-CN" sz="2400" b="1" dirty="0"/>
              <a:t>2V &amp; V2I &amp; I2I</a:t>
            </a:r>
            <a:endParaRPr lang="en-C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80CBB-EA91-FA97-F91A-7960B3C86E6F}"/>
              </a:ext>
            </a:extLst>
          </p:cNvPr>
          <p:cNvSpPr txBox="1"/>
          <p:nvPr/>
        </p:nvSpPr>
        <p:spPr>
          <a:xfrm>
            <a:off x="685799" y="4707593"/>
            <a:ext cx="492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none" strike="noStrike" dirty="0">
                <a:solidFill>
                  <a:srgbClr val="0F0F0F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</a:rPr>
              <a:t> </a:t>
            </a:r>
            <a:r>
              <a:rPr lang="en-US" altLang="zh-CN" b="0" i="0" u="none" strike="noStrike" dirty="0">
                <a:solidFill>
                  <a:srgbClr val="0F0F0F"/>
                </a:solidFill>
                <a:effectLst/>
              </a:rPr>
              <a:t>V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</a:rPr>
              <a:t>即</a:t>
            </a:r>
            <a:r>
              <a:rPr lang="en-US" altLang="zh-CN" b="0" i="0" u="none" strike="noStrike" dirty="0">
                <a:solidFill>
                  <a:srgbClr val="0F0F0F"/>
                </a:solidFill>
                <a:effectLst/>
              </a:rPr>
              <a:t>Vehicle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</a:rPr>
              <a:t>，动态的</a:t>
            </a:r>
            <a:r>
              <a:rPr lang="en-US" altLang="zh-CN" b="0" i="0" u="none" strike="noStrike" dirty="0">
                <a:solidFill>
                  <a:srgbClr val="0F0F0F"/>
                </a:solidFill>
                <a:effectLst/>
              </a:rPr>
              <a:t>OBU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</a:rPr>
              <a:t>节点</a:t>
            </a:r>
            <a:endParaRPr lang="en-US" altLang="zh-CN" b="0" i="0" u="none" strike="noStrike" dirty="0">
              <a:solidFill>
                <a:srgbClr val="333333"/>
              </a:solidFill>
              <a:effectLst/>
            </a:endParaRPr>
          </a:p>
          <a:p>
            <a:r>
              <a:rPr lang="en-US" altLang="zh-CN" dirty="0">
                <a:solidFill>
                  <a:srgbClr val="333333"/>
                </a:solidFill>
              </a:rPr>
              <a:t>-</a:t>
            </a:r>
            <a:r>
              <a:rPr lang="zh-CN" altLang="en-US" dirty="0">
                <a:solidFill>
                  <a:srgbClr val="333333"/>
                </a:solidFill>
              </a:rPr>
              <a:t> </a:t>
            </a:r>
            <a:r>
              <a:rPr lang="en-CN" b="0" i="0" u="none" strike="noStrike" dirty="0">
                <a:solidFill>
                  <a:srgbClr val="333333"/>
                </a:solidFill>
                <a:effectLst/>
              </a:rPr>
              <a:t>I即Infrastructure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，静态的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RSU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节点</a:t>
            </a:r>
            <a:endParaRPr lang="en-US" altLang="zh-CN" b="0" i="0" u="none" strike="noStrike" dirty="0">
              <a:solidFill>
                <a:srgbClr val="333333"/>
              </a:solidFill>
              <a:effectLst/>
            </a:endParaRPr>
          </a:p>
          <a:p>
            <a:r>
              <a:rPr lang="en-US" altLang="zh-CN" dirty="0">
                <a:solidFill>
                  <a:srgbClr val="333333"/>
                </a:solidFill>
              </a:rPr>
              <a:t>-</a:t>
            </a:r>
            <a:r>
              <a:rPr lang="zh-CN" altLang="en-US" dirty="0">
                <a:solidFill>
                  <a:srgbClr val="333333"/>
                </a:solidFill>
              </a:rPr>
              <a:t> </a:t>
            </a:r>
            <a:r>
              <a:rPr lang="en-US" altLang="zh-CN" dirty="0">
                <a:solidFill>
                  <a:srgbClr val="333333"/>
                </a:solidFill>
              </a:rPr>
              <a:t>V2V</a:t>
            </a:r>
            <a:r>
              <a:rPr lang="zh-CN" altLang="en-US" dirty="0">
                <a:solidFill>
                  <a:srgbClr val="333333"/>
                </a:solidFill>
              </a:rPr>
              <a:t>、</a:t>
            </a:r>
            <a:r>
              <a:rPr lang="en-US" altLang="zh-CN" dirty="0">
                <a:solidFill>
                  <a:srgbClr val="333333"/>
                </a:solidFill>
              </a:rPr>
              <a:t>V2I</a:t>
            </a:r>
            <a:r>
              <a:rPr lang="zh-CN" altLang="en-US" dirty="0">
                <a:solidFill>
                  <a:srgbClr val="333333"/>
                </a:solidFill>
              </a:rPr>
              <a:t>、</a:t>
            </a:r>
            <a:r>
              <a:rPr lang="en-US" altLang="zh-CN" dirty="0">
                <a:solidFill>
                  <a:srgbClr val="333333"/>
                </a:solidFill>
              </a:rPr>
              <a:t>I2I</a:t>
            </a:r>
            <a:r>
              <a:rPr lang="zh-CN" altLang="en-US" dirty="0">
                <a:solidFill>
                  <a:srgbClr val="333333"/>
                </a:solidFill>
              </a:rPr>
              <a:t>分别描述了两类节点间的通信种类</a:t>
            </a:r>
            <a:endParaRPr lang="zh-CN" altLang="en-US" b="0" i="0" u="none" strike="noStrike" dirty="0">
              <a:solidFill>
                <a:srgbClr val="333333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1AAFB-A7E0-97EB-BF43-844A46D486F9}"/>
              </a:ext>
            </a:extLst>
          </p:cNvPr>
          <p:cNvSpPr txBox="1"/>
          <p:nvPr/>
        </p:nvSpPr>
        <p:spPr>
          <a:xfrm>
            <a:off x="670873" y="6312395"/>
            <a:ext cx="6215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研究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节点密度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对各种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VANET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路由协议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QoS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的影响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42EF2-BAFD-A77B-A2E1-7E38726AC2B3}"/>
              </a:ext>
            </a:extLst>
          </p:cNvPr>
          <p:cNvSpPr txBox="1"/>
          <p:nvPr/>
        </p:nvSpPr>
        <p:spPr>
          <a:xfrm>
            <a:off x="685799" y="58376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59913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路由协议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65756-2672-95AC-F0C4-F21BBA55D56F}"/>
              </a:ext>
            </a:extLst>
          </p:cNvPr>
          <p:cNvSpPr txBox="1"/>
          <p:nvPr/>
        </p:nvSpPr>
        <p:spPr>
          <a:xfrm>
            <a:off x="838200" y="1018405"/>
            <a:ext cx="99495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1. </a:t>
            </a:r>
            <a:r>
              <a:rPr lang="en-US" b="1" i="0" u="none" strike="noStrike" dirty="0" err="1">
                <a:effectLst/>
                <a:latin typeface="Söhne"/>
              </a:rPr>
              <a:t>DSDV（Destination-Sequenced</a:t>
            </a:r>
            <a:r>
              <a:rPr lang="en-US" b="1" i="0" u="none" strike="noStrike" dirty="0">
                <a:effectLst/>
                <a:latin typeface="Söhne"/>
              </a:rPr>
              <a:t> Distance Vector）:</a:t>
            </a:r>
            <a:r>
              <a:rPr lang="zh-CN" altLang="en-US" i="0" u="none" strike="noStrike" dirty="0">
                <a:effectLst/>
                <a:latin typeface="Söhne"/>
              </a:rPr>
              <a:t>基于</a:t>
            </a:r>
            <a:r>
              <a:rPr lang="zh-CN" altLang="en-US" b="1" i="0" u="none" strike="noStrike" dirty="0">
                <a:effectLst/>
                <a:latin typeface="Söhne"/>
              </a:rPr>
              <a:t>距离向量</a:t>
            </a:r>
            <a:endParaRPr lang="en-US" i="0" u="none" strike="noStrike" dirty="0">
              <a:effectLst/>
              <a:latin typeface="Söhne"/>
            </a:endParaRPr>
          </a:p>
          <a:p>
            <a:pPr algn="l"/>
            <a:r>
              <a:rPr lang="zh-CN" altLang="en-US" b="1" i="0" u="none" strike="noStrike" dirty="0">
                <a:effectLst/>
                <a:latin typeface="Söhne"/>
              </a:rPr>
              <a:t>序列号</a:t>
            </a:r>
            <a:r>
              <a:rPr lang="en-US" altLang="zh-CN" b="1" i="0" u="none" strike="noStrike" dirty="0">
                <a:effectLst/>
                <a:latin typeface="Söhne"/>
              </a:rPr>
              <a:t>:</a:t>
            </a:r>
            <a:r>
              <a:rPr lang="zh-CN" altLang="en-US" b="0" i="0" u="none" strike="noStrike" dirty="0">
                <a:effectLst/>
                <a:latin typeface="Söhne"/>
              </a:rPr>
              <a:t> 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  <a:latin typeface="Söhne"/>
              </a:rPr>
              <a:t>每个节点维护唯一序列号标识最新路由信息。</a:t>
            </a:r>
            <a:endParaRPr lang="en-US" altLang="zh-CN" b="0" i="0" u="none" strike="noStrike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r>
              <a:rPr lang="zh-CN" altLang="en-US" b="1" i="0" u="none" strike="noStrike" dirty="0">
                <a:effectLst/>
                <a:latin typeface="Söhne"/>
              </a:rPr>
              <a:t>定期更新</a:t>
            </a:r>
            <a:r>
              <a:rPr lang="en-US" altLang="zh-CN" b="1" i="0" u="none" strike="noStrike" dirty="0">
                <a:effectLst/>
                <a:latin typeface="Söhne"/>
              </a:rPr>
              <a:t>:</a:t>
            </a:r>
            <a:r>
              <a:rPr lang="zh-CN" altLang="en-US" b="0" i="0" u="none" strike="noStrike" dirty="0">
                <a:effectLst/>
                <a:latin typeface="Söhne"/>
              </a:rPr>
              <a:t> 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  <a:latin typeface="Söhne"/>
              </a:rPr>
              <a:t>定期广播路由表信息，适用于静态或缓慢变化网络。</a:t>
            </a:r>
            <a:endParaRPr lang="en-US" altLang="zh-CN" b="0" i="0" u="none" strike="noStrike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endParaRPr lang="zh-CN" altLang="en-US" b="0" i="0" u="none" strike="noStrike" dirty="0">
              <a:effectLst/>
              <a:latin typeface="Söhne"/>
            </a:endParaRPr>
          </a:p>
          <a:p>
            <a:pPr algn="l"/>
            <a:r>
              <a:rPr lang="en-US" altLang="zh-CN" b="1" i="0" u="none" strike="noStrike" dirty="0">
                <a:effectLst/>
                <a:latin typeface="Söhne"/>
              </a:rPr>
              <a:t>2. </a:t>
            </a:r>
            <a:r>
              <a:rPr lang="en-US" b="1" i="0" u="none" strike="noStrike" dirty="0" err="1">
                <a:effectLst/>
                <a:latin typeface="Söhne"/>
              </a:rPr>
              <a:t>OLSR（Optimized</a:t>
            </a:r>
            <a:r>
              <a:rPr lang="en-US" b="1" i="0" u="none" strike="noStrike" dirty="0">
                <a:effectLst/>
                <a:latin typeface="Söhne"/>
              </a:rPr>
              <a:t> Link State Routing）:</a:t>
            </a:r>
            <a:r>
              <a:rPr lang="zh-CN" altLang="en-US" i="0" u="none" strike="noStrike" dirty="0">
                <a:effectLst/>
                <a:latin typeface="Söhne"/>
              </a:rPr>
              <a:t>基于</a:t>
            </a:r>
            <a:r>
              <a:rPr lang="zh-CN" altLang="en-US" b="1" i="0" u="none" strike="noStrike" dirty="0">
                <a:effectLst/>
                <a:latin typeface="Söhne"/>
              </a:rPr>
              <a:t>链路状态</a:t>
            </a:r>
            <a:endParaRPr lang="en-US" i="0" u="none" strike="noStrike" dirty="0">
              <a:effectLst/>
              <a:latin typeface="Söhne"/>
            </a:endParaRPr>
          </a:p>
          <a:p>
            <a:pPr algn="l"/>
            <a:r>
              <a:rPr lang="zh-CN" altLang="en-US" b="1" i="0" u="none" strike="noStrike" dirty="0">
                <a:effectLst/>
                <a:latin typeface="Söhne"/>
              </a:rPr>
              <a:t>全局状态信息</a:t>
            </a:r>
            <a:r>
              <a:rPr lang="en-US" altLang="zh-CN" b="1" i="0" u="none" strike="noStrike" dirty="0">
                <a:effectLst/>
                <a:latin typeface="Söhne"/>
              </a:rPr>
              <a:t>:</a:t>
            </a:r>
            <a:r>
              <a:rPr lang="zh-CN" altLang="en-US" b="0" i="0" u="none" strike="noStrike" dirty="0">
                <a:effectLst/>
                <a:latin typeface="Söhne"/>
              </a:rPr>
              <a:t> 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  <a:latin typeface="Söhne"/>
              </a:rPr>
              <a:t>所有节点维护全局链路状态信息。 </a:t>
            </a:r>
            <a:endParaRPr lang="en-US" altLang="zh-CN" b="0" i="0" u="none" strike="noStrike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r>
              <a:rPr lang="en-US" b="1" i="0" u="none" strike="noStrike" dirty="0">
                <a:effectLst/>
                <a:latin typeface="Söhne"/>
              </a:rPr>
              <a:t>MPR</a:t>
            </a:r>
            <a:r>
              <a:rPr lang="zh-CN" altLang="en-US" b="1" i="0" u="none" strike="noStrike" dirty="0">
                <a:effectLst/>
                <a:latin typeface="Söhne"/>
              </a:rPr>
              <a:t>选择</a:t>
            </a:r>
            <a:r>
              <a:rPr lang="en-US" altLang="zh-CN" b="1" i="0" u="none" strike="noStrike" dirty="0">
                <a:effectLst/>
                <a:latin typeface="Söhne"/>
              </a:rPr>
              <a:t>:</a:t>
            </a:r>
            <a:r>
              <a:rPr lang="zh-CN" altLang="en-US" b="0" i="0" u="none" strike="noStrike" dirty="0">
                <a:effectLst/>
                <a:latin typeface="Söhne"/>
              </a:rPr>
              <a:t> 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  <a:latin typeface="Söhne"/>
              </a:rPr>
              <a:t>选择最小集合的多播点，适用于实时路由信息的网络。</a:t>
            </a:r>
            <a:endParaRPr lang="en-US" altLang="zh-CN" b="0" i="0" u="none" strike="noStrike" dirty="0">
              <a:solidFill>
                <a:srgbClr val="0F0F0F"/>
              </a:solidFill>
              <a:effectLst/>
              <a:latin typeface="Söhne"/>
            </a:endParaRPr>
          </a:p>
          <a:p>
            <a:pPr algn="l"/>
            <a:endParaRPr lang="zh-CN" altLang="en-US" b="0" i="0" u="none" strike="noStrike" dirty="0">
              <a:effectLst/>
              <a:latin typeface="Söhne"/>
            </a:endParaRPr>
          </a:p>
          <a:p>
            <a:pPr algn="l"/>
            <a:r>
              <a:rPr lang="en-US" altLang="zh-CN" b="1" i="0" u="none" strike="noStrike" dirty="0">
                <a:effectLst/>
                <a:latin typeface="Söhne"/>
              </a:rPr>
              <a:t>3. </a:t>
            </a:r>
            <a:r>
              <a:rPr lang="en-US" b="1" i="0" u="none" strike="noStrike" dirty="0" err="1">
                <a:effectLst/>
                <a:latin typeface="Söhne"/>
              </a:rPr>
              <a:t>AODV（Ad-hoc</a:t>
            </a:r>
            <a:r>
              <a:rPr lang="en-US" b="1" i="0" u="none" strike="noStrike" dirty="0">
                <a:effectLst/>
                <a:latin typeface="Söhne"/>
              </a:rPr>
              <a:t> On-Demand Distance Vector）:</a:t>
            </a:r>
            <a:r>
              <a:rPr lang="zh-CN" altLang="en-US" b="1" i="0" u="none" strike="noStrike" dirty="0">
                <a:effectLst/>
                <a:latin typeface="Söhne"/>
              </a:rPr>
              <a:t>按需产生距离向量</a:t>
            </a:r>
            <a:endParaRPr lang="en-US" i="0" u="none" strike="noStrike" dirty="0">
              <a:effectLst/>
              <a:latin typeface="Söhne"/>
            </a:endParaRPr>
          </a:p>
          <a:p>
            <a:pPr algn="l"/>
            <a:r>
              <a:rPr lang="zh-CN" altLang="en-US" b="1" i="0" u="none" strike="noStrike" dirty="0">
                <a:effectLst/>
                <a:latin typeface="Söhne"/>
              </a:rPr>
              <a:t>按需路由</a:t>
            </a:r>
            <a:r>
              <a:rPr lang="en-US" altLang="zh-CN" b="1" i="0" u="none" strike="noStrike" dirty="0">
                <a:effectLst/>
                <a:latin typeface="Söhne"/>
              </a:rPr>
              <a:t>:</a:t>
            </a:r>
            <a:r>
              <a:rPr lang="zh-CN" altLang="en-US" b="0" i="0" u="none" strike="noStrike" dirty="0">
                <a:effectLst/>
                <a:latin typeface="Söhne"/>
              </a:rPr>
              <a:t> 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  <a:latin typeface="Söhne"/>
              </a:rPr>
              <a:t>节点在需要时请求路由信息，适用于动态变化网络</a:t>
            </a:r>
            <a:r>
              <a:rPr lang="zh-CN" altLang="en-US" b="0" i="0" u="none" strike="noStrike" dirty="0">
                <a:effectLst/>
                <a:latin typeface="Söhne"/>
              </a:rPr>
              <a:t>。</a:t>
            </a:r>
            <a:endParaRPr lang="en-US" altLang="zh-CN" b="0" i="0" u="none" strike="noStrike" dirty="0">
              <a:effectLst/>
              <a:latin typeface="Söhne"/>
            </a:endParaRPr>
          </a:p>
          <a:p>
            <a:pPr algn="l"/>
            <a:endParaRPr lang="zh-CN" altLang="en-US" b="0" i="0" u="none" strike="noStrike" dirty="0">
              <a:effectLst/>
              <a:latin typeface="Söhne"/>
            </a:endParaRPr>
          </a:p>
          <a:p>
            <a:pPr algn="l"/>
            <a:r>
              <a:rPr lang="en-US" altLang="zh-CN" b="1" i="0" u="none" strike="noStrike" dirty="0">
                <a:effectLst/>
                <a:latin typeface="Söhne"/>
              </a:rPr>
              <a:t>4. </a:t>
            </a:r>
            <a:r>
              <a:rPr lang="en-US" b="1" i="0" u="none" strike="noStrike" dirty="0" err="1">
                <a:effectLst/>
                <a:latin typeface="Söhne"/>
              </a:rPr>
              <a:t>GPCR（Geographic</a:t>
            </a:r>
            <a:r>
              <a:rPr lang="en-US" b="1" i="0" u="none" strike="noStrike" dirty="0">
                <a:effectLst/>
                <a:latin typeface="Söhne"/>
              </a:rPr>
              <a:t> and Opportunistic Routing）:</a:t>
            </a:r>
            <a:r>
              <a:rPr lang="zh-CN" altLang="en-US" i="0" u="none" strike="noStrike" dirty="0">
                <a:effectLst/>
                <a:latin typeface="Söhne"/>
              </a:rPr>
              <a:t>整合了</a:t>
            </a:r>
            <a:r>
              <a:rPr lang="zh-CN" altLang="en-US" b="1" i="0" u="none" strike="noStrike" dirty="0">
                <a:effectLst/>
                <a:latin typeface="Söhne"/>
              </a:rPr>
              <a:t>地理路由和机会路由</a:t>
            </a:r>
            <a:endParaRPr lang="en-US" b="1" i="0" u="none" strike="noStrike" dirty="0">
              <a:effectLst/>
              <a:latin typeface="Söhne"/>
            </a:endParaRPr>
          </a:p>
          <a:p>
            <a:pPr algn="l"/>
            <a:r>
              <a:rPr lang="zh-CN" altLang="en-US" b="1" i="0" u="none" strike="noStrike" dirty="0">
                <a:effectLst/>
                <a:latin typeface="Söhne"/>
              </a:rPr>
              <a:t>地理路由</a:t>
            </a:r>
            <a:r>
              <a:rPr lang="en-US" altLang="zh-CN" b="1" i="0" u="none" strike="noStrike" dirty="0">
                <a:effectLst/>
                <a:latin typeface="Söhne"/>
              </a:rPr>
              <a:t>:</a:t>
            </a:r>
            <a:r>
              <a:rPr lang="zh-CN" altLang="en-US" b="0" i="0" u="none" strike="noStrike" dirty="0">
                <a:effectLst/>
                <a:latin typeface="Söhne"/>
              </a:rPr>
              <a:t> 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  <a:latin typeface="Söhne"/>
              </a:rPr>
              <a:t>利用节点地理位置信息选择最近节点</a:t>
            </a:r>
            <a:r>
              <a:rPr lang="zh-CN" altLang="en-US" b="0" i="0" u="none" strike="noStrike" dirty="0">
                <a:effectLst/>
                <a:latin typeface="Söhne"/>
              </a:rPr>
              <a:t>。</a:t>
            </a:r>
          </a:p>
          <a:p>
            <a:pPr algn="l"/>
            <a:r>
              <a:rPr lang="zh-CN" altLang="en-US" b="1" i="0" u="none" strike="noStrike" dirty="0">
                <a:effectLst/>
                <a:latin typeface="Söhne"/>
              </a:rPr>
              <a:t>机会路由</a:t>
            </a:r>
            <a:r>
              <a:rPr lang="en-US" altLang="zh-CN" b="1" i="0" u="none" strike="noStrike" dirty="0">
                <a:effectLst/>
                <a:latin typeface="Söhne"/>
              </a:rPr>
              <a:t>:</a:t>
            </a:r>
            <a:r>
              <a:rPr lang="zh-CN" altLang="en-US" b="0" i="0" u="none" strike="noStrike" dirty="0">
                <a:effectLst/>
                <a:latin typeface="Söhne"/>
              </a:rPr>
              <a:t> 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  <a:latin typeface="Söhne"/>
              </a:rPr>
              <a:t>在有机会直接通信时绕过先前路径，提高效率 </a:t>
            </a:r>
            <a:r>
              <a:rPr lang="zh-CN" altLang="en-US" b="0" i="0" u="none" strike="noStrike" dirty="0">
                <a:effectLst/>
                <a:latin typeface="Söhne"/>
              </a:rPr>
              <a:t>。</a:t>
            </a:r>
            <a:endParaRPr lang="en-US" altLang="zh-CN" b="0" i="0" u="none" strike="noStrike" dirty="0">
              <a:effectLst/>
              <a:latin typeface="Söhne"/>
            </a:endParaRPr>
          </a:p>
          <a:p>
            <a:pPr algn="l"/>
            <a:endParaRPr lang="zh-CN" altLang="en-US" b="0" i="0" u="none" strike="noStrike" dirty="0">
              <a:effectLst/>
              <a:latin typeface="Söhne"/>
            </a:endParaRPr>
          </a:p>
          <a:p>
            <a:pPr algn="l"/>
            <a:r>
              <a:rPr lang="en-US" altLang="zh-CN" b="1" i="0" u="none" strike="noStrike" dirty="0">
                <a:effectLst/>
                <a:latin typeface="Söhne"/>
              </a:rPr>
              <a:t>5. </a:t>
            </a:r>
            <a:r>
              <a:rPr lang="en-US" b="1" i="0" u="none" strike="noStrike" dirty="0" err="1">
                <a:effectLst/>
                <a:latin typeface="Söhne"/>
              </a:rPr>
              <a:t>GPSR（Greedy</a:t>
            </a:r>
            <a:r>
              <a:rPr lang="en-US" b="1" i="0" u="none" strike="noStrike" dirty="0">
                <a:effectLst/>
                <a:latin typeface="Söhne"/>
              </a:rPr>
              <a:t> Perimeter Stateless Routing）:</a:t>
            </a:r>
            <a:r>
              <a:rPr lang="zh-CN" altLang="en-US" i="0" u="none" strike="noStrike" dirty="0">
                <a:effectLst/>
                <a:latin typeface="Söhne"/>
              </a:rPr>
              <a:t>基于</a:t>
            </a:r>
            <a:r>
              <a:rPr lang="zh-CN" altLang="en-US" b="1" i="0" u="none" strike="noStrike" dirty="0">
                <a:effectLst/>
                <a:latin typeface="Söhne"/>
              </a:rPr>
              <a:t>贪心算法</a:t>
            </a:r>
            <a:endParaRPr lang="en-US" i="0" u="none" strike="noStrike" dirty="0">
              <a:effectLst/>
              <a:latin typeface="Söhne"/>
            </a:endParaRPr>
          </a:p>
          <a:p>
            <a:pPr algn="l"/>
            <a:r>
              <a:rPr lang="zh-CN" altLang="en-US" b="1" i="0" u="none" strike="noStrike" dirty="0">
                <a:effectLst/>
                <a:latin typeface="Söhne"/>
              </a:rPr>
              <a:t>贪心算法</a:t>
            </a:r>
            <a:r>
              <a:rPr lang="en-US" altLang="zh-CN" b="1" i="0" u="none" strike="noStrike" dirty="0">
                <a:effectLst/>
                <a:latin typeface="Söhne"/>
              </a:rPr>
              <a:t>:</a:t>
            </a:r>
            <a:r>
              <a:rPr lang="zh-CN" altLang="en-US" b="0" i="0" u="none" strike="noStrike" dirty="0">
                <a:effectLst/>
                <a:latin typeface="Söhne"/>
              </a:rPr>
              <a:t> 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  <a:latin typeface="Söhne"/>
              </a:rPr>
              <a:t>选择最近邻居节点，适用于简单高效路由的网络 </a:t>
            </a:r>
            <a:r>
              <a:rPr lang="zh-CN" altLang="en-US" b="0" i="0" u="none" strike="noStrike" dirty="0">
                <a:effectLst/>
                <a:latin typeface="Söhne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实验内容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BCEE68-E4F2-4BBC-FF90-9CF586EF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28" y="1535229"/>
            <a:ext cx="6686815" cy="4106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A8B70A-23F6-2DD8-CFC4-9904C95C4287}"/>
              </a:ext>
            </a:extLst>
          </p:cNvPr>
          <p:cNvSpPr txBox="1"/>
          <p:nvPr/>
        </p:nvSpPr>
        <p:spPr>
          <a:xfrm>
            <a:off x="119743" y="2228672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u="none" strike="noStrike" dirty="0">
                <a:solidFill>
                  <a:srgbClr val="0F0F0F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0F0F0F"/>
                </a:solidFill>
                <a:effectLst/>
              </a:rPr>
              <a:t> 用</a:t>
            </a:r>
            <a:r>
              <a:rPr lang="en-US" altLang="zh-CN" b="1" i="0" u="none" strike="noStrike" dirty="0">
                <a:solidFill>
                  <a:srgbClr val="0F0F0F"/>
                </a:solidFill>
                <a:effectLst/>
              </a:rPr>
              <a:t>SUMO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仿真城市交通移动性场景</a:t>
            </a:r>
            <a:endParaRPr lang="en-US" altLang="zh-CN" b="0" i="0" u="none" strike="noStrike" dirty="0">
              <a:solidFill>
                <a:srgbClr val="333333"/>
              </a:solidFill>
              <a:effectLst/>
            </a:endParaRPr>
          </a:p>
          <a:p>
            <a:r>
              <a:rPr lang="en-US" altLang="zh-CN" dirty="0">
                <a:solidFill>
                  <a:srgbClr val="333333"/>
                </a:solidFill>
              </a:rPr>
              <a:t>-</a:t>
            </a:r>
            <a:r>
              <a:rPr lang="zh-CN" altLang="en-US" dirty="0">
                <a:solidFill>
                  <a:srgbClr val="333333"/>
                </a:solidFill>
              </a:rPr>
              <a:t>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用</a:t>
            </a:r>
            <a:r>
              <a:rPr lang="en-US" b="1" i="0" u="none" strike="noStrike" dirty="0">
                <a:solidFill>
                  <a:srgbClr val="333333"/>
                </a:solidFill>
                <a:effectLst/>
              </a:rPr>
              <a:t>NS3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仿真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VANET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环境下的路由协议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C7BC1-C791-78D2-50FA-59294B0CEDD6}"/>
              </a:ext>
            </a:extLst>
          </p:cNvPr>
          <p:cNvSpPr txBox="1"/>
          <p:nvPr/>
        </p:nvSpPr>
        <p:spPr>
          <a:xfrm>
            <a:off x="283028" y="17670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实验环境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284D1-DE2E-BC54-C0C4-D357EBE46D4D}"/>
              </a:ext>
            </a:extLst>
          </p:cNvPr>
          <p:cNvSpPr txBox="1"/>
          <p:nvPr/>
        </p:nvSpPr>
        <p:spPr>
          <a:xfrm>
            <a:off x="201385" y="3531273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实验步骤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50E2E6-F664-46FC-63A8-DB37A8320AAB}"/>
              </a:ext>
            </a:extLst>
          </p:cNvPr>
          <p:cNvSpPr txBox="1"/>
          <p:nvPr/>
        </p:nvSpPr>
        <p:spPr>
          <a:xfrm>
            <a:off x="119743" y="4085270"/>
            <a:ext cx="51241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使用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SUMO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生成节点的移动性模型</a:t>
            </a:r>
          </a:p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将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SUMO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的输出作为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NS-3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的输入进行网络仿真</a:t>
            </a:r>
          </a:p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比较不同节点密度下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AODV、DSDV、OLSR、GPSR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和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GPCR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这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5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种路由协议的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QoS</a:t>
            </a:r>
            <a:endParaRPr lang="zh-CN" altLang="en-US" b="0" i="0" u="none" strike="noStrike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707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实验内容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B0CEB-CDD5-8C00-299F-AE68E0E2CE0E}"/>
              </a:ext>
            </a:extLst>
          </p:cNvPr>
          <p:cNvSpPr txBox="1"/>
          <p:nvPr/>
        </p:nvSpPr>
        <p:spPr>
          <a:xfrm>
            <a:off x="1418853" y="40972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评价指标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89898-9B2F-5EE2-6BEE-837C043DD4D3}"/>
              </a:ext>
            </a:extLst>
          </p:cNvPr>
          <p:cNvSpPr txBox="1"/>
          <p:nvPr/>
        </p:nvSpPr>
        <p:spPr>
          <a:xfrm>
            <a:off x="1342653" y="4653946"/>
            <a:ext cx="3853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数据包递送比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PDR</a:t>
            </a:r>
          </a:p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平均端到端延迟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E2E</a:t>
            </a:r>
            <a:r>
              <a:rPr lang="en-US" altLang="zh-CN" dirty="0">
                <a:solidFill>
                  <a:srgbClr val="333333"/>
                </a:solidFill>
              </a:rPr>
              <a:t>D</a:t>
            </a:r>
            <a:endParaRPr lang="zh-CN" altLang="en-US" b="0" i="0" u="none" strike="noStrike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吞吐量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Throughput</a:t>
            </a:r>
            <a:endParaRPr lang="zh-CN" altLang="en-US" b="0" i="0" u="none" strike="noStrike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额外开销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Overhead</a:t>
            </a:r>
            <a:endParaRPr lang="zh-CN" altLang="en-US" b="0" i="0" u="none" strike="noStrike" dirty="0">
              <a:solidFill>
                <a:srgbClr val="333333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17C49-CD8B-A116-6E03-1A603F5B95A0}"/>
              </a:ext>
            </a:extLst>
          </p:cNvPr>
          <p:cNvSpPr txBox="1"/>
          <p:nvPr/>
        </p:nvSpPr>
        <p:spPr>
          <a:xfrm>
            <a:off x="1418853" y="12623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实验配置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C7E8F-AB4C-10BA-D362-823F29982190}"/>
              </a:ext>
            </a:extLst>
          </p:cNvPr>
          <p:cNvSpPr txBox="1"/>
          <p:nvPr/>
        </p:nvSpPr>
        <p:spPr>
          <a:xfrm>
            <a:off x="1342653" y="1894977"/>
            <a:ext cx="40168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节点数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:20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、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30...90</a:t>
            </a:r>
          </a:p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仿真时间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:100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秒</a:t>
            </a:r>
          </a:p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仿真区域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:1.7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km * 1.5km</a:t>
            </a:r>
          </a:p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数据包大小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:512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字节</a:t>
            </a:r>
          </a:p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传输协议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UDP</a:t>
            </a:r>
          </a:p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最高速度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:20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m/s</a:t>
            </a:r>
          </a:p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-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MAC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</a:rPr>
              <a:t>层协议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IEEE 802.11p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0D62F-4212-E912-A15E-A27BA0E9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096" y="659562"/>
            <a:ext cx="3352959" cy="326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A930F-77AE-B236-007C-0A9711CB4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096" y="4319367"/>
            <a:ext cx="27559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D83B43-DB36-C5AA-E26F-BC3B03819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575" y="4707397"/>
            <a:ext cx="38100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9E232A-85AE-0083-761F-E59C394AC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5268011"/>
            <a:ext cx="5410200" cy="46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9757E5-977A-76A6-F951-7673D7921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4096" y="5697996"/>
            <a:ext cx="4013200" cy="54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38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实验结果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21A12-0E7F-F3BD-4C5F-7152D9BB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775" y="1318983"/>
            <a:ext cx="3938814" cy="2566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55D035-B28C-C673-4A45-FDF7BEBD6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588" y="1318983"/>
            <a:ext cx="3988306" cy="2566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A262C-340C-1BF8-D9AD-655A0854E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774" y="3879616"/>
            <a:ext cx="3938814" cy="2613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AB25E-A0DA-7E16-27A2-4C24A311E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587" y="3879616"/>
            <a:ext cx="3988305" cy="2634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3338DE-50B0-0898-F103-D09DE9980657}"/>
              </a:ext>
            </a:extLst>
          </p:cNvPr>
          <p:cNvSpPr txBox="1"/>
          <p:nvPr/>
        </p:nvSpPr>
        <p:spPr>
          <a:xfrm>
            <a:off x="147106" y="2413337"/>
            <a:ext cx="36955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OLSR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协议在该仿真场景下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在数据包递送比和吞吐量方面表现最好。</a:t>
            </a:r>
            <a:endParaRPr lang="en-US" altLang="zh-CN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altLang="zh-CN" b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zh-CN" alt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GPSR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GPCR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这两种基于位置的路由协议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在平均端到端延迟和开销方面性能最佳。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13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235438" y="1843018"/>
            <a:ext cx="78003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dist" defTabSz="913765"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感谢观看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1333500" y="-2771182"/>
            <a:ext cx="6819900" cy="5816169"/>
            <a:chOff x="-1333500" y="-2771182"/>
            <a:chExt cx="6819900" cy="5816169"/>
          </a:xfrm>
        </p:grpSpPr>
        <p:sp>
          <p:nvSpPr>
            <p:cNvPr id="20" name="直角三角形 19"/>
            <p:cNvSpPr/>
            <p:nvPr/>
          </p:nvSpPr>
          <p:spPr>
            <a:xfrm rot="5400000">
              <a:off x="1588" y="-1501939"/>
              <a:ext cx="4546926" cy="4546926"/>
            </a:xfrm>
            <a:prstGeom prst="rtTriangle">
              <a:avLst/>
            </a:prstGeom>
            <a:solidFill>
              <a:srgbClr val="E4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-1333500" y="-1133228"/>
              <a:ext cx="6819900" cy="2667000"/>
              <a:chOff x="-1333500" y="-457200"/>
              <a:chExt cx="6819900" cy="2667000"/>
            </a:xfrm>
          </p:grpSpPr>
          <p:sp>
            <p:nvSpPr>
              <p:cNvPr id="4" name="等腰三角形 3"/>
              <p:cNvSpPr/>
              <p:nvPr/>
            </p:nvSpPr>
            <p:spPr>
              <a:xfrm flipV="1">
                <a:off x="-1333500" y="-457200"/>
                <a:ext cx="5067300" cy="2457450"/>
              </a:xfrm>
              <a:prstGeom prst="triangle">
                <a:avLst/>
              </a:pr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 flipV="1">
                <a:off x="419100" y="-247650"/>
                <a:ext cx="5067300" cy="2457450"/>
              </a:xfrm>
              <a:prstGeom prst="triangle">
                <a:avLst/>
              </a:prstGeom>
              <a:solidFill>
                <a:srgbClr val="B8D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8" name="平行四边形 17"/>
            <p:cNvSpPr/>
            <p:nvPr/>
          </p:nvSpPr>
          <p:spPr>
            <a:xfrm>
              <a:off x="904473" y="-2771182"/>
              <a:ext cx="3958556" cy="3659871"/>
            </a:xfrm>
            <a:prstGeom prst="parallelogram">
              <a:avLst>
                <a:gd name="adj" fmla="val 1001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04750" y="1563960"/>
              <a:ext cx="413763" cy="413763"/>
            </a:xfrm>
            <a:prstGeom prst="ellipse">
              <a:avLst/>
            </a:prstGeom>
            <a:solidFill>
              <a:srgbClr val="B8D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851813" y="1692933"/>
              <a:ext cx="533400" cy="533400"/>
            </a:xfrm>
            <a:prstGeom prst="ellipse">
              <a:avLst/>
            </a:pr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76239" y="3338022"/>
            <a:ext cx="8476361" cy="5097157"/>
            <a:chOff x="5976239" y="3338022"/>
            <a:chExt cx="8476361" cy="5097157"/>
          </a:xfrm>
        </p:grpSpPr>
        <p:sp>
          <p:nvSpPr>
            <p:cNvPr id="21" name="直角三角形 20"/>
            <p:cNvSpPr/>
            <p:nvPr/>
          </p:nvSpPr>
          <p:spPr>
            <a:xfrm rot="16200000">
              <a:off x="7641642" y="3338022"/>
              <a:ext cx="4546926" cy="4546926"/>
            </a:xfrm>
            <a:prstGeom prst="rtTriangle">
              <a:avLst/>
            </a:prstGeom>
            <a:solidFill>
              <a:srgbClr val="E4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flipV="1">
              <a:off x="5976239" y="4527031"/>
              <a:ext cx="8476361" cy="3822193"/>
              <a:chOff x="-3053461" y="-960145"/>
              <a:chExt cx="8476361" cy="3822193"/>
            </a:xfrm>
          </p:grpSpPr>
          <p:sp>
            <p:nvSpPr>
              <p:cNvPr id="17" name="等腰三角形 16"/>
              <p:cNvSpPr/>
              <p:nvPr/>
            </p:nvSpPr>
            <p:spPr>
              <a:xfrm flipV="1">
                <a:off x="-1005110" y="-532503"/>
                <a:ext cx="6428010" cy="3117343"/>
              </a:xfrm>
              <a:prstGeom prst="triangle">
                <a:avLst/>
              </a:prstGeom>
              <a:solidFill>
                <a:srgbClr val="849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flipV="1">
                <a:off x="-3053461" y="-960145"/>
                <a:ext cx="7881421" cy="3822193"/>
              </a:xfrm>
              <a:prstGeom prst="triangle">
                <a:avLst/>
              </a:prstGeom>
              <a:solidFill>
                <a:srgbClr val="B8D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平行四边形 18"/>
            <p:cNvSpPr/>
            <p:nvPr/>
          </p:nvSpPr>
          <p:spPr>
            <a:xfrm>
              <a:off x="8024590" y="4775308"/>
              <a:ext cx="3958556" cy="3659871"/>
            </a:xfrm>
            <a:prstGeom prst="parallelogram">
              <a:avLst>
                <a:gd name="adj" fmla="val 1001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圆: 空心 28"/>
            <p:cNvSpPr/>
            <p:nvPr/>
          </p:nvSpPr>
          <p:spPr>
            <a:xfrm>
              <a:off x="8660182" y="4964984"/>
              <a:ext cx="918261" cy="918261"/>
            </a:xfrm>
            <a:prstGeom prst="donut">
              <a:avLst>
                <a:gd name="adj" fmla="val 13553"/>
              </a:avLst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 descr="青绿图标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587355" y="0"/>
            <a:ext cx="767715" cy="77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7ab1445-a063-4687-9627-a0a5a1a7a023"/>
  <p:tag name="COMMONDATA" val="eyJoZGlkIjoiZWViMTFiZmVlZTViMDkzMzA5MDYzOWRiY2ViZWU3N2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sdzpd2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sdzpd2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550</Words>
  <Application>Microsoft Macintosh PowerPoint</Application>
  <PresentationFormat>Widescreen</PresentationFormat>
  <Paragraphs>76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微软雅黑</vt:lpstr>
      <vt:lpstr>Söhne</vt:lpstr>
      <vt:lpstr>思源宋体 CN Heavy</vt:lpstr>
      <vt:lpstr>Arial</vt:lpstr>
      <vt:lpstr>Open Sans</vt:lpstr>
      <vt:lpstr>第一PPT，www.1ppt.com</vt:lpstr>
      <vt:lpstr>自定义设计方案</vt:lpstr>
      <vt:lpstr>PowerPoint Presentation</vt:lpstr>
      <vt:lpstr>PowerPoint Presentation</vt:lpstr>
      <vt:lpstr>背景和目的</vt:lpstr>
      <vt:lpstr>路由协议</vt:lpstr>
      <vt:lpstr>实验内容</vt:lpstr>
      <vt:lpstr>实验内容</vt:lpstr>
      <vt:lpstr>实验结果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总结汇报</dc:title>
  <dc:creator>第一PPT</dc:creator>
  <cp:keywords>www.1ppt.com</cp:keywords>
  <dc:description>www.1ppt.com</dc:description>
  <cp:lastModifiedBy>Microsoft Office User</cp:lastModifiedBy>
  <cp:revision>35</cp:revision>
  <dcterms:created xsi:type="dcterms:W3CDTF">2022-04-14T02:44:00Z</dcterms:created>
  <dcterms:modified xsi:type="dcterms:W3CDTF">2023-11-26T05:54:39Z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60873EB3F0F549788B322B6092B428C6_12</vt:lpwstr>
  </property>
  <property fmtid="{D5CDD505-2E9C-101B-9397-08002B2CF9AE}" pid="3" name="KSOProductBuildVer">
    <vt:lpwstr>2052-12.1.0.15712</vt:lpwstr>
  </property>
</Properties>
</file>