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24"/>
  </p:notesMasterIdLst>
  <p:handoutMasterIdLst>
    <p:handoutMasterId r:id="rId25"/>
  </p:handoutMasterIdLst>
  <p:sldIdLst>
    <p:sldId id="1750" r:id="rId3"/>
    <p:sldId id="1821" r:id="rId4"/>
    <p:sldId id="1802" r:id="rId5"/>
    <p:sldId id="1803" r:id="rId6"/>
    <p:sldId id="1804" r:id="rId7"/>
    <p:sldId id="1805" r:id="rId8"/>
    <p:sldId id="1806" r:id="rId9"/>
    <p:sldId id="1807" r:id="rId10"/>
    <p:sldId id="1808" r:id="rId11"/>
    <p:sldId id="1809" r:id="rId12"/>
    <p:sldId id="1810" r:id="rId13"/>
    <p:sldId id="1811" r:id="rId14"/>
    <p:sldId id="1812" r:id="rId15"/>
    <p:sldId id="1813" r:id="rId16"/>
    <p:sldId id="1814" r:id="rId17"/>
    <p:sldId id="1815" r:id="rId18"/>
    <p:sldId id="1816" r:id="rId19"/>
    <p:sldId id="1817" r:id="rId20"/>
    <p:sldId id="1818" r:id="rId21"/>
    <p:sldId id="1819" r:id="rId22"/>
    <p:sldId id="1820" r:id="rId23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50"/>
            <p14:sldId id="1821"/>
            <p14:sldId id="1802"/>
            <p14:sldId id="1803"/>
            <p14:sldId id="1804"/>
            <p14:sldId id="1805"/>
            <p14:sldId id="1806"/>
            <p14:sldId id="1807"/>
            <p14:sldId id="1808"/>
            <p14:sldId id="1809"/>
            <p14:sldId id="1810"/>
            <p14:sldId id="1811"/>
            <p14:sldId id="1812"/>
            <p14:sldId id="1813"/>
            <p14:sldId id="1814"/>
            <p14:sldId id="1815"/>
            <p14:sldId id="1816"/>
            <p14:sldId id="1817"/>
            <p14:sldId id="1818"/>
            <p14:sldId id="1819"/>
            <p14:sldId id="18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2810" autoAdjust="0"/>
  </p:normalViewPr>
  <p:slideViewPr>
    <p:cSldViewPr>
      <p:cViewPr varScale="1">
        <p:scale>
          <a:sx n="83" d="100"/>
          <a:sy n="83" d="100"/>
        </p:scale>
        <p:origin x="796" y="5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2021/1/10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2021/1/10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2021/1/10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2021/1/10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2021/1/10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116356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Database System Concepts</a:t>
            </a:r>
            <a:br>
              <a:rPr lang="en-US" altLang="zh-CN" sz="3200" b="1" dirty="0">
                <a:solidFill>
                  <a:prstClr val="black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lang="en-US" altLang="zh-CN" sz="3200" b="1" dirty="0">
                <a:solidFill>
                  <a:prstClr val="black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- 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Course Review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19822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GB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Wengen Li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r>
              <a:rPr lang="en-GB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GB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DCAD1-BF99-42BA-8953-82A38680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7 Database Design and ER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F70E-E6CB-4D60-8E9E-299B566D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ER design issues</a:t>
            </a:r>
          </a:p>
          <a:p>
            <a:pPr lvl="1"/>
            <a:r>
              <a:rPr lang="en-US" altLang="zh-CN" sz="1800" dirty="0"/>
              <a:t>use of entity sets vs. attributes</a:t>
            </a:r>
          </a:p>
          <a:p>
            <a:pPr lvl="1"/>
            <a:r>
              <a:rPr lang="en-US" altLang="zh-CN" sz="1800" dirty="0"/>
              <a:t>use of entity sets vs. relationship sets</a:t>
            </a:r>
          </a:p>
          <a:p>
            <a:pPr lvl="1"/>
            <a:r>
              <a:rPr lang="en-US" altLang="zh-CN" sz="1800" dirty="0"/>
              <a:t>binary versus n-</a:t>
            </a:r>
            <a:r>
              <a:rPr lang="en-US" altLang="zh-CN" sz="1800" dirty="0" err="1"/>
              <a:t>ary</a:t>
            </a:r>
            <a:r>
              <a:rPr lang="en-US" altLang="zh-CN" sz="1800" dirty="0"/>
              <a:t> relationship sets</a:t>
            </a:r>
          </a:p>
          <a:p>
            <a:pPr lvl="1"/>
            <a:r>
              <a:rPr lang="en-US" altLang="zh-CN" sz="1800" dirty="0"/>
              <a:t>placement of relationship attributes</a:t>
            </a:r>
          </a:p>
          <a:p>
            <a:pPr lvl="1"/>
            <a:r>
              <a:rPr lang="en-US" altLang="zh-CN" sz="1800" dirty="0"/>
              <a:t>use of a strong or weak entity set</a:t>
            </a:r>
          </a:p>
          <a:p>
            <a:pPr lvl="1"/>
            <a:r>
              <a:rPr lang="en-US" altLang="zh-CN" sz="1800" dirty="0"/>
              <a:t>use of specialization/generalization – contributes</a:t>
            </a:r>
          </a:p>
          <a:p>
            <a:r>
              <a:rPr lang="en-US" altLang="zh-CN" sz="2000" dirty="0"/>
              <a:t>Symbols used in E-R Notation</a:t>
            </a:r>
          </a:p>
          <a:p>
            <a:r>
              <a:rPr lang="en-US" altLang="zh-CN" sz="2000" dirty="0"/>
              <a:t>Reduction of an E-R Schema to tables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10774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0950F-EFBB-4C19-B2C2-190465D6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8 Relational Database Design-1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F620C-5DEF-42B2-BCA2-9530CCEB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89553"/>
            <a:ext cx="8424936" cy="3805070"/>
          </a:xfrm>
        </p:spPr>
        <p:txBody>
          <a:bodyPr/>
          <a:lstStyle/>
          <a:p>
            <a:r>
              <a:rPr lang="en-US" altLang="zh-CN" sz="2000" dirty="0"/>
              <a:t>lossless-join decomposition and dependency-preservation</a:t>
            </a:r>
          </a:p>
          <a:p>
            <a:r>
              <a:rPr lang="en-US" altLang="zh-CN" sz="2000" dirty="0"/>
              <a:t>Trivial, partially, fully dependency</a:t>
            </a:r>
          </a:p>
          <a:p>
            <a:r>
              <a:rPr lang="en-US" altLang="zh-CN" sz="2000" dirty="0"/>
              <a:t>Closure of a set of functional dependencies</a:t>
            </a:r>
          </a:p>
          <a:p>
            <a:r>
              <a:rPr lang="en-US" altLang="zh-CN" sz="2000" dirty="0"/>
              <a:t>Armstrong’s axioms: reflexivity, augmentation, transitivity</a:t>
            </a:r>
          </a:p>
          <a:p>
            <a:r>
              <a:rPr lang="en-US" altLang="zh-CN" sz="2000" dirty="0"/>
              <a:t>Additional rules: union, decomposition, </a:t>
            </a:r>
            <a:r>
              <a:rPr lang="en-US" altLang="zh-CN" sz="2000" dirty="0" err="1"/>
              <a:t>pseudotransitivity</a:t>
            </a:r>
            <a:endParaRPr lang="en-US" altLang="zh-CN" sz="2000" dirty="0"/>
          </a:p>
          <a:p>
            <a:r>
              <a:rPr lang="en-US" altLang="zh-CN" sz="2000" dirty="0"/>
              <a:t>Procedure for computing closure of FDs</a:t>
            </a:r>
          </a:p>
          <a:p>
            <a:r>
              <a:rPr lang="en-US" altLang="zh-CN" sz="2000" dirty="0"/>
              <a:t>Closure of attribute sets and use it to compute the closure of F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0786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CB049-6DE3-4E37-B2BC-64D35C44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8 Relational Database Design-2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227DD-40D1-4B4C-9525-49E7E634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/>
              <a:t>Extraneous attribute and its testing</a:t>
            </a:r>
          </a:p>
          <a:p>
            <a:r>
              <a:rPr lang="en-US" altLang="zh-CN" sz="2000" dirty="0"/>
              <a:t>Canonical cover and its computing</a:t>
            </a:r>
          </a:p>
          <a:p>
            <a:r>
              <a:rPr lang="en-US" altLang="zh-CN" sz="2000" dirty="0"/>
              <a:t>Find candidate keys</a:t>
            </a:r>
          </a:p>
          <a:p>
            <a:r>
              <a:rPr lang="en-US" altLang="zh-CN" sz="2000" dirty="0"/>
              <a:t>Theorem for lossless-join decomposition into two tables</a:t>
            </a:r>
          </a:p>
          <a:p>
            <a:r>
              <a:rPr lang="en-US" altLang="zh-CN" sz="2000" dirty="0"/>
              <a:t>Computing for lossless-join decomposition into multi-tables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Testing lossless-join decomposition and dependency-preservation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Normalization: 1NF, 2NF, 3NF, BCNF</a:t>
            </a:r>
          </a:p>
          <a:p>
            <a:r>
              <a:rPr lang="en-US" altLang="zh-CN" sz="2000" dirty="0"/>
              <a:t>Testing for BCNF, BCNF decomposition algorithm</a:t>
            </a:r>
          </a:p>
          <a:p>
            <a:r>
              <a:rPr lang="en-US" altLang="zh-CN" sz="2000" dirty="0"/>
              <a:t>Testing for 3NF, 3NF decomposition algorithm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Multi-valued dependency, 4NF , 4NF decomposition algorithm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74204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8F47E-5B80-419C-A65B-E0949019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10: Storage and File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4589E-A771-43E2-BB94-EF091EB1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Classification of physical storage media: speed, cost, reliability, volatile, nonvolatile</a:t>
            </a:r>
          </a:p>
          <a:p>
            <a:pPr lvl="1"/>
            <a:r>
              <a:rPr lang="en-US" altLang="zh-CN" sz="1600" dirty="0"/>
              <a:t>Cache, main memory, flash, magnetic disk, optical storage, tape storage</a:t>
            </a:r>
          </a:p>
          <a:p>
            <a:r>
              <a:rPr lang="en-US" altLang="zh-CN" sz="2000" dirty="0"/>
              <a:t>Performance measure and optimization of disk access</a:t>
            </a:r>
          </a:p>
          <a:p>
            <a:pPr lvl="1"/>
            <a:r>
              <a:rPr lang="en-US" altLang="zh-CN" sz="1600" dirty="0"/>
              <a:t>Access time, data-transfer rate, mean time to failure </a:t>
            </a:r>
          </a:p>
          <a:p>
            <a:pPr lvl="1"/>
            <a:r>
              <a:rPr lang="en-US" altLang="zh-CN" sz="1600" dirty="0"/>
              <a:t>Block, disk-arm-scheduling, file organization, etc. 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Raid levels 1-6</a:t>
            </a:r>
          </a:p>
          <a:p>
            <a:r>
              <a:rPr lang="en-US" altLang="zh-CN" sz="2000" dirty="0"/>
              <a:t>Storage access and buffer manage</a:t>
            </a:r>
          </a:p>
          <a:p>
            <a:r>
              <a:rPr lang="en-US" altLang="zh-CN" sz="2000" dirty="0"/>
              <a:t>File organization: fixed-length, variable-length records, organization of records in files</a:t>
            </a:r>
          </a:p>
          <a:p>
            <a:r>
              <a:rPr lang="en-US" altLang="zh-CN" sz="2000" dirty="0"/>
              <a:t>Data dictionary storage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58349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7F743-836D-431B-91CA-7D2431BC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11 Indexing and Hashing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844AD-6CA5-40C6-865D-BE41D1C8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95081"/>
          </a:xfrm>
        </p:spPr>
        <p:txBody>
          <a:bodyPr/>
          <a:lstStyle/>
          <a:p>
            <a:r>
              <a:rPr lang="en-US" altLang="zh-CN" sz="1800" dirty="0"/>
              <a:t>Search key and index file, ordered index and hashed index, equal query and range query</a:t>
            </a:r>
          </a:p>
          <a:p>
            <a:r>
              <a:rPr lang="en-US" altLang="zh-CN" sz="1800" dirty="0"/>
              <a:t>Primary index or clustering index</a:t>
            </a:r>
          </a:p>
          <a:p>
            <a:r>
              <a:rPr lang="en-US" altLang="zh-CN" sz="1800" dirty="0"/>
              <a:t>Secondary index or non-clustering index</a:t>
            </a:r>
          </a:p>
          <a:p>
            <a:r>
              <a:rPr lang="en-US" altLang="zh-CN" sz="1800" dirty="0"/>
              <a:t>Dense, sparse, multilevel indices</a:t>
            </a:r>
          </a:p>
          <a:p>
            <a:r>
              <a:rPr lang="en-US" altLang="zh-CN" sz="1800" dirty="0"/>
              <a:t>Ordered indices </a:t>
            </a:r>
          </a:p>
          <a:p>
            <a:r>
              <a:rPr lang="en-US" altLang="zh-CN" sz="1800" dirty="0">
                <a:solidFill>
                  <a:srgbClr val="C00000"/>
                </a:solidFill>
              </a:rPr>
              <a:t>B</a:t>
            </a:r>
            <a:r>
              <a:rPr lang="en-US" altLang="zh-CN" sz="1800" baseline="30000" dirty="0">
                <a:solidFill>
                  <a:srgbClr val="C00000"/>
                </a:solidFill>
              </a:rPr>
              <a:t>+</a:t>
            </a:r>
            <a:r>
              <a:rPr lang="en-US" altLang="zh-CN" sz="1800" dirty="0">
                <a:solidFill>
                  <a:srgbClr val="C00000"/>
                </a:solidFill>
              </a:rPr>
              <a:t>-tree index files</a:t>
            </a:r>
          </a:p>
          <a:p>
            <a:r>
              <a:rPr lang="en-US" altLang="zh-CN" sz="1800" dirty="0">
                <a:solidFill>
                  <a:srgbClr val="C00000"/>
                </a:solidFill>
              </a:rPr>
              <a:t>B-tree index files</a:t>
            </a:r>
          </a:p>
          <a:p>
            <a:r>
              <a:rPr lang="en-US" altLang="zh-CN" sz="1800" dirty="0"/>
              <a:t>Static hashing</a:t>
            </a:r>
          </a:p>
          <a:p>
            <a:r>
              <a:rPr lang="en-US" altLang="zh-CN" sz="1800" dirty="0"/>
              <a:t>Dynamic hashing: extendable hashing </a:t>
            </a:r>
          </a:p>
          <a:p>
            <a:r>
              <a:rPr lang="en-US" altLang="zh-CN" sz="1800" dirty="0"/>
              <a:t>Comparison of ordered indexing and hashing </a:t>
            </a:r>
          </a:p>
          <a:p>
            <a:r>
              <a:rPr lang="en-US" altLang="zh-CN" sz="1800" dirty="0"/>
              <a:t>Index definition in SQL</a:t>
            </a: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Multiple-key access: grid files and bitmap index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769781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B3340-E4F2-49B6-A86E-959A27D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12 Query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2C605-361B-4B8A-AA09-3B0B4F26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Basic steps in query processing</a:t>
            </a:r>
          </a:p>
          <a:p>
            <a:pPr lvl="1"/>
            <a:r>
              <a:rPr lang="en-US" altLang="zh-CN" sz="1600" dirty="0"/>
              <a:t>Parsing and translation, Optimization, Evaluation </a:t>
            </a:r>
          </a:p>
          <a:p>
            <a:r>
              <a:rPr lang="en-US" altLang="zh-CN" sz="2000" dirty="0"/>
              <a:t>Measures of query cost</a:t>
            </a:r>
          </a:p>
          <a:p>
            <a:r>
              <a:rPr lang="en-US" altLang="zh-CN" sz="2000" dirty="0"/>
              <a:t>Selection operation</a:t>
            </a:r>
          </a:p>
          <a:p>
            <a:pPr lvl="1"/>
            <a:r>
              <a:rPr lang="en-US" altLang="zh-CN" sz="1600" dirty="0"/>
              <a:t>linear search, binary search, equality on candidate key of primary index, equality, equality on search-key of secondary index, comparison on primary index, comparison on secondary index, conjunctive selection using one index, conjunctive selection using multiple-key index, conjunctive selection by intersection of identifiers, disjunctive selection by union of identifiers</a:t>
            </a:r>
          </a:p>
          <a:p>
            <a:r>
              <a:rPr lang="en-US" altLang="zh-CN" sz="2000" dirty="0"/>
              <a:t>Sorting</a:t>
            </a:r>
          </a:p>
          <a:p>
            <a:pPr lvl="1"/>
            <a:r>
              <a:rPr lang="en-US" altLang="zh-CN" sz="1600" dirty="0"/>
              <a:t>external sort-merge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57415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2A0B-F562-4104-95BD-FBD9A6B0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12 Query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3B561-6FED-4BE8-9E4D-92C5B94E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Join Operation</a:t>
            </a:r>
          </a:p>
          <a:p>
            <a:pPr lvl="1"/>
            <a:r>
              <a:rPr lang="en-US" altLang="zh-CN" sz="1800" dirty="0"/>
              <a:t>Nested-loop join</a:t>
            </a:r>
          </a:p>
          <a:p>
            <a:pPr lvl="1"/>
            <a:r>
              <a:rPr lang="en-US" altLang="zh-CN" sz="1800" dirty="0"/>
              <a:t>Block nested-loop join</a:t>
            </a:r>
          </a:p>
          <a:p>
            <a:pPr lvl="1"/>
            <a:r>
              <a:rPr lang="en-US" altLang="zh-CN" sz="1800" dirty="0"/>
              <a:t>Indexed nested-loop join</a:t>
            </a:r>
          </a:p>
          <a:p>
            <a:pPr lvl="1"/>
            <a:r>
              <a:rPr lang="en-US" altLang="zh-CN" sz="1800" dirty="0"/>
              <a:t>Merge-join</a:t>
            </a:r>
          </a:p>
          <a:p>
            <a:pPr lvl="1"/>
            <a:r>
              <a:rPr lang="en-US" altLang="zh-CN" sz="1800" dirty="0"/>
              <a:t>Hash-join </a:t>
            </a:r>
          </a:p>
          <a:p>
            <a:r>
              <a:rPr lang="en-US" altLang="zh-CN" sz="2000" b="1" dirty="0"/>
              <a:t>Other Operations</a:t>
            </a:r>
          </a:p>
          <a:p>
            <a:pPr lvl="1"/>
            <a:r>
              <a:rPr lang="en-US" altLang="zh-CN" sz="1800" dirty="0"/>
              <a:t>Duplicate elimination, Aggregation, Set Operations, Outer Join,  </a:t>
            </a:r>
          </a:p>
          <a:p>
            <a:r>
              <a:rPr lang="en-US" altLang="zh-CN" sz="2000" b="1" dirty="0"/>
              <a:t>Evaluation of Expressions</a:t>
            </a:r>
          </a:p>
          <a:p>
            <a:pPr lvl="1"/>
            <a:r>
              <a:rPr lang="en-US" altLang="zh-CN" sz="1800" dirty="0"/>
              <a:t>Materialization(</a:t>
            </a:r>
            <a:r>
              <a:rPr lang="zh-CN" altLang="en-US" sz="1800" dirty="0"/>
              <a:t>物化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Pipelining(</a:t>
            </a:r>
            <a:r>
              <a:rPr lang="zh-CN" altLang="en-US" sz="1800" dirty="0"/>
              <a:t>流水线）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87627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08C9-33ED-4F08-A39A-3856870B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13 Query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55C22-89E4-4CE6-9FE6-849BAD62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/>
              <a:t>Alternative ways of evaluating a given query: equivalent expressions, different algorithms</a:t>
            </a:r>
          </a:p>
          <a:p>
            <a:r>
              <a:rPr lang="en-US" altLang="zh-CN" sz="2000" dirty="0"/>
              <a:t>Equivalence rules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Measures of cost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Select size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Join size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Distinct values</a:t>
            </a:r>
          </a:p>
          <a:p>
            <a:r>
              <a:rPr lang="en-US" altLang="zh-CN" sz="2000" dirty="0"/>
              <a:t>Evaluation plan</a:t>
            </a:r>
          </a:p>
          <a:p>
            <a:r>
              <a:rPr lang="en-US" altLang="zh-CN" sz="2000" dirty="0"/>
              <a:t>Practical query optimizers incorporate elements of the following two broad approaches:</a:t>
            </a:r>
          </a:p>
          <a:p>
            <a:pPr lvl="1"/>
            <a:r>
              <a:rPr lang="en-US" altLang="zh-CN" sz="1800" dirty="0"/>
              <a:t>Search all the plans and choose the best plan in a cost-based fashion: Dynamic Programming</a:t>
            </a:r>
          </a:p>
          <a:p>
            <a:pPr lvl="1"/>
            <a:r>
              <a:rPr lang="en-US" altLang="zh-CN" sz="1800" dirty="0"/>
              <a:t>Uses heuristics to choose a plan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47691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7626-B08B-46FA-9894-C59ADF45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14 Transactions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5B9D7-ED5C-4063-B82A-10FFBC38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Transaction Concept</a:t>
            </a:r>
          </a:p>
          <a:p>
            <a:pPr lvl="1"/>
            <a:r>
              <a:rPr lang="en-US" altLang="zh-CN" sz="1800" dirty="0"/>
              <a:t>What’s transaction and the two main issues to deal with?</a:t>
            </a:r>
          </a:p>
          <a:p>
            <a:pPr lvl="1"/>
            <a:r>
              <a:rPr lang="en-US" altLang="zh-CN" sz="1800" dirty="0"/>
              <a:t>Properties: ACID</a:t>
            </a:r>
          </a:p>
          <a:p>
            <a:pPr lvl="1"/>
            <a:r>
              <a:rPr lang="en-US" altLang="zh-CN" sz="1800" dirty="0"/>
              <a:t>Transaction state</a:t>
            </a:r>
          </a:p>
          <a:p>
            <a:r>
              <a:rPr lang="en-US" altLang="zh-CN" sz="2000" dirty="0"/>
              <a:t>Concurrent Executions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Serializability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Conflict Serializability</a:t>
            </a:r>
          </a:p>
          <a:p>
            <a:pPr lvl="1"/>
            <a:r>
              <a:rPr lang="en-US" altLang="zh-CN" sz="1800" dirty="0"/>
              <a:t>View Serializability</a:t>
            </a:r>
          </a:p>
          <a:p>
            <a:r>
              <a:rPr lang="en-US" altLang="zh-CN" sz="2000" dirty="0"/>
              <a:t>Recoverability, cascading rollback, </a:t>
            </a:r>
            <a:r>
              <a:rPr lang="en-US" altLang="zh-CN" sz="2000" dirty="0" err="1"/>
              <a:t>cascadeless</a:t>
            </a:r>
            <a:r>
              <a:rPr lang="en-US" altLang="zh-CN" sz="2000" dirty="0"/>
              <a:t> schedule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Testing for Serializability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Precedence graph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81219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CB45E-3E8E-41C7-8925-ABADA586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15 Concurrency Control-1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41B7B-6C67-4E2C-A3A5-72ACE809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Lock-Based Protocols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Lock-compatibility matrix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Deadlock and Starvation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Two-Phase Locking Protocol</a:t>
            </a:r>
          </a:p>
          <a:p>
            <a:pPr lvl="2"/>
            <a:r>
              <a:rPr lang="en-US" altLang="zh-CN" sz="1600" dirty="0"/>
              <a:t>Strict two-phase locking</a:t>
            </a:r>
          </a:p>
          <a:p>
            <a:pPr lvl="2"/>
            <a:r>
              <a:rPr lang="en-US" altLang="zh-CN" sz="1600" dirty="0"/>
              <a:t>Rigorous two-phase locking</a:t>
            </a:r>
          </a:p>
          <a:p>
            <a:pPr lvl="1"/>
            <a:r>
              <a:rPr lang="en-US" altLang="zh-CN" sz="1800" dirty="0"/>
              <a:t>Lock manager and lock table </a:t>
            </a:r>
          </a:p>
          <a:p>
            <a:pPr lvl="1"/>
            <a:r>
              <a:rPr lang="en-US" altLang="zh-CN" sz="1800" dirty="0"/>
              <a:t>Graph based protocol: Impose a partial ordering </a:t>
            </a:r>
          </a:p>
          <a:p>
            <a:pPr lvl="1"/>
            <a:r>
              <a:rPr lang="en-US" altLang="zh-CN" sz="1800" dirty="0"/>
              <a:t>Timestamp-based protocols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22140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57DC-0E07-410E-9321-A745D999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期末考试题型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51BE8-F203-4014-8818-839A08DB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1550"/>
            <a:ext cx="8568952" cy="3805070"/>
          </a:xfrm>
        </p:spPr>
        <p:txBody>
          <a:bodyPr/>
          <a:lstStyle/>
          <a:p>
            <a:r>
              <a:rPr lang="en-US" altLang="zh-CN" sz="1800" b="1" dirty="0"/>
              <a:t>Multiple choice (20 marks)</a:t>
            </a:r>
            <a:endParaRPr lang="en-US" altLang="zh-CN" sz="1600" b="1" dirty="0"/>
          </a:p>
          <a:p>
            <a:r>
              <a:rPr lang="en-US" altLang="zh-CN" sz="1800" b="1" dirty="0"/>
              <a:t>Database design, query and optimization (40 marks)</a:t>
            </a:r>
          </a:p>
          <a:p>
            <a:pPr lvl="1"/>
            <a:r>
              <a:rPr lang="en-US" altLang="zh-CN" sz="1200" dirty="0"/>
              <a:t>Chapter 1 Introduction</a:t>
            </a:r>
          </a:p>
          <a:p>
            <a:pPr lvl="1"/>
            <a:r>
              <a:rPr lang="en-US" altLang="zh-CN" sz="1200" dirty="0"/>
              <a:t>Chapter 2 Relational Model</a:t>
            </a:r>
          </a:p>
          <a:p>
            <a:pPr lvl="1"/>
            <a:r>
              <a:rPr lang="en-US" altLang="zh-CN" sz="1200" dirty="0"/>
              <a:t>Chapters 3, 4 &amp; 5 SQL</a:t>
            </a:r>
          </a:p>
          <a:p>
            <a:pPr lvl="1"/>
            <a:r>
              <a:rPr lang="en-US" altLang="zh-CN" sz="1200" dirty="0"/>
              <a:t>Chapter 6 Relational Algebra</a:t>
            </a:r>
          </a:p>
          <a:p>
            <a:pPr lvl="1"/>
            <a:r>
              <a:rPr lang="en-US" altLang="zh-CN" sz="1200" dirty="0"/>
              <a:t>Chapter 7 Database Design and the ER Model</a:t>
            </a:r>
          </a:p>
          <a:p>
            <a:pPr lvl="1"/>
            <a:r>
              <a:rPr lang="en-US" altLang="zh-CN" sz="1200" dirty="0"/>
              <a:t>Chapter 8 Relational Database Design</a:t>
            </a:r>
          </a:p>
          <a:p>
            <a:pPr lvl="1"/>
            <a:r>
              <a:rPr lang="en-US" altLang="zh-CN" sz="1200" dirty="0"/>
              <a:t>Chapter 12 Query Processing</a:t>
            </a:r>
          </a:p>
          <a:p>
            <a:pPr lvl="1"/>
            <a:r>
              <a:rPr lang="en-US" altLang="zh-CN" sz="1200" dirty="0"/>
              <a:t>Chapter 13 Query Optimization</a:t>
            </a:r>
          </a:p>
          <a:p>
            <a:r>
              <a:rPr lang="en-US" altLang="zh-CN" sz="1800" b="1" dirty="0"/>
              <a:t>Database management system (40 marks)</a:t>
            </a:r>
          </a:p>
          <a:p>
            <a:pPr lvl="1"/>
            <a:r>
              <a:rPr lang="en-US" altLang="zh-CN" sz="1200" dirty="0"/>
              <a:t>Chapter 10 Storage &amp; File Structure</a:t>
            </a:r>
          </a:p>
          <a:p>
            <a:pPr lvl="1"/>
            <a:r>
              <a:rPr lang="en-US" altLang="zh-CN" sz="1200" dirty="0"/>
              <a:t>Chapter 11 Indexing and Hashing</a:t>
            </a:r>
          </a:p>
          <a:p>
            <a:pPr lvl="1"/>
            <a:r>
              <a:rPr lang="en-US" altLang="zh-CN" sz="1200" dirty="0"/>
              <a:t>Chapter 14 Transactions</a:t>
            </a:r>
          </a:p>
          <a:p>
            <a:pPr lvl="1"/>
            <a:r>
              <a:rPr lang="en-US" altLang="zh-CN" sz="1200" dirty="0"/>
              <a:t>Chapter 15 Concurrency Control</a:t>
            </a:r>
          </a:p>
          <a:p>
            <a:pPr lvl="1"/>
            <a:r>
              <a:rPr lang="en-US" altLang="zh-CN" sz="1200" dirty="0"/>
              <a:t>Chapter 16 Recovery System</a:t>
            </a:r>
          </a:p>
          <a:p>
            <a:r>
              <a:rPr lang="en-US" altLang="zh-CN" sz="1800" b="1" dirty="0"/>
              <a:t>Supplements (20 marks)</a:t>
            </a:r>
            <a:endParaRPr lang="zh-CN" altLang="en-US" sz="1800" b="1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75158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91229-7626-4E5E-9EF5-128F4875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15 Concurrency Control-2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9D204-0A71-4C70-8387-515DBA42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Multiple Granularity</a:t>
            </a:r>
          </a:p>
          <a:p>
            <a:pPr lvl="1"/>
            <a:r>
              <a:rPr lang="en-US" altLang="zh-CN" sz="1800" dirty="0"/>
              <a:t>Intention Lock Modes</a:t>
            </a:r>
          </a:p>
          <a:p>
            <a:pPr lvl="1"/>
            <a:r>
              <a:rPr lang="en-US" altLang="zh-CN" sz="1800" dirty="0"/>
              <a:t>Compatibility Matrix with Intention Lock Modes</a:t>
            </a:r>
          </a:p>
          <a:p>
            <a:r>
              <a:rPr lang="en-US" altLang="zh-CN" sz="2000" b="1" dirty="0">
                <a:solidFill>
                  <a:srgbClr val="C00000"/>
                </a:solidFill>
              </a:rPr>
              <a:t>Deadlock Handling</a:t>
            </a:r>
          </a:p>
          <a:p>
            <a:pPr lvl="1"/>
            <a:r>
              <a:rPr lang="en-US" altLang="zh-CN" sz="1800" dirty="0"/>
              <a:t>Deadlock prevention protocols</a:t>
            </a:r>
          </a:p>
          <a:p>
            <a:pPr lvl="2"/>
            <a:r>
              <a:rPr lang="en-US" altLang="zh-CN" sz="1600" dirty="0"/>
              <a:t>graph-based protocol</a:t>
            </a:r>
          </a:p>
          <a:p>
            <a:pPr lvl="2"/>
            <a:r>
              <a:rPr lang="en-US" altLang="zh-CN" sz="1600" dirty="0"/>
              <a:t>schemes use transaction timestamps: wait-die scheme and wound-wait</a:t>
            </a:r>
          </a:p>
          <a:p>
            <a:pPr lvl="2"/>
            <a:r>
              <a:rPr lang="en-US" altLang="zh-CN" sz="1600" dirty="0"/>
              <a:t>timeout-based Schemes</a:t>
            </a:r>
          </a:p>
          <a:p>
            <a:pPr lvl="2"/>
            <a:r>
              <a:rPr lang="en-US" altLang="zh-CN" sz="1600" dirty="0"/>
              <a:t>wait-for graph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47588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11C2A-10F3-464B-A47D-3CECCA50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16 Recovery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5C333-C520-4D56-A8C5-60FD5AEA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Two approaches for recovery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log-based recovery </a:t>
            </a:r>
          </a:p>
          <a:p>
            <a:pPr lvl="2"/>
            <a:r>
              <a:rPr lang="en-US" altLang="zh-CN" sz="1600" dirty="0">
                <a:solidFill>
                  <a:srgbClr val="C00000"/>
                </a:solidFill>
              </a:rPr>
              <a:t>Deferred database modification </a:t>
            </a:r>
          </a:p>
          <a:p>
            <a:pPr lvl="2"/>
            <a:r>
              <a:rPr lang="en-US" altLang="zh-CN" sz="1600" dirty="0">
                <a:solidFill>
                  <a:srgbClr val="C00000"/>
                </a:solidFill>
              </a:rPr>
              <a:t>Immediate database modification </a:t>
            </a:r>
          </a:p>
          <a:p>
            <a:pPr lvl="2"/>
            <a:r>
              <a:rPr lang="en-US" altLang="zh-CN" sz="1600" dirty="0">
                <a:solidFill>
                  <a:srgbClr val="C00000"/>
                </a:solidFill>
              </a:rPr>
              <a:t>Checkpoints</a:t>
            </a:r>
          </a:p>
          <a:p>
            <a:pPr lvl="1"/>
            <a:r>
              <a:rPr lang="en-US" altLang="zh-CN" sz="1800" dirty="0"/>
              <a:t>shadow-paging </a:t>
            </a:r>
          </a:p>
          <a:p>
            <a:r>
              <a:rPr lang="en-US" altLang="zh-CN" sz="2000" dirty="0"/>
              <a:t>Recovery with concurrent transactions</a:t>
            </a:r>
          </a:p>
          <a:p>
            <a:r>
              <a:rPr lang="en-US" altLang="zh-CN" sz="2000" dirty="0"/>
              <a:t>Database buffering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4723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11611-E3F8-4BA8-A4E0-DA778088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0B21A-6D88-49C9-9F30-589197EE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Database, Database Management System (DBMS), Database system 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Drawbacks of file-processing system</a:t>
            </a:r>
          </a:p>
          <a:p>
            <a:pPr lvl="1"/>
            <a:r>
              <a:rPr lang="en-US" altLang="zh-CN" sz="1800" dirty="0"/>
              <a:t>Data redundancy and inconsistency</a:t>
            </a:r>
          </a:p>
          <a:p>
            <a:pPr lvl="1"/>
            <a:r>
              <a:rPr lang="en-US" altLang="zh-CN" sz="1800" dirty="0"/>
              <a:t>Difficulty in accessing data </a:t>
            </a:r>
          </a:p>
          <a:p>
            <a:pPr lvl="1"/>
            <a:r>
              <a:rPr lang="en-US" altLang="zh-CN" sz="1800" dirty="0"/>
              <a:t>Data isolation</a:t>
            </a:r>
          </a:p>
          <a:p>
            <a:pPr lvl="1"/>
            <a:r>
              <a:rPr lang="en-US" altLang="zh-CN" sz="1800" dirty="0"/>
              <a:t>Integrity problems</a:t>
            </a:r>
          </a:p>
          <a:p>
            <a:pPr lvl="1"/>
            <a:r>
              <a:rPr lang="en-US" altLang="zh-CN" sz="1800" dirty="0"/>
              <a:t>Atomicity of updates</a:t>
            </a:r>
          </a:p>
          <a:p>
            <a:pPr lvl="1"/>
            <a:r>
              <a:rPr lang="en-US" altLang="zh-CN" sz="1800" dirty="0"/>
              <a:t>Concurrent access by multiple users</a:t>
            </a:r>
          </a:p>
          <a:p>
            <a:pPr lvl="1"/>
            <a:r>
              <a:rPr lang="en-US" altLang="zh-CN" sz="1800" dirty="0"/>
              <a:t>Security problems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20308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7DABD-997D-4D51-B19D-533C854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1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7DDC0-8894-4600-AD32-3AABDAD9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1550"/>
            <a:ext cx="8856984" cy="3805070"/>
          </a:xfrm>
        </p:spPr>
        <p:txBody>
          <a:bodyPr/>
          <a:lstStyle/>
          <a:p>
            <a:r>
              <a:rPr lang="en-US" altLang="zh-CN" sz="1600" dirty="0"/>
              <a:t>Enumerate several data models</a:t>
            </a:r>
          </a:p>
          <a:p>
            <a:r>
              <a:rPr lang="en-US" altLang="zh-CN" sz="1600" dirty="0"/>
              <a:t>Levels of abstraction for database: Physical, Logical &amp; View levels</a:t>
            </a:r>
          </a:p>
          <a:p>
            <a:r>
              <a:rPr lang="en-US" altLang="zh-CN" sz="1600" dirty="0"/>
              <a:t>Schema and instance in DB</a:t>
            </a:r>
          </a:p>
          <a:p>
            <a:r>
              <a:rPr lang="en-US" altLang="zh-CN" sz="1600" dirty="0"/>
              <a:t>Data Manipulation Language (DML), Data Definition Language (DDL)-&gt;Data Dictionary</a:t>
            </a:r>
          </a:p>
          <a:p>
            <a:r>
              <a:rPr lang="en-US" altLang="zh-CN" sz="1600" dirty="0"/>
              <a:t>How does application program access DB?</a:t>
            </a:r>
          </a:p>
          <a:p>
            <a:r>
              <a:rPr lang="en-US" altLang="zh-CN" sz="1600" dirty="0"/>
              <a:t>ER-model: rectangle, ellipse, diamonds, lines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Database conceptual/logical design</a:t>
            </a:r>
          </a:p>
          <a:p>
            <a:r>
              <a:rPr lang="en-US" altLang="zh-CN" sz="1600" dirty="0"/>
              <a:t>What is the storage management responsible for? And query processing?</a:t>
            </a:r>
          </a:p>
          <a:p>
            <a:r>
              <a:rPr lang="en-US" altLang="zh-CN" sz="1600" dirty="0"/>
              <a:t>What is the transaction management?</a:t>
            </a:r>
          </a:p>
          <a:p>
            <a:r>
              <a:rPr lang="en-US" altLang="zh-CN" sz="1600" dirty="0"/>
              <a:t>Enumerate several database system architecture</a:t>
            </a:r>
          </a:p>
          <a:p>
            <a:r>
              <a:rPr lang="en-US" altLang="zh-CN" sz="1600" dirty="0"/>
              <a:t>What are two-tier and three-tier architectures?</a:t>
            </a:r>
          </a:p>
          <a:p>
            <a:r>
              <a:rPr lang="en-US" altLang="zh-CN" sz="1600" dirty="0"/>
              <a:t>Enumerate several user types of database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What are the duties of DBA?</a:t>
            </a:r>
          </a:p>
          <a:p>
            <a:r>
              <a:rPr lang="en-US" altLang="zh-CN" sz="1600" dirty="0"/>
              <a:t>Enumerate several major DBMS systems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64727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4FEBB-3847-4A62-BBA2-2C6E4ACA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Chapters 2 &amp; 6 Relational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35042-984D-42DA-B3A8-E46A8B90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Relational schema, relation, relation instance, tuple, attribute</a:t>
            </a:r>
          </a:p>
          <a:p>
            <a:r>
              <a:rPr lang="en-US" altLang="zh-CN" sz="2000" dirty="0"/>
              <a:t>The order of tuples in a relation could be different</a:t>
            </a:r>
          </a:p>
          <a:p>
            <a:r>
              <a:rPr lang="en-US" altLang="zh-CN" sz="2000" dirty="0" err="1"/>
              <a:t>Superkey</a:t>
            </a:r>
            <a:r>
              <a:rPr lang="en-US" altLang="zh-CN" sz="2000" dirty="0"/>
              <a:t>, candidate key, primary key, foreign key, referencing relation, referenced relation</a:t>
            </a:r>
          </a:p>
          <a:p>
            <a:r>
              <a:rPr lang="en-US" altLang="zh-CN" sz="2000" dirty="0"/>
              <a:t>Query language, </a:t>
            </a:r>
            <a:r>
              <a:rPr lang="en-US" altLang="zh-CN" sz="2000" dirty="0" err="1"/>
              <a:t>procedual</a:t>
            </a:r>
            <a:r>
              <a:rPr lang="en-US" altLang="zh-CN" sz="2000" dirty="0"/>
              <a:t>, non-</a:t>
            </a:r>
            <a:r>
              <a:rPr lang="en-US" altLang="zh-CN" sz="2000" dirty="0" err="1"/>
              <a:t>procedual</a:t>
            </a:r>
            <a:r>
              <a:rPr lang="en-US" altLang="zh-CN" sz="2000" dirty="0"/>
              <a:t>, relational algebra</a:t>
            </a:r>
          </a:p>
          <a:p>
            <a:r>
              <a:rPr lang="en-US" altLang="zh-CN" sz="2000" dirty="0"/>
              <a:t>Relation algebra</a:t>
            </a:r>
          </a:p>
          <a:p>
            <a:pPr lvl="1"/>
            <a:r>
              <a:rPr lang="en-US" altLang="zh-CN" sz="1600" dirty="0"/>
              <a:t>Six basic operators of relational algebra: select, project, rename, union, set difference, cartesian product</a:t>
            </a:r>
          </a:p>
          <a:p>
            <a:pPr lvl="1"/>
            <a:r>
              <a:rPr lang="en-US" altLang="zh-CN" sz="1600" dirty="0"/>
              <a:t>Set intersection, natural join, division, assignment</a:t>
            </a:r>
          </a:p>
          <a:p>
            <a:pPr lvl="1"/>
            <a:r>
              <a:rPr lang="en-US" altLang="zh-CN" sz="1600" dirty="0"/>
              <a:t>Generalized projection, outer join, aggregate functions </a:t>
            </a:r>
          </a:p>
          <a:p>
            <a:pPr lvl="1"/>
            <a:r>
              <a:rPr lang="en-US" altLang="zh-CN" sz="1600" dirty="0"/>
              <a:t>Null values</a:t>
            </a:r>
          </a:p>
          <a:p>
            <a:pPr lvl="1"/>
            <a:r>
              <a:rPr lang="en-US" altLang="zh-CN" sz="1600" dirty="0"/>
              <a:t>Deletion, insertion, updating</a:t>
            </a:r>
          </a:p>
          <a:p>
            <a:pPr lvl="1"/>
            <a:r>
              <a:rPr lang="en-US" altLang="zh-CN" sz="1600" dirty="0"/>
              <a:t>Views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08611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D29DA-5AA5-4B1A-A256-B8AFA2D2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zh-CN" dirty="0"/>
              <a:t>Chapters 3, 4 &amp; 5  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9269D-438F-4ED7-8219-EDE0E4FF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Components of SQL: DDL &amp; DML</a:t>
            </a:r>
          </a:p>
          <a:p>
            <a:r>
              <a:rPr lang="en-US" altLang="zh-CN" sz="2000" dirty="0"/>
              <a:t>Data Definition Language</a:t>
            </a:r>
          </a:p>
          <a:p>
            <a:r>
              <a:rPr lang="en-US" altLang="zh-CN" sz="2000" dirty="0"/>
              <a:t>Domain Types in SQL</a:t>
            </a:r>
          </a:p>
          <a:p>
            <a:r>
              <a:rPr lang="en-US" altLang="zh-CN" sz="2000" dirty="0"/>
              <a:t>Create Table Construct</a:t>
            </a:r>
          </a:p>
          <a:p>
            <a:pPr lvl="1"/>
            <a:r>
              <a:rPr lang="en-US" altLang="zh-CN" sz="1800" dirty="0"/>
              <a:t>Integrity Constraints</a:t>
            </a:r>
          </a:p>
          <a:p>
            <a:pPr lvl="1"/>
            <a:r>
              <a:rPr lang="en-US" altLang="zh-CN" sz="1800" dirty="0"/>
              <a:t>Insertion and Deletion</a:t>
            </a:r>
          </a:p>
          <a:p>
            <a:pPr lvl="1"/>
            <a:r>
              <a:rPr lang="en-US" altLang="zh-CN" sz="1800" dirty="0"/>
              <a:t>Drop and Alter</a:t>
            </a:r>
          </a:p>
          <a:p>
            <a:r>
              <a:rPr lang="en-US" altLang="zh-CN" sz="2000" dirty="0"/>
              <a:t>select Clause, Rename Operation, String Operations, Ordering the Display of Tuples, Duplicates, Set Operations, Aggregate Functions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1360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B7273-C1EB-432D-B515-AD7BD441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zh-CN" dirty="0"/>
              <a:t>Chapters 3, 4 &amp; 5  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A4046-EDA3-44DC-9FC9-6D354465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89553"/>
            <a:ext cx="8496944" cy="3805070"/>
          </a:xfrm>
        </p:spPr>
        <p:txBody>
          <a:bodyPr/>
          <a:lstStyle/>
          <a:p>
            <a:r>
              <a:rPr lang="en-US" altLang="zh-CN" sz="2000" dirty="0"/>
              <a:t>Null Values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Nested Subqueries</a:t>
            </a:r>
          </a:p>
          <a:p>
            <a:r>
              <a:rPr lang="en-US" altLang="zh-CN" sz="2000" dirty="0"/>
              <a:t>Set Comparison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Views</a:t>
            </a:r>
          </a:p>
          <a:p>
            <a:r>
              <a:rPr lang="en-US" altLang="zh-CN" sz="2000" dirty="0"/>
              <a:t>Modification of the Database</a:t>
            </a:r>
          </a:p>
          <a:p>
            <a:pPr lvl="1"/>
            <a:r>
              <a:rPr lang="en-US" altLang="zh-CN" sz="1800" dirty="0"/>
              <a:t>Deletion</a:t>
            </a:r>
          </a:p>
          <a:p>
            <a:pPr lvl="1"/>
            <a:r>
              <a:rPr lang="en-US" altLang="zh-CN" sz="1800" dirty="0"/>
              <a:t>Insertion </a:t>
            </a:r>
          </a:p>
          <a:p>
            <a:pPr lvl="1"/>
            <a:r>
              <a:rPr lang="en-US" altLang="zh-CN" sz="1800" dirty="0"/>
              <a:t>Updates</a:t>
            </a:r>
          </a:p>
          <a:p>
            <a:r>
              <a:rPr lang="en-US" altLang="zh-CN" sz="2000" dirty="0"/>
              <a:t>Transactions</a:t>
            </a:r>
          </a:p>
          <a:p>
            <a:r>
              <a:rPr lang="en-US" altLang="zh-CN" sz="2000" dirty="0"/>
              <a:t>Joined Relations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35084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14EA-7E4F-4D58-BEEE-17A7D24F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zh-CN" dirty="0"/>
              <a:t>Chapters 3, 4 &amp; 5  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9728C-C090-48CD-B2BD-CFAAAF7D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568952" cy="3805070"/>
          </a:xfrm>
        </p:spPr>
        <p:txBody>
          <a:bodyPr/>
          <a:lstStyle/>
          <a:p>
            <a:r>
              <a:rPr lang="en-US" altLang="zh-CN" sz="1800" dirty="0"/>
              <a:t>SQL data types and schemas</a:t>
            </a:r>
          </a:p>
          <a:p>
            <a:pPr lvl="1"/>
            <a:r>
              <a:rPr lang="en-US" altLang="zh-CN" sz="1400" dirty="0"/>
              <a:t>Differences between data type and domain type</a:t>
            </a:r>
          </a:p>
          <a:p>
            <a:r>
              <a:rPr lang="en-US" altLang="zh-CN" sz="1800" dirty="0">
                <a:solidFill>
                  <a:srgbClr val="C00000"/>
                </a:solidFill>
              </a:rPr>
              <a:t>Integrity constraints</a:t>
            </a:r>
          </a:p>
          <a:p>
            <a:pPr lvl="1"/>
            <a:r>
              <a:rPr lang="en-US" altLang="zh-CN" sz="1400" dirty="0">
                <a:solidFill>
                  <a:srgbClr val="C00000"/>
                </a:solidFill>
              </a:rPr>
              <a:t>Domain constrains, relation constrains, referential integrity</a:t>
            </a:r>
            <a:r>
              <a:rPr lang="en-US" altLang="zh-CN" sz="1400" dirty="0"/>
              <a:t>, cascade, assertion, trigger,</a:t>
            </a:r>
          </a:p>
          <a:p>
            <a:r>
              <a:rPr lang="en-US" altLang="zh-CN" sz="1800" dirty="0"/>
              <a:t>Security and authorization</a:t>
            </a:r>
          </a:p>
          <a:p>
            <a:pPr lvl="1"/>
            <a:r>
              <a:rPr lang="en-US" altLang="zh-CN" sz="1400" dirty="0"/>
              <a:t>Levels of security</a:t>
            </a:r>
          </a:p>
          <a:p>
            <a:pPr lvl="1"/>
            <a:r>
              <a:rPr lang="en-US" altLang="zh-CN" sz="1400" dirty="0"/>
              <a:t>Forms of authorization to modify DB</a:t>
            </a:r>
          </a:p>
          <a:p>
            <a:pPr lvl="1"/>
            <a:r>
              <a:rPr lang="en-US" altLang="zh-CN" sz="1400" dirty="0">
                <a:solidFill>
                  <a:srgbClr val="C00000"/>
                </a:solidFill>
              </a:rPr>
              <a:t>granting privileges, role</a:t>
            </a:r>
          </a:p>
          <a:p>
            <a:pPr lvl="1"/>
            <a:r>
              <a:rPr lang="en-US" altLang="zh-CN" sz="1400" dirty="0"/>
              <a:t>Audit trails, encryption, authentication</a:t>
            </a: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Embedded SQL</a:t>
            </a:r>
          </a:p>
          <a:p>
            <a:pPr lvl="1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Update through cursors</a:t>
            </a: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Dynamic SQL</a:t>
            </a: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Functions and procedural constructs</a:t>
            </a: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Recursive queries</a:t>
            </a:r>
          </a:p>
          <a:p>
            <a:r>
              <a:rPr lang="en-US" altLang="zh-CN" sz="1800" dirty="0"/>
              <a:t>Advanced SQL features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04312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466CB-81FC-42C1-8570-3FDF8A05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Chapter 7 Database Design and ER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67EAB-FF8A-4380-B67D-FE1B82CB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Database Design</a:t>
            </a:r>
          </a:p>
          <a:p>
            <a:pPr lvl="1"/>
            <a:r>
              <a:rPr lang="en-US" altLang="zh-CN" sz="1800" dirty="0"/>
              <a:t>Conceptual design</a:t>
            </a:r>
          </a:p>
          <a:p>
            <a:pPr lvl="1"/>
            <a:r>
              <a:rPr lang="en-US" altLang="zh-CN" sz="1800" dirty="0"/>
              <a:t>Logical design</a:t>
            </a:r>
          </a:p>
          <a:p>
            <a:pPr lvl="1"/>
            <a:r>
              <a:rPr lang="en-US" altLang="zh-CN" sz="1800" dirty="0"/>
              <a:t>Physical design</a:t>
            </a:r>
          </a:p>
          <a:p>
            <a:r>
              <a:rPr lang="en-US" altLang="zh-CN" sz="2000" dirty="0"/>
              <a:t>Degree of relationship set</a:t>
            </a:r>
          </a:p>
          <a:p>
            <a:r>
              <a:rPr lang="en-US" altLang="zh-CN" sz="2000" dirty="0"/>
              <a:t>Mapping cardinalities of relationship set</a:t>
            </a:r>
          </a:p>
          <a:p>
            <a:r>
              <a:rPr lang="en-US" altLang="zh-CN" sz="2000" dirty="0"/>
              <a:t>Weak entity sets</a:t>
            </a:r>
          </a:p>
          <a:p>
            <a:r>
              <a:rPr lang="en-US" altLang="zh-CN" sz="2000" dirty="0"/>
              <a:t>Specialization, Generalization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96756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34716</TotalTime>
  <Words>1215</Words>
  <Application>Microsoft Office PowerPoint</Application>
  <PresentationFormat>全屏显示(16:9)</PresentationFormat>
  <Paragraphs>230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华文楷体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期末考试题型</vt:lpstr>
      <vt:lpstr>Chapter 1 Introduction</vt:lpstr>
      <vt:lpstr>Chapter 1 Introduction</vt:lpstr>
      <vt:lpstr>Chapters 2 &amp; 6 Relational Model</vt:lpstr>
      <vt:lpstr>Chapters 3, 4 &amp; 5  SQL</vt:lpstr>
      <vt:lpstr>Chapters 3, 4 &amp; 5  SQL</vt:lpstr>
      <vt:lpstr>Chapters 3, 4 &amp; 5  SQL</vt:lpstr>
      <vt:lpstr>Chapter 7 Database Design and ER Model</vt:lpstr>
      <vt:lpstr>Chapter 7 Database Design and ER Model</vt:lpstr>
      <vt:lpstr>Chapter 8 Relational Database Design-1</vt:lpstr>
      <vt:lpstr>Chapter 8 Relational Database Design-2</vt:lpstr>
      <vt:lpstr>Chapter 10: Storage and File Structure</vt:lpstr>
      <vt:lpstr>Chapter 11 Indexing and Hashing</vt:lpstr>
      <vt:lpstr>Chapter 12 Query Processing</vt:lpstr>
      <vt:lpstr>Chapter 12 Query Processing</vt:lpstr>
      <vt:lpstr>Chapter 13 Query Optimization</vt:lpstr>
      <vt:lpstr>Chapter 14 Transactions</vt:lpstr>
      <vt:lpstr>Chapter 15 Concurrency Control-1</vt:lpstr>
      <vt:lpstr>Chapter 15 Concurrency Control-2</vt:lpstr>
      <vt:lpstr>Chapter 16 Recovery System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2282</cp:revision>
  <dcterms:created xsi:type="dcterms:W3CDTF">2007-09-26T12:04:45Z</dcterms:created>
  <dcterms:modified xsi:type="dcterms:W3CDTF">2021-01-10T15:02:16Z</dcterms:modified>
</cp:coreProperties>
</file>