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6"/>
  </p:handoutMasterIdLst>
  <p:sldIdLst>
    <p:sldId id="261" r:id="rId4"/>
    <p:sldId id="266" r:id="rId6"/>
    <p:sldId id="277" r:id="rId7"/>
    <p:sldId id="276" r:id="rId8"/>
    <p:sldId id="301" r:id="rId9"/>
    <p:sldId id="364" r:id="rId10"/>
    <p:sldId id="305" r:id="rId11"/>
    <p:sldId id="40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306" r:id="rId24"/>
    <p:sldId id="328" r:id="rId25"/>
  </p:sldIdLst>
  <p:sldSz cx="12192000" cy="6858000"/>
  <p:notesSz cx="6858000" cy="9144000"/>
  <p:embeddedFontLst>
    <p:embeddedFont>
      <p:font typeface="MiSans" panose="00000500000000000000" charset="-122"/>
      <p:regular r:id="rId30"/>
    </p:embeddedFont>
    <p:embeddedFont>
      <p:font typeface="黑体" panose="02010609060101010101" charset="-122"/>
      <p:regular r:id="rId31"/>
    </p:embeddedFont>
    <p:embeddedFont>
      <p:font typeface="MiSans Bold" panose="00000800000000000000" charset="-122"/>
      <p:bold r:id="rId32"/>
    </p:embeddedFont>
    <p:embeddedFont>
      <p:font typeface="微软雅黑" panose="020B0503020204020204" charset="-122"/>
      <p:regular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C9C9C9"/>
    <a:srgbClr val="E9E9E9"/>
    <a:srgbClr val="41CEB2"/>
    <a:srgbClr val="3AB8A4"/>
    <a:srgbClr val="33A496"/>
    <a:srgbClr val="2C8E88"/>
    <a:srgbClr val="25797B"/>
    <a:srgbClr val="1E636D"/>
    <a:srgbClr val="00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214.xml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" panose="00000500000000000000" charset="-122"/>
              <a:ea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" panose="00000500000000000000" charset="-122"/>
              </a:rPr>
            </a:fld>
            <a:endParaRPr lang="zh-CN" altLang="en-US">
              <a:latin typeface="MiSans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" panose="00000500000000000000" charset="-122"/>
              <a:ea typeface="MiSans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" panose="00000500000000000000" charset="-122"/>
              </a:rPr>
            </a:fld>
            <a:endParaRPr lang="zh-CN" altLang="en-US">
              <a:latin typeface="MiSans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ea typeface="MiSans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ea typeface="MiSans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ea typeface="MiSans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MiSans" panose="00000500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ea typeface="MiSans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ea typeface="MiSans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ea typeface="MiSans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MiSans" panose="00000500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MiSans" panose="000005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6.xml"/><Relationship Id="rId3" Type="http://schemas.openxmlformats.org/officeDocument/2006/relationships/image" Target="../media/image2.png"/><Relationship Id="rId2" Type="http://schemas.openxmlformats.org/officeDocument/2006/relationships/tags" Target="../tags/tag12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2.xml"/><Relationship Id="rId3" Type="http://schemas.openxmlformats.org/officeDocument/2006/relationships/image" Target="../media/image2.png"/><Relationship Id="rId2" Type="http://schemas.openxmlformats.org/officeDocument/2006/relationships/tags" Target="../tags/tag16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image" Target="../media/image5.png"/><Relationship Id="rId4" Type="http://schemas.openxmlformats.org/officeDocument/2006/relationships/tags" Target="../tags/tag164.xml"/><Relationship Id="rId3" Type="http://schemas.openxmlformats.org/officeDocument/2006/relationships/image" Target="../media/image2.png"/><Relationship Id="rId2" Type="http://schemas.openxmlformats.org/officeDocument/2006/relationships/tags" Target="../tags/tag163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image" Target="../media/image2.png"/><Relationship Id="rId2" Type="http://schemas.openxmlformats.org/officeDocument/2006/relationships/tags" Target="../tags/tag168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2.png"/><Relationship Id="rId2" Type="http://schemas.openxmlformats.org/officeDocument/2006/relationships/tags" Target="../tags/tag174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image" Target="../media/image2.png"/><Relationship Id="rId2" Type="http://schemas.openxmlformats.org/officeDocument/2006/relationships/tags" Target="../tags/tag178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image" Target="../media/image2.png"/><Relationship Id="rId2" Type="http://schemas.openxmlformats.org/officeDocument/2006/relationships/tags" Target="../tags/tag184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image" Target="../media/image2.png"/><Relationship Id="rId2" Type="http://schemas.openxmlformats.org/officeDocument/2006/relationships/tags" Target="../tags/tag188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6.xml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image" Target="../media/image2.png"/><Relationship Id="rId2" Type="http://schemas.openxmlformats.org/officeDocument/2006/relationships/tags" Target="../tags/tag19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image" Target="../media/image2.png"/><Relationship Id="rId2" Type="http://schemas.openxmlformats.org/officeDocument/2006/relationships/tags" Target="../tags/tag20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139.xml"/><Relationship Id="rId14" Type="http://schemas.openxmlformats.org/officeDocument/2006/relationships/image" Target="../media/image2.png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0.xml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3.xml"/><Relationship Id="rId4" Type="http://schemas.openxmlformats.org/officeDocument/2006/relationships/image" Target="../media/image2.png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2.xml"/><Relationship Id="rId4" Type="http://schemas.openxmlformats.org/officeDocument/2006/relationships/image" Target="../media/image2.png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4.xml"/><Relationship Id="rId3" Type="http://schemas.openxmlformats.org/officeDocument/2006/relationships/image" Target="../media/image2.png"/><Relationship Id="rId2" Type="http://schemas.openxmlformats.org/officeDocument/2006/relationships/tags" Target="../tags/tag14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7.xm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50.xml"/><Relationship Id="rId5" Type="http://schemas.openxmlformats.org/officeDocument/2006/relationships/image" Target="../media/image2.png"/><Relationship Id="rId4" Type="http://schemas.openxmlformats.org/officeDocument/2006/relationships/tags" Target="../tags/tag149.xml"/><Relationship Id="rId3" Type="http://schemas.openxmlformats.org/officeDocument/2006/relationships/image" Target="../media/image4.png"/><Relationship Id="rId2" Type="http://schemas.openxmlformats.org/officeDocument/2006/relationships/tags" Target="../tags/tag14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image" Target="../media/image2.png"/><Relationship Id="rId2" Type="http://schemas.openxmlformats.org/officeDocument/2006/relationships/tags" Target="../tags/tag15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image" Target="../media/image2.png"/><Relationship Id="rId2" Type="http://schemas.openxmlformats.org/officeDocument/2006/relationships/tags" Target="../tags/tag15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270"/>
            <a:ext cx="12192635" cy="6856730"/>
          </a:xfrm>
          <a:prstGeom prst="rect">
            <a:avLst/>
          </a:prstGeom>
          <a:gradFill>
            <a:gsLst>
              <a:gs pos="0">
                <a:schemeClr val="tx2">
                  <a:alpha val="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41730" y="3902710"/>
            <a:ext cx="5535295" cy="15113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70610" y="2831148"/>
            <a:ext cx="9768205" cy="1337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fontAlgn="ctr">
              <a:lnSpc>
                <a:spcPct val="150000"/>
              </a:lnSpc>
            </a:pPr>
            <a:r>
              <a:rPr lang="zh-CN" altLang="en-US" sz="5400" spc="300">
                <a:solidFill>
                  <a:srgbClr val="E9E9E9">
                    <a:alpha val="92000"/>
                  </a:srgbClr>
                </a:solidFill>
                <a:uFillTx/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计算机网络</a:t>
            </a:r>
            <a:r>
              <a:rPr lang="zh-CN" altLang="en-US" sz="5400" spc="300">
                <a:solidFill>
                  <a:srgbClr val="E9E9E9">
                    <a:alpha val="92000"/>
                  </a:srgbClr>
                </a:solidFill>
                <a:uFillTx/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实验</a:t>
            </a:r>
            <a:endParaRPr lang="zh-CN" altLang="en-US" sz="5400" spc="300">
              <a:solidFill>
                <a:srgbClr val="E9E9E9">
                  <a:alpha val="92000"/>
                </a:srgbClr>
              </a:solidFill>
              <a:uFillTx/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58875" y="4169093"/>
            <a:ext cx="7193915" cy="922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fontAlgn="ctr">
              <a:lnSpc>
                <a:spcPct val="150000"/>
              </a:lnSpc>
            </a:pPr>
            <a:endParaRPr lang="zh-CN" altLang="en-US">
              <a:solidFill>
                <a:schemeClr val="accent6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组员：</a:t>
            </a:r>
            <a:r>
              <a:rPr lang="zh-CN" altLang="en-US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马威</a:t>
            </a:r>
            <a:r>
              <a:rPr lang="en-US" altLang="zh-CN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李欣</a:t>
            </a:r>
            <a:r>
              <a:rPr lang="en-US" altLang="zh-CN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王蔚达</a:t>
            </a:r>
            <a:r>
              <a:rPr lang="en-US" altLang="zh-CN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杨滕超</a:t>
            </a:r>
            <a:r>
              <a:rPr lang="en-US" altLang="zh-CN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endParaRPr lang="en-US" altLang="zh-CN">
              <a:solidFill>
                <a:schemeClr val="accent6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0222865" y="619125"/>
            <a:ext cx="615950" cy="119380"/>
            <a:chOff x="6947" y="3960"/>
            <a:chExt cx="732" cy="142"/>
          </a:xfrm>
        </p:grpSpPr>
        <p:sp>
          <p:nvSpPr>
            <p:cNvPr id="79" name="矩形 78"/>
            <p:cNvSpPr/>
            <p:nvPr/>
          </p:nvSpPr>
          <p:spPr>
            <a:xfrm>
              <a:off x="6947" y="3960"/>
              <a:ext cx="142" cy="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242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37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10719435" y="6452235"/>
            <a:ext cx="1472565" cy="403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72575" y="5801360"/>
            <a:ext cx="34080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l" fontAlgn="ctr">
              <a:lnSpc>
                <a:spcPct val="150000"/>
              </a:lnSpc>
            </a:pPr>
            <a:r>
              <a:rPr lang="zh-CN" altLang="en-US" sz="1200">
                <a:solidFill>
                  <a:schemeClr val="bg1">
                    <a:alpha val="8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演讲时间：</a:t>
            </a:r>
            <a:r>
              <a:rPr lang="en-US" altLang="zh-CN" sz="1200">
                <a:solidFill>
                  <a:schemeClr val="bg1">
                    <a:alpha val="8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2023</a:t>
            </a:r>
            <a:r>
              <a:rPr lang="zh-CN" altLang="en-US" sz="1200">
                <a:solidFill>
                  <a:schemeClr val="bg1">
                    <a:alpha val="8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年</a:t>
            </a:r>
            <a:r>
              <a:rPr lang="en-US" altLang="zh-CN" sz="1200">
                <a:solidFill>
                  <a:schemeClr val="bg1">
                    <a:alpha val="8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</a:t>
            </a:r>
            <a:r>
              <a:rPr lang="zh-CN" altLang="en-US" sz="1200">
                <a:solidFill>
                  <a:schemeClr val="bg1">
                    <a:alpha val="8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月</a:t>
            </a:r>
            <a:r>
              <a:rPr lang="en-US" altLang="zh-CN" sz="1200">
                <a:solidFill>
                  <a:schemeClr val="bg1">
                    <a:alpha val="8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25</a:t>
            </a:r>
            <a:r>
              <a:rPr lang="zh-CN" altLang="en-US" sz="1200">
                <a:solidFill>
                  <a:schemeClr val="bg1">
                    <a:alpha val="8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日</a:t>
            </a:r>
            <a:r>
              <a:rPr lang="en-US" altLang="zh-CN" sz="1200">
                <a:solidFill>
                  <a:schemeClr val="bg1">
                    <a:alpha val="8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</a:t>
            </a:r>
            <a:endParaRPr lang="zh-CN" altLang="en-US" sz="1200">
              <a:solidFill>
                <a:schemeClr val="bg1">
                  <a:alpha val="8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5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en-US" altLang="zh-CN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ACL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配置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12775" y="1577340"/>
            <a:ext cx="83947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以行政管理部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对于服务器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VLAN33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允许部门内的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VLAN31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VLAN32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拒绝学校内其他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对于不同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允许部门服务器（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VLAN33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拒绝学校内其他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外部访问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en-US" altLang="zh-CN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DHCP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配置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12775" y="1336675"/>
            <a:ext cx="8394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在学校服务器集群中的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DHCP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服务器中为每个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DHCP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以行政管理部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2775" y="2346325"/>
            <a:ext cx="9725025" cy="13525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12775" y="3885565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在核心交换机将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DHCP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中继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12775" y="4382135"/>
            <a:ext cx="875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即可开启不同部门的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DHCP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服务，获得自动分配的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地址、网关、掩码和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DNS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en-US" altLang="zh-CN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IP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分配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716280" y="1754505"/>
          <a:ext cx="10758170" cy="179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035"/>
                <a:gridCol w="1497330"/>
                <a:gridCol w="2598420"/>
                <a:gridCol w="2048510"/>
                <a:gridCol w="2047875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VLAN</a:t>
                      </a: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VLAN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对应区域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</a:t>
                      </a:r>
                      <a:r>
                        <a:rPr lang="zh-CN" altLang="en-US"/>
                        <a:t>掩码</a:t>
                      </a: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admin1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行政管理部工作室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192.168.21.1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en-US" altLang="zh-CN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admin2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行政管理部工作室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192.168.22.1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admin1-2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行政管理部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服务器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192.168.23.1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716280" y="4133215"/>
          <a:ext cx="10758170" cy="179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035"/>
                <a:gridCol w="1497330"/>
                <a:gridCol w="2598420"/>
                <a:gridCol w="2048510"/>
                <a:gridCol w="2047875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VLAN</a:t>
                      </a: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VLAN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对应区域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</a:t>
                      </a:r>
                      <a:r>
                        <a:rPr lang="zh-CN" altLang="en-US"/>
                        <a:t>掩码</a:t>
                      </a: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SSE1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软件学院工作室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192.168.1.1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en-US" altLang="zh-CN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SSE2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软件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学院工作室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192.168.2.1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SSE1-2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软件学院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服务器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192.168.2.1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16280" y="1249045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行政管理部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局域网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785495" y="3689350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软件学院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局域网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en-US" altLang="zh-CN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IP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分配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716280" y="1754505"/>
          <a:ext cx="10758170" cy="179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035"/>
                <a:gridCol w="1497330"/>
                <a:gridCol w="2598420"/>
                <a:gridCol w="2048510"/>
                <a:gridCol w="2047875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VLAN</a:t>
                      </a: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VLAN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对应区域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</a:t>
                      </a:r>
                      <a:r>
                        <a:rPr lang="zh-CN" altLang="en-US"/>
                        <a:t>掩码</a:t>
                      </a: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CWC1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财务部工作室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192.168.11.1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en-US" altLang="zh-CN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CWC2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财务部工作室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192.168.12.1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CWC1-2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财务部服务器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192.168.13.1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16280" y="1249045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财务部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局域网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en-US" altLang="zh-CN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IP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分配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716280" y="1754505"/>
          <a:ext cx="1075817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590"/>
                <a:gridCol w="1882775"/>
                <a:gridCol w="2598420"/>
                <a:gridCol w="2048510"/>
                <a:gridCol w="2047875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</a:t>
                      </a:r>
                      <a:r>
                        <a:rPr lang="zh-CN" altLang="en-US"/>
                        <a:t>掩码</a:t>
                      </a: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admin Web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192.168.23.16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192.168.23.1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en-US" altLang="zh-CN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admin File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192.168.23.25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192.168.23.1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16280" y="1249045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行政管理部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6"/>
            </p:custDataLst>
          </p:nvPr>
        </p:nvGraphicFramePr>
        <p:xfrm>
          <a:off x="716280" y="3857625"/>
          <a:ext cx="1075817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590"/>
                <a:gridCol w="1882775"/>
                <a:gridCol w="2598420"/>
                <a:gridCol w="2048510"/>
                <a:gridCol w="2047875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</a:t>
                      </a:r>
                      <a:r>
                        <a:rPr lang="zh-CN" altLang="en-US"/>
                        <a:t>掩码</a:t>
                      </a: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SSE Web </a:t>
                      </a:r>
                      <a:r>
                        <a:rPr lang="en-US" altLang="zh-CN"/>
                        <a:t>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192.168.3.16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192.168.3.1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en-US" altLang="zh-CN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SSE File </a:t>
                      </a:r>
                      <a:r>
                        <a:rPr lang="en-US" altLang="zh-CN"/>
                        <a:t>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192.168.3.25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192.168.3.1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716280" y="3352165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学院服务器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en-US" altLang="zh-CN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IP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分配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716280" y="1754505"/>
          <a:ext cx="1075817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590"/>
                <a:gridCol w="1882775"/>
                <a:gridCol w="2598420"/>
                <a:gridCol w="2048510"/>
                <a:gridCol w="2047875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</a:t>
                      </a:r>
                      <a:r>
                        <a:rPr lang="zh-CN" altLang="en-US"/>
                        <a:t>掩码</a:t>
                      </a: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CWC Web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192.168.13.16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192.168.13.1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en-US" altLang="zh-CN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CWC File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192.168.13.25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192.168.13.1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16280" y="1249045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财务部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其他服务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配置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16280" y="1249045"/>
            <a:ext cx="8394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访问控制列表ACL（Access Control List）是由一条或多条规则组成的集合，规则又包括报文的形式、源地址、目的地址、端口号等。将一个ACL应用在端口上，端口就可以根据规则对报文进行过滤，从而达到访问控制的目的。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16280" y="2541905"/>
            <a:ext cx="8394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在核心层Web服务器处选择Services-HTTP，开启http和https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716280" y="3311525"/>
            <a:ext cx="8394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Email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在核心层Email服务器处选择Services-EMAIL，开启SMTP和POP3，设置域名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718185" y="4239895"/>
            <a:ext cx="8394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FTP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在核心层File服务器上选择Services-FTP，开启FTP服务，然后配若干邮箱用户的用户名、密码和文件访问权限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718185" y="5445125"/>
            <a:ext cx="8394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各部门电话不接入内网，而是直接由Hallway Router提供。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外网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设计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2785" y="1379220"/>
            <a:ext cx="10852785" cy="2384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School Core Switch通过给vlan分配IP地址进行逻辑划分后，各个vlan的网关已经在它身上了，意味着它已经“进化”为了一个有很多端口，身上有许多设备网关的路由器了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但本质上它仍是交换机，无法提供NAT服务，无法作为整个学校的“网关路由器”直接连接外网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一种解决方案是，把School Core Switch看成路由器，用一个新的网段将它和一个真正的路由器连接，后者提供NAT转换。这样，内外网的传输都需要经过这个网段，就好像家里有许多房间，但出入一定要经过门廊一样。所以把提供NAT的路由器叫做Hallway Router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这也是为什么School Core Switch和Hallway Router一个是交换机，一个是路由器，却用交叉线连接。就是因为此时前者逻辑上已经是路由器，与后者属于同种设备了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675130" y="3998595"/>
          <a:ext cx="8532495" cy="233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145"/>
                <a:gridCol w="1988185"/>
                <a:gridCol w="2844165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端口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子网掩码</a:t>
                      </a:r>
                      <a:endParaRPr lang="zh-CN" alt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Outside Router FastEthernet0/0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120.30.3.254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255.255.255.0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Outside Router FastEthernet0/1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120.30.4.254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Outside Router Serial0/1/0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202.120.17.29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Gateway Router FastEthernet0/0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192.168.100.2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Gateway Router Serial0/1/0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202.120.17.18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外网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设计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16280" y="1249045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93115" y="1639570"/>
          <a:ext cx="1018603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455"/>
                <a:gridCol w="1898015"/>
                <a:gridCol w="2033905"/>
                <a:gridCol w="1889125"/>
                <a:gridCol w="19945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终端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</a:t>
                      </a:r>
                      <a:r>
                        <a:rPr lang="zh-CN" altLang="en-US"/>
                        <a:t>掩码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DNS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Outside PC0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120.30.3.11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255.255.255.0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120.30.3.254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120.30.4.11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Outside PC1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120.30.3.12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120.30.3.254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120.30.4.11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Outside DNS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120.30.4.11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120.30.3.254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Outside </a:t>
                      </a:r>
                      <a:r>
                        <a:rPr lang="en-US" altLang="zh-CN"/>
                        <a:t>Web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120.30.4.12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120.30.3.254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120.30.4.11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793115" y="4642485"/>
          <a:ext cx="10173970" cy="189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310"/>
                <a:gridCol w="2599055"/>
                <a:gridCol w="2402205"/>
                <a:gridCol w="2020570"/>
                <a:gridCol w="1941830"/>
              </a:tblGrid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公网</a:t>
                      </a: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内网</a:t>
                      </a: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</a:t>
                      </a:r>
                      <a:r>
                        <a:rPr lang="zh-CN" altLang="en-US"/>
                        <a:t>掩码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100.80.195.160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255.255.255.0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100.80.195.161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255.255.255.0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Email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100.80.195.162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0.0.255.255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内网访问</a:t>
                      </a:r>
                      <a:r>
                        <a:rPr lang="zh-CN" altLang="en-US"/>
                        <a:t>外网</a:t>
                      </a:r>
                      <a:endParaRPr lang="zh-CN" altLang="en-US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100.80.195.163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0.0.255.255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内网访问外网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93115" y="4010660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域名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配置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58495" y="1746885"/>
          <a:ext cx="10414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90"/>
                <a:gridCol w="3319780"/>
                <a:gridCol w="2221230"/>
                <a:gridCol w="3327400"/>
              </a:tblGrid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域名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web.school.edu.cn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100.80.195.160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学校供外网访问的Web服务器</a:t>
                      </a:r>
                      <a:endParaRPr lang="zh-CN" altLang="en-US"/>
                    </a:p>
                  </a:txBody>
                  <a:tcPr/>
                </a:tc>
              </a:tr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schoool.edu.cn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100.80.195.161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学校供外网访问的邮件服务器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www.outside.com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120.30.4.12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外部其他服务器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658495" y="4253865"/>
          <a:ext cx="10414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90"/>
                <a:gridCol w="3319780"/>
                <a:gridCol w="2221230"/>
                <a:gridCol w="3327400"/>
              </a:tblGrid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域名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web.school.edu.cn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学校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Web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服务器（内网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schoool.edu.cn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学校邮件服务器（内网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IP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）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www.outside.com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120.30.4.12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外部其他服务器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16280" y="1249045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DNS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3280" y="3603625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DNS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525" y="-63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793750" y="696595"/>
            <a:ext cx="4417695" cy="1198880"/>
            <a:chOff x="11498" y="5921"/>
            <a:chExt cx="6957" cy="1888"/>
          </a:xfrm>
        </p:grpSpPr>
        <p:sp>
          <p:nvSpPr>
            <p:cNvPr id="24" name="文本框 23"/>
            <p:cNvSpPr txBox="1"/>
            <p:nvPr>
              <p:custDataLst>
                <p:tags r:id="rId2"/>
              </p:custDataLst>
            </p:nvPr>
          </p:nvSpPr>
          <p:spPr>
            <a:xfrm>
              <a:off x="14607" y="6678"/>
              <a:ext cx="384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3200">
                  <a:solidFill>
                    <a:schemeClr val="accent6"/>
                  </a:solidFill>
                  <a:latin typeface="MiSans" panose="00000500000000000000" charset="-122"/>
                  <a:ea typeface="MiSans" panose="00000500000000000000" charset="-122"/>
                  <a:sym typeface="+mn-ea"/>
                </a:rPr>
                <a:t>CONTENTS</a:t>
              </a:r>
              <a:endParaRPr lang="en-US" altLang="zh-CN" sz="3200" kern="0">
                <a:solidFill>
                  <a:schemeClr val="accent6"/>
                </a:solidFill>
                <a:uFillTx/>
                <a:latin typeface="MiSans" panose="00000500000000000000" charset="-122"/>
                <a:ea typeface="MiSans" panose="00000500000000000000" charset="-122"/>
                <a:sym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3"/>
              </p:custDataLst>
            </p:nvPr>
          </p:nvSpPr>
          <p:spPr>
            <a:xfrm>
              <a:off x="11498" y="5921"/>
              <a:ext cx="56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7200">
                  <a:solidFill>
                    <a:schemeClr val="bg1"/>
                  </a:solidFill>
                  <a:effectLst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  <a:sym typeface="+mn-ea"/>
                </a:rPr>
                <a:t>目录</a:t>
              </a:r>
              <a:endParaRPr lang="zh-CN" altLang="en-US" sz="7200">
                <a:solidFill>
                  <a:schemeClr val="bg1"/>
                </a:solidFill>
                <a:effectLst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18870" y="2965450"/>
            <a:ext cx="2361565" cy="2241224"/>
            <a:chOff x="1854" y="4685"/>
            <a:chExt cx="3507" cy="3328"/>
          </a:xfrm>
        </p:grpSpPr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854" y="4685"/>
              <a:ext cx="2445" cy="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6600">
                  <a:ln>
                    <a:noFill/>
                  </a:ln>
                  <a:solidFill>
                    <a:schemeClr val="bg1"/>
                  </a:solidFill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01</a:t>
              </a:r>
              <a:endParaRPr lang="en-US" altLang="zh-CN" sz="6600">
                <a:ln>
                  <a:noFill/>
                </a:ln>
                <a:solidFill>
                  <a:schemeClr val="bg1"/>
                </a:solidFill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5"/>
              </p:custDataLst>
            </p:nvPr>
          </p:nvSpPr>
          <p:spPr>
            <a:xfrm>
              <a:off x="1854" y="6906"/>
              <a:ext cx="2964" cy="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>
                  <a:ln>
                    <a:noFill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</a:rPr>
                <a:t>问题</a:t>
              </a:r>
              <a:r>
                <a:rPr lang="zh-CN" altLang="en-US" sz="2400">
                  <a:ln>
                    <a:noFill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</a:rPr>
                <a:t>描述</a:t>
              </a:r>
              <a:endPara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1854" y="7604"/>
              <a:ext cx="3507" cy="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endParaRPr lang="en-US" altLang="zh-CN" sz="1200">
                <a:solidFill>
                  <a:schemeClr val="bg1">
                    <a:alpha val="80000"/>
                  </a:schemeClr>
                </a:solidFill>
                <a:latin typeface="MiSans" panose="00000500000000000000" charset="-122"/>
                <a:ea typeface="MiSans" panose="00000500000000000000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773805" y="2965450"/>
            <a:ext cx="1995916" cy="1956357"/>
            <a:chOff x="1854" y="4685"/>
            <a:chExt cx="2964" cy="2905"/>
          </a:xfrm>
        </p:grpSpPr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1854" y="4685"/>
              <a:ext cx="2445" cy="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6600">
                  <a:ln>
                    <a:noFill/>
                  </a:ln>
                  <a:solidFill>
                    <a:schemeClr val="bg1"/>
                  </a:solidFill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02</a:t>
              </a:r>
              <a:endParaRPr lang="en-US" altLang="zh-CN" sz="6600">
                <a:ln>
                  <a:noFill/>
                </a:ln>
                <a:solidFill>
                  <a:schemeClr val="bg1"/>
                </a:solidFill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1854" y="6906"/>
              <a:ext cx="2964" cy="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zh-CN" altLang="en-US" sz="2400">
                  <a:ln>
                    <a:noFill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  <a:sym typeface="+mn-ea"/>
                </a:rPr>
                <a:t>拓扑结构</a:t>
              </a:r>
              <a:endPara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27140" y="2965450"/>
            <a:ext cx="1995916" cy="1956357"/>
            <a:chOff x="1854" y="4685"/>
            <a:chExt cx="2964" cy="2905"/>
          </a:xfrm>
        </p:grpSpPr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1854" y="4685"/>
              <a:ext cx="2445" cy="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6600">
                  <a:ln>
                    <a:noFill/>
                  </a:ln>
                  <a:solidFill>
                    <a:schemeClr val="bg1"/>
                  </a:solidFill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lang="en-US" altLang="zh-CN" sz="6600">
                <a:ln>
                  <a:noFill/>
                </a:ln>
                <a:solidFill>
                  <a:schemeClr val="bg1"/>
                </a:solidFill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0"/>
              </p:custDataLst>
            </p:nvPr>
          </p:nvSpPr>
          <p:spPr>
            <a:xfrm>
              <a:off x="1854" y="6906"/>
              <a:ext cx="2964" cy="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>
                  <a:ln>
                    <a:noFill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</a:rPr>
                <a:t>网络</a:t>
              </a:r>
              <a:r>
                <a:rPr lang="zh-CN" altLang="en-US" sz="2400">
                  <a:ln>
                    <a:noFill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</a:rPr>
                <a:t>设计</a:t>
              </a:r>
              <a:endPara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43010" y="2965450"/>
            <a:ext cx="1995916" cy="1956357"/>
            <a:chOff x="1854" y="4685"/>
            <a:chExt cx="2964" cy="2905"/>
          </a:xfrm>
        </p:grpSpPr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1854" y="4685"/>
              <a:ext cx="2445" cy="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6600">
                  <a:ln>
                    <a:noFill/>
                  </a:ln>
                  <a:solidFill>
                    <a:schemeClr val="bg1"/>
                  </a:solidFill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04</a:t>
              </a:r>
              <a:endParaRPr lang="en-US" altLang="zh-CN" sz="6600">
                <a:ln>
                  <a:noFill/>
                </a:ln>
                <a:solidFill>
                  <a:schemeClr val="bg1"/>
                </a:solidFill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2"/>
              </p:custDataLst>
            </p:nvPr>
          </p:nvSpPr>
          <p:spPr>
            <a:xfrm>
              <a:off x="1854" y="6906"/>
              <a:ext cx="2964" cy="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>
                  <a:ln>
                    <a:noFill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</a:rPr>
                <a:t>网络</a:t>
              </a:r>
              <a:r>
                <a:rPr lang="zh-CN" altLang="en-US" sz="2400">
                  <a:ln>
                    <a:noFill/>
                  </a:ln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</a:rPr>
                <a:t>测试</a:t>
              </a:r>
              <a:endPara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22865" y="619125"/>
            <a:ext cx="615950" cy="119380"/>
            <a:chOff x="6947" y="3960"/>
            <a:chExt cx="732" cy="142"/>
          </a:xfrm>
        </p:grpSpPr>
        <p:sp>
          <p:nvSpPr>
            <p:cNvPr id="79" name="矩形 78"/>
            <p:cNvSpPr/>
            <p:nvPr/>
          </p:nvSpPr>
          <p:spPr>
            <a:xfrm>
              <a:off x="6947" y="3960"/>
              <a:ext cx="142" cy="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242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37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0" y="881380"/>
            <a:ext cx="933450" cy="733425"/>
          </a:xfrm>
          <a:prstGeom prst="rect">
            <a:avLst/>
          </a:prstGeom>
          <a:gradFill>
            <a:gsLst>
              <a:gs pos="0">
                <a:srgbClr val="41CEB2">
                  <a:alpha val="0"/>
                </a:srgbClr>
              </a:gs>
              <a:gs pos="100000">
                <a:schemeClr val="accent6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2" name="直接箭头连接符 251"/>
          <p:cNvCxnSpPr/>
          <p:nvPr/>
        </p:nvCxnSpPr>
        <p:spPr>
          <a:xfrm>
            <a:off x="1508760" y="4182111"/>
            <a:ext cx="1098550" cy="0"/>
          </a:xfrm>
          <a:prstGeom prst="straightConnector1">
            <a:avLst/>
          </a:prstGeom>
          <a:ln w="12700">
            <a:gradFill>
              <a:gsLst>
                <a:gs pos="0">
                  <a:schemeClr val="accent6">
                    <a:alpha val="0"/>
                  </a:schemeClr>
                </a:gs>
                <a:gs pos="61000">
                  <a:schemeClr val="accent6"/>
                </a:gs>
              </a:gsLst>
              <a:lin ang="10800000" scaled="1"/>
            </a:gra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013200" y="4182111"/>
            <a:ext cx="1098550" cy="0"/>
          </a:xfrm>
          <a:prstGeom prst="straightConnector1">
            <a:avLst/>
          </a:prstGeom>
          <a:ln w="12700">
            <a:gradFill>
              <a:gsLst>
                <a:gs pos="0">
                  <a:schemeClr val="accent6">
                    <a:alpha val="0"/>
                  </a:schemeClr>
                </a:gs>
                <a:gs pos="61000">
                  <a:schemeClr val="accent6"/>
                </a:gs>
              </a:gsLst>
              <a:lin ang="10800000" scaled="1"/>
            </a:gra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428105" y="4182111"/>
            <a:ext cx="1098550" cy="0"/>
          </a:xfrm>
          <a:prstGeom prst="straightConnector1">
            <a:avLst/>
          </a:prstGeom>
          <a:ln w="12700">
            <a:gradFill>
              <a:gsLst>
                <a:gs pos="0">
                  <a:schemeClr val="accent6">
                    <a:alpha val="0"/>
                  </a:schemeClr>
                </a:gs>
                <a:gs pos="61000">
                  <a:schemeClr val="accent6"/>
                </a:gs>
              </a:gsLst>
              <a:lin ang="10800000" scaled="1"/>
            </a:gra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973820" y="4182111"/>
            <a:ext cx="1098550" cy="0"/>
          </a:xfrm>
          <a:prstGeom prst="straightConnector1">
            <a:avLst/>
          </a:prstGeom>
          <a:ln w="12700">
            <a:gradFill>
              <a:gsLst>
                <a:gs pos="0">
                  <a:schemeClr val="accent6">
                    <a:alpha val="0"/>
                  </a:schemeClr>
                </a:gs>
                <a:gs pos="61000">
                  <a:schemeClr val="accent6"/>
                </a:gs>
              </a:gsLst>
              <a:lin ang="10800000" scaled="1"/>
            </a:gra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0719435" y="6452235"/>
            <a:ext cx="1472565" cy="403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形 34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CG2112811826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63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91235" y="2128520"/>
            <a:ext cx="2811780" cy="2368550"/>
            <a:chOff x="10466" y="4047"/>
            <a:chExt cx="4428" cy="3730"/>
          </a:xfrm>
        </p:grpSpPr>
        <p:sp>
          <p:nvSpPr>
            <p:cNvPr id="24" name="文本框 23" descr="7b0a20202020227461726765744d6f64756c65223a202270726f636573734f6e6c696e65466f6e7473220a7d0a"/>
            <p:cNvSpPr txBox="1"/>
            <p:nvPr/>
          </p:nvSpPr>
          <p:spPr>
            <a:xfrm>
              <a:off x="10466" y="6761"/>
              <a:ext cx="442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  <a:sym typeface="MiSans" panose="00000500000000000000" charset="-122"/>
                </a:rPr>
                <a:t>网络</a:t>
              </a: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  <a:sym typeface="MiSans" panose="00000500000000000000" charset="-122"/>
                </a:rPr>
                <a:t>测试</a:t>
              </a:r>
              <a:endParaRPr lang="zh-CN" altLang="en-US" sz="3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MiSans" panose="000005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66" y="4047"/>
              <a:ext cx="347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en-US" altLang="zh-CN" sz="7200" dirty="0">
                  <a:solidFill>
                    <a:schemeClr val="accent6"/>
                  </a:solidFill>
                  <a:effectLst/>
                  <a:latin typeface="MiSans Bold" panose="00000800000000000000" charset="-122"/>
                  <a:ea typeface="MiSans Bold" panose="00000800000000000000" charset="-122"/>
                  <a:cs typeface="MiSans" panose="00000500000000000000" charset="-122"/>
                  <a:sym typeface="+mn-ea"/>
                </a:rPr>
                <a:t>04.</a:t>
              </a:r>
              <a:endParaRPr lang="en-US" altLang="zh-CN" sz="7200" dirty="0">
                <a:solidFill>
                  <a:schemeClr val="accent6"/>
                </a:solidFill>
                <a:effectLst/>
                <a:latin typeface="MiSans Bold" panose="00000800000000000000" charset="-122"/>
                <a:ea typeface="MiSans Bold" panose="00000800000000000000" charset="-122"/>
                <a:cs typeface="MiSans" panose="00000500000000000000" charset="-122"/>
                <a:sym typeface="+mn-ea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22865" y="619125"/>
            <a:ext cx="615950" cy="119380"/>
            <a:chOff x="6947" y="3960"/>
            <a:chExt cx="732" cy="142"/>
          </a:xfrm>
        </p:grpSpPr>
        <p:sp>
          <p:nvSpPr>
            <p:cNvPr id="79" name="矩形 78"/>
            <p:cNvSpPr/>
            <p:nvPr/>
          </p:nvSpPr>
          <p:spPr>
            <a:xfrm>
              <a:off x="6947" y="3960"/>
              <a:ext cx="142" cy="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242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37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</p:grpSp>
      <p:sp>
        <p:nvSpPr>
          <p:cNvPr id="49" name="文本框 48"/>
          <p:cNvSpPr txBox="1"/>
          <p:nvPr>
            <p:custDataLst>
              <p:tags r:id="rId2"/>
            </p:custDataLst>
          </p:nvPr>
        </p:nvSpPr>
        <p:spPr>
          <a:xfrm>
            <a:off x="991235" y="550545"/>
            <a:ext cx="185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spc="200">
                <a:solidFill>
                  <a:schemeClr val="lt1"/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计算机网络</a:t>
            </a:r>
            <a:r>
              <a:rPr lang="zh-CN" altLang="en-US" sz="1200" spc="200">
                <a:solidFill>
                  <a:schemeClr val="lt1"/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实验</a:t>
            </a:r>
            <a:endParaRPr lang="zh-CN" altLang="en-US" sz="1200" spc="200">
              <a:solidFill>
                <a:schemeClr val="lt1"/>
              </a:solidFill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156335" y="3683636"/>
            <a:ext cx="1098550" cy="0"/>
          </a:xfrm>
          <a:prstGeom prst="straightConnector1">
            <a:avLst/>
          </a:prstGeom>
          <a:ln w="12700">
            <a:gradFill>
              <a:gsLst>
                <a:gs pos="0">
                  <a:schemeClr val="accent6">
                    <a:alpha val="0"/>
                  </a:schemeClr>
                </a:gs>
                <a:gs pos="61000">
                  <a:schemeClr val="accent6"/>
                </a:gs>
              </a:gsLst>
              <a:lin ang="10800000" scaled="1"/>
            </a:gra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3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635"/>
            <a:ext cx="12192635" cy="6856730"/>
          </a:xfrm>
          <a:prstGeom prst="rect">
            <a:avLst/>
          </a:prstGeom>
          <a:gradFill>
            <a:gsLst>
              <a:gs pos="0">
                <a:schemeClr val="tx2">
                  <a:alpha val="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41730" y="3836035"/>
            <a:ext cx="5535295" cy="15113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latin typeface="MiSans" panose="00000500000000000000" charset="-122"/>
              <a:ea typeface="MiSans" panose="00000500000000000000" charset="-122"/>
              <a:cs typeface="MiSans" panose="00000500000000000000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91235" y="2784158"/>
            <a:ext cx="9768205" cy="1337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fontAlgn="ctr">
              <a:lnSpc>
                <a:spcPct val="150000"/>
              </a:lnSpc>
            </a:pPr>
            <a:r>
              <a:rPr lang="zh-CN" altLang="en-US" sz="5400" spc="300">
                <a:solidFill>
                  <a:schemeClr val="bg1"/>
                </a:solidFill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  <a:sym typeface="+mn-ea"/>
              </a:rPr>
              <a:t>感谢您的观看</a:t>
            </a:r>
            <a:r>
              <a:rPr lang="en-US" altLang="zh-CN" sz="5400" spc="300">
                <a:solidFill>
                  <a:schemeClr val="bg1"/>
                </a:solidFill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  <a:sym typeface="+mn-ea"/>
              </a:rPr>
              <a:t>!</a:t>
            </a:r>
            <a:endParaRPr lang="en-US" altLang="zh-CN" sz="5400" spc="300">
              <a:solidFill>
                <a:schemeClr val="bg1">
                  <a:alpha val="70000"/>
                </a:schemeClr>
              </a:solidFill>
              <a:uFillTx/>
              <a:latin typeface="MiSans Bold" panose="00000800000000000000" charset="-122"/>
              <a:ea typeface="MiSans Bold" panose="00000800000000000000" charset="-122"/>
              <a:cs typeface="MiSans Bold" panose="00000800000000000000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91235" y="3910965"/>
            <a:ext cx="6458585" cy="7372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fontAlgn="ctr">
              <a:lnSpc>
                <a:spcPct val="150000"/>
              </a:lnSpc>
            </a:pPr>
            <a:r>
              <a:rPr lang="en-US" altLang="zh-CN" sz="2600">
                <a:solidFill>
                  <a:schemeClr val="accent6"/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THANK YOU FOR WATCHING</a:t>
            </a:r>
            <a:r>
              <a:rPr lang="en-US" altLang="zh-CN" sz="2800">
                <a:solidFill>
                  <a:schemeClr val="accent6"/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rPr>
              <a:t> </a:t>
            </a:r>
            <a:endParaRPr lang="en-US" altLang="zh-CN" sz="2800">
              <a:solidFill>
                <a:schemeClr val="accent6"/>
              </a:solidFill>
              <a:latin typeface="MiSans" panose="00000500000000000000" charset="-122"/>
              <a:ea typeface="MiSans" panose="00000500000000000000" charset="-122"/>
              <a:cs typeface="MiSans" panose="00000500000000000000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2"/>
            </p:custDataLst>
          </p:nvPr>
        </p:nvSpPr>
        <p:spPr>
          <a:xfrm>
            <a:off x="991235" y="541020"/>
            <a:ext cx="185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spc="200">
                <a:solidFill>
                  <a:schemeClr val="lt1"/>
                </a:solidFill>
                <a:uFillTx/>
                <a:latin typeface="MiSans Bold" panose="00000800000000000000" charset="-122"/>
                <a:ea typeface="MiSans Bold" panose="00000800000000000000" charset="-122"/>
              </a:rPr>
              <a:t>计算机网络</a:t>
            </a:r>
            <a:r>
              <a:rPr lang="zh-CN" altLang="en-US" sz="1200" spc="200">
                <a:solidFill>
                  <a:schemeClr val="lt1"/>
                </a:solidFill>
                <a:uFillTx/>
                <a:latin typeface="MiSans Bold" panose="00000800000000000000" charset="-122"/>
                <a:ea typeface="MiSans Bold" panose="00000800000000000000" charset="-122"/>
              </a:rPr>
              <a:t>实验</a:t>
            </a:r>
            <a:endParaRPr lang="zh-CN" altLang="en-US" sz="1200" spc="200">
              <a:solidFill>
                <a:schemeClr val="lt1"/>
              </a:solidFill>
              <a:uFillTx/>
              <a:latin typeface="MiSans Bold" panose="00000800000000000000" charset="-122"/>
              <a:ea typeface="MiSans Bold" panose="00000800000000000000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0222865" y="619125"/>
            <a:ext cx="615950" cy="119380"/>
            <a:chOff x="6947" y="3960"/>
            <a:chExt cx="732" cy="142"/>
          </a:xfrm>
        </p:grpSpPr>
        <p:sp>
          <p:nvSpPr>
            <p:cNvPr id="79" name="矩形 78"/>
            <p:cNvSpPr/>
            <p:nvPr/>
          </p:nvSpPr>
          <p:spPr>
            <a:xfrm>
              <a:off x="6947" y="3960"/>
              <a:ext cx="142" cy="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242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37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10719435" y="6452235"/>
            <a:ext cx="1472565" cy="403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形 3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CG2112811826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63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91235" y="2128520"/>
            <a:ext cx="2437765" cy="2368550"/>
            <a:chOff x="10466" y="4047"/>
            <a:chExt cx="3839" cy="3730"/>
          </a:xfrm>
        </p:grpSpPr>
        <p:sp>
          <p:nvSpPr>
            <p:cNvPr id="24" name="文本框 23" descr="7b0a20202020227461726765744d6f64756c65223a202270726f636573734f6e6c696e65466f6e7473220a7d0a"/>
            <p:cNvSpPr txBox="1"/>
            <p:nvPr/>
          </p:nvSpPr>
          <p:spPr>
            <a:xfrm>
              <a:off x="10466" y="6761"/>
              <a:ext cx="383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  <a:sym typeface="MiSans" panose="00000500000000000000" charset="-122"/>
                </a:rPr>
                <a:t>问题</a:t>
              </a: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  <a:sym typeface="MiSans" panose="00000500000000000000" charset="-122"/>
                </a:rPr>
                <a:t>描述</a:t>
              </a:r>
              <a:endParaRPr lang="zh-CN" altLang="en-US" sz="3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MiSans" panose="000005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66" y="4047"/>
              <a:ext cx="347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en-US" altLang="zh-CN" sz="7200" dirty="0">
                  <a:solidFill>
                    <a:schemeClr val="accent6"/>
                  </a:solidFill>
                  <a:effectLst/>
                  <a:latin typeface="MiSans Bold" panose="00000800000000000000" charset="-122"/>
                  <a:ea typeface="MiSans Bold" panose="00000800000000000000" charset="-122"/>
                  <a:cs typeface="MiSans" panose="00000500000000000000" charset="-122"/>
                  <a:sym typeface="+mn-ea"/>
                </a:rPr>
                <a:t>01.</a:t>
              </a:r>
              <a:endParaRPr lang="en-US" altLang="zh-CN" sz="7200" dirty="0">
                <a:solidFill>
                  <a:schemeClr val="accent6"/>
                </a:solidFill>
                <a:effectLst/>
                <a:latin typeface="MiSans Bold" panose="00000800000000000000" charset="-122"/>
                <a:ea typeface="MiSans Bold" panose="00000800000000000000" charset="-122"/>
                <a:cs typeface="MiSans" panose="00000500000000000000" charset="-122"/>
                <a:sym typeface="+mn-ea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22865" y="619125"/>
            <a:ext cx="615950" cy="119380"/>
            <a:chOff x="6947" y="3960"/>
            <a:chExt cx="732" cy="142"/>
          </a:xfrm>
        </p:grpSpPr>
        <p:sp>
          <p:nvSpPr>
            <p:cNvPr id="79" name="矩形 78"/>
            <p:cNvSpPr/>
            <p:nvPr/>
          </p:nvSpPr>
          <p:spPr>
            <a:xfrm>
              <a:off x="6947" y="3960"/>
              <a:ext cx="142" cy="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242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37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1156335" y="3683636"/>
            <a:ext cx="1098550" cy="0"/>
          </a:xfrm>
          <a:prstGeom prst="straightConnector1">
            <a:avLst/>
          </a:prstGeom>
          <a:ln w="12700">
            <a:gradFill>
              <a:gsLst>
                <a:gs pos="0">
                  <a:schemeClr val="accent6">
                    <a:alpha val="0"/>
                  </a:schemeClr>
                </a:gs>
                <a:gs pos="61000">
                  <a:schemeClr val="accent6"/>
                </a:gs>
              </a:gsLst>
              <a:lin ang="10800000" scaled="1"/>
            </a:gra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91235" y="550545"/>
            <a:ext cx="185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spc="200">
                <a:solidFill>
                  <a:schemeClr val="lt1"/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计算机网络</a:t>
            </a:r>
            <a:r>
              <a:rPr lang="zh-CN" altLang="en-US" sz="1200" spc="200">
                <a:solidFill>
                  <a:schemeClr val="lt1"/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实验</a:t>
            </a:r>
            <a:endParaRPr lang="zh-CN" altLang="en-US" sz="1200" spc="200">
              <a:solidFill>
                <a:schemeClr val="lt1"/>
              </a:solidFill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形 3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0" name="组合 249"/>
          <p:cNvGrpSpPr/>
          <p:nvPr/>
        </p:nvGrpSpPr>
        <p:grpSpPr>
          <a:xfrm>
            <a:off x="525780" y="511176"/>
            <a:ext cx="3771265" cy="830580"/>
            <a:chOff x="1593" y="3850"/>
            <a:chExt cx="5939" cy="1308"/>
          </a:xfrm>
        </p:grpSpPr>
        <p:sp>
          <p:nvSpPr>
            <p:cNvPr id="251" name="矩形 250"/>
            <p:cNvSpPr/>
            <p:nvPr/>
          </p:nvSpPr>
          <p:spPr>
            <a:xfrm>
              <a:off x="2694" y="3850"/>
              <a:ext cx="4162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问题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描述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52" name="直接箭头连接符 251"/>
            <p:cNvCxnSpPr/>
            <p:nvPr/>
          </p:nvCxnSpPr>
          <p:spPr>
            <a:xfrm>
              <a:off x="5802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本框 252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01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61670" y="1348740"/>
            <a:ext cx="10711815" cy="465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大学中有若干部门，每个部门有自己独立的局域网、文件服务器和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Web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服务器。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pPr indent="457200"/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不同部门无法访问对方的网络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设备。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pPr indent="457200"/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同一部门的不同局域网之间不能相互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访问。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pPr indent="457200"/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同一部门之间的设备可以访问该部门的文件服务器和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Web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服务器。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几个部门连接成一个大的局域网，并且可以接入外部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网络。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pPr indent="457200"/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大学中的设备可以访问外部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网络。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pPr indent="457200"/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外部网络可以访问学校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Web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服务器。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大学中有公共的文件服务器、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Web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服务器和邮件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服务器。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pPr indent="457200"/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不同部门的设备可以访问公共的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+mn-ea"/>
              </a:rPr>
              <a:t>文件服务器和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+mn-ea"/>
              </a:rPr>
              <a:t>Web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+mn-ea"/>
              </a:rPr>
              <a:t>服务器。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  <a:sym typeface="+mn-ea"/>
            </a:endParaRPr>
          </a:p>
          <a:p>
            <a:pPr indent="457200"/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+mn-ea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+mn-ea"/>
              </a:rPr>
              <a:t>不同部门之可以互通邮件。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网络提供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WIFI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接入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功能。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- 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学校提供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VoIP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服务，即不同部门可以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连通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IP</a:t>
            </a:r>
            <a:r>
              <a:rPr lang="zh-CN" altLang="en-US" sz="2400">
                <a:ln>
                  <a:noFill/>
                </a:ln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</a:rPr>
              <a:t>电话。</a:t>
            </a:r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  <a:p>
            <a:endParaRPr lang="zh-CN" altLang="en-US" sz="2400">
              <a:ln>
                <a:noFill/>
              </a:ln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iSans Bold" panose="00000800000000000000" charset="-122"/>
            </a:endParaRPr>
          </a:p>
        </p:txBody>
      </p:sp>
      <p:pic>
        <p:nvPicPr>
          <p:cNvPr id="7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CG2112811826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63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91235" y="2128520"/>
            <a:ext cx="2853690" cy="2368550"/>
            <a:chOff x="10466" y="4047"/>
            <a:chExt cx="4494" cy="3730"/>
          </a:xfrm>
        </p:grpSpPr>
        <p:sp>
          <p:nvSpPr>
            <p:cNvPr id="24" name="文本框 23" descr="7b0a20202020227461726765744d6f64756c65223a202270726f636573734f6e6c696e65466f6e7473220a7d0a"/>
            <p:cNvSpPr txBox="1"/>
            <p:nvPr/>
          </p:nvSpPr>
          <p:spPr>
            <a:xfrm>
              <a:off x="10466" y="6761"/>
              <a:ext cx="449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  <a:sym typeface="MiSans" panose="00000500000000000000" charset="-122"/>
                </a:rPr>
                <a:t>拓扑结构</a:t>
              </a:r>
              <a:endParaRPr lang="zh-CN" altLang="en-US" sz="3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MiSans" panose="000005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66" y="4047"/>
              <a:ext cx="347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en-US" altLang="zh-CN" sz="7200" dirty="0">
                  <a:solidFill>
                    <a:schemeClr val="accent6"/>
                  </a:solidFill>
                  <a:effectLst/>
                  <a:latin typeface="MiSans Bold" panose="00000800000000000000" charset="-122"/>
                  <a:ea typeface="MiSans Bold" panose="00000800000000000000" charset="-122"/>
                  <a:cs typeface="MiSans" panose="00000500000000000000" charset="-122"/>
                  <a:sym typeface="+mn-ea"/>
                </a:rPr>
                <a:t>02.</a:t>
              </a:r>
              <a:endParaRPr lang="en-US" altLang="zh-CN" sz="7200" dirty="0">
                <a:solidFill>
                  <a:schemeClr val="accent6"/>
                </a:solidFill>
                <a:effectLst/>
                <a:latin typeface="MiSans Bold" panose="00000800000000000000" charset="-122"/>
                <a:ea typeface="MiSans Bold" panose="00000800000000000000" charset="-122"/>
                <a:cs typeface="MiSans" panose="00000500000000000000" charset="-122"/>
                <a:sym typeface="+mn-ea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22865" y="619125"/>
            <a:ext cx="615950" cy="119380"/>
            <a:chOff x="6947" y="3960"/>
            <a:chExt cx="732" cy="142"/>
          </a:xfrm>
        </p:grpSpPr>
        <p:sp>
          <p:nvSpPr>
            <p:cNvPr id="79" name="矩形 78"/>
            <p:cNvSpPr/>
            <p:nvPr/>
          </p:nvSpPr>
          <p:spPr>
            <a:xfrm>
              <a:off x="6947" y="3960"/>
              <a:ext cx="142" cy="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242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37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1156335" y="3683636"/>
            <a:ext cx="1098550" cy="0"/>
          </a:xfrm>
          <a:prstGeom prst="straightConnector1">
            <a:avLst/>
          </a:prstGeom>
          <a:ln w="12700">
            <a:gradFill>
              <a:gsLst>
                <a:gs pos="0">
                  <a:schemeClr val="accent6">
                    <a:alpha val="0"/>
                  </a:schemeClr>
                </a:gs>
                <a:gs pos="61000">
                  <a:schemeClr val="accent6"/>
                </a:gs>
              </a:gsLst>
              <a:lin ang="10800000" scaled="1"/>
            </a:gra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35" y="550545"/>
            <a:ext cx="185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spc="200">
                <a:solidFill>
                  <a:schemeClr val="lt1"/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计算机网络</a:t>
            </a:r>
            <a:r>
              <a:rPr lang="zh-CN" altLang="en-US" sz="1200" spc="200">
                <a:solidFill>
                  <a:schemeClr val="lt1"/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实验</a:t>
            </a:r>
            <a:endParaRPr lang="zh-CN" altLang="en-US" sz="1200" spc="200">
              <a:solidFill>
                <a:schemeClr val="lt1"/>
              </a:solidFill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形 3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0" name="组合 249"/>
          <p:cNvGrpSpPr/>
          <p:nvPr/>
        </p:nvGrpSpPr>
        <p:grpSpPr>
          <a:xfrm>
            <a:off x="525780" y="511176"/>
            <a:ext cx="3921760" cy="879475"/>
            <a:chOff x="1593" y="3850"/>
            <a:chExt cx="6176" cy="1385"/>
          </a:xfrm>
        </p:grpSpPr>
        <p:sp>
          <p:nvSpPr>
            <p:cNvPr id="251" name="矩形 250"/>
            <p:cNvSpPr/>
            <p:nvPr/>
          </p:nvSpPr>
          <p:spPr>
            <a:xfrm>
              <a:off x="2694" y="3850"/>
              <a:ext cx="5075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拓扑结构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52" name="直接箭头连接符 251"/>
            <p:cNvCxnSpPr/>
            <p:nvPr/>
          </p:nvCxnSpPr>
          <p:spPr>
            <a:xfrm>
              <a:off x="2946" y="5235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本框 252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02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3580" y="1199515"/>
            <a:ext cx="11188065" cy="5432425"/>
          </a:xfrm>
          <a:prstGeom prst="rect">
            <a:avLst/>
          </a:prstGeom>
        </p:spPr>
      </p:pic>
      <p:pic>
        <p:nvPicPr>
          <p:cNvPr id="7" name="图形 3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CG2112811826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63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91235" y="2128520"/>
            <a:ext cx="2640330" cy="2368550"/>
            <a:chOff x="10466" y="4047"/>
            <a:chExt cx="4158" cy="3730"/>
          </a:xfrm>
        </p:grpSpPr>
        <p:sp>
          <p:nvSpPr>
            <p:cNvPr id="24" name="文本框 23" descr="7b0a20202020227461726765744d6f64756c65223a202270726f636573734f6e6c696e65466f6e7473220a7d0a"/>
            <p:cNvSpPr txBox="1"/>
            <p:nvPr/>
          </p:nvSpPr>
          <p:spPr>
            <a:xfrm>
              <a:off x="10466" y="6761"/>
              <a:ext cx="415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  <a:sym typeface="MiSans" panose="00000500000000000000" charset="-122"/>
                </a:rPr>
                <a:t>网络</a:t>
              </a: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MiSans Bold" panose="00000800000000000000" charset="-122"/>
                  <a:sym typeface="MiSans" panose="00000500000000000000" charset="-122"/>
                </a:rPr>
                <a:t>设计</a:t>
              </a:r>
              <a:endParaRPr lang="zh-CN" altLang="en-US" sz="3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iSans Bold" panose="00000800000000000000" charset="-122"/>
                <a:sym typeface="MiSans" panose="000005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66" y="4047"/>
              <a:ext cx="347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en-US" altLang="zh-CN" sz="7200" dirty="0">
                  <a:solidFill>
                    <a:schemeClr val="accent6"/>
                  </a:solidFill>
                  <a:effectLst/>
                  <a:latin typeface="MiSans Bold" panose="00000800000000000000" charset="-122"/>
                  <a:ea typeface="MiSans Bold" panose="00000800000000000000" charset="-122"/>
                  <a:cs typeface="MiSans" panose="00000500000000000000" charset="-122"/>
                  <a:sym typeface="+mn-ea"/>
                </a:rPr>
                <a:t>03.</a:t>
              </a:r>
              <a:endParaRPr lang="en-US" altLang="zh-CN" sz="7200" dirty="0">
                <a:solidFill>
                  <a:schemeClr val="accent6"/>
                </a:solidFill>
                <a:effectLst/>
                <a:latin typeface="MiSans Bold" panose="00000800000000000000" charset="-122"/>
                <a:ea typeface="MiSans Bold" panose="00000800000000000000" charset="-122"/>
                <a:cs typeface="MiSans" panose="00000500000000000000" charset="-122"/>
                <a:sym typeface="+mn-ea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222865" y="619125"/>
            <a:ext cx="615950" cy="119380"/>
            <a:chOff x="6947" y="3960"/>
            <a:chExt cx="732" cy="142"/>
          </a:xfrm>
        </p:grpSpPr>
        <p:sp>
          <p:nvSpPr>
            <p:cNvPr id="79" name="矩形 78"/>
            <p:cNvSpPr/>
            <p:nvPr/>
          </p:nvSpPr>
          <p:spPr>
            <a:xfrm>
              <a:off x="6947" y="3960"/>
              <a:ext cx="142" cy="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242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537" y="3960"/>
              <a:ext cx="142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MiSans" panose="00000500000000000000" charset="-122"/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1156335" y="3683636"/>
            <a:ext cx="1098550" cy="0"/>
          </a:xfrm>
          <a:prstGeom prst="straightConnector1">
            <a:avLst/>
          </a:prstGeom>
          <a:ln w="12700">
            <a:gradFill>
              <a:gsLst>
                <a:gs pos="0">
                  <a:schemeClr val="accent6">
                    <a:alpha val="0"/>
                  </a:schemeClr>
                </a:gs>
                <a:gs pos="61000">
                  <a:schemeClr val="accent6"/>
                </a:gs>
              </a:gsLst>
              <a:lin ang="10800000" scaled="1"/>
            </a:gra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91235" y="550545"/>
            <a:ext cx="1859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spc="200">
                <a:solidFill>
                  <a:schemeClr val="lt1"/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计算机网络</a:t>
            </a:r>
            <a:r>
              <a:rPr lang="zh-CN" altLang="en-US" sz="1200" spc="200">
                <a:solidFill>
                  <a:schemeClr val="lt1"/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实验</a:t>
            </a:r>
            <a:endParaRPr lang="zh-CN" altLang="en-US" sz="1200" spc="200">
              <a:solidFill>
                <a:schemeClr val="lt1"/>
              </a:solidFill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公共核心网络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设计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47775" y="1336675"/>
            <a:ext cx="8394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通过构建虚拟局域网（VLAN）来逻辑上为每个部门建立其独立的局域网。为了实现这一目标，我们选择采用VLAN Trunking Protocol（VTP）协议来简化VLAN的管理和配置过程。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服务器静态地址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如下：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4"/>
            </p:custDataLst>
          </p:nvPr>
        </p:nvGraphicFramePr>
        <p:xfrm>
          <a:off x="744855" y="2854325"/>
          <a:ext cx="10758170" cy="330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035"/>
                <a:gridCol w="2047875"/>
                <a:gridCol w="2047875"/>
                <a:gridCol w="2048510"/>
                <a:gridCol w="2047875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子网掩码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DNS</a:t>
                      </a:r>
                      <a:endParaRPr lang="en-US" altLang="zh-CN"/>
                    </a:p>
                  </a:txBody>
                  <a:tcPr/>
                </a:tc>
              </a:tr>
              <a:tr h="636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School DHCP </a:t>
                      </a:r>
                      <a:r>
                        <a:rPr lang="en-US" altLang="zh-CN"/>
                        <a:t>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255.255.255.0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192.168.0.3</a:t>
                      </a:r>
                      <a:endParaRPr lang="en-US" altLang="zh-CN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School DNS </a:t>
                      </a:r>
                      <a:r>
                        <a:rPr lang="en-US" altLang="zh-CN"/>
                        <a:t>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Outside School Web </a:t>
                      </a:r>
                      <a:r>
                        <a:rPr lang="en-US" altLang="zh-CN"/>
                        <a:t>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192.168.0.3</a:t>
                      </a:r>
                      <a:endParaRPr lang="zh-CN" altLang="en-US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School File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192.168.0.3</a:t>
                      </a:r>
                      <a:endParaRPr lang="zh-CN" altLang="en-US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Outside School Email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192.168.0.3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VCG211189372886"/>
          <p:cNvPicPr>
            <a:picLocks noChangeAspect="1"/>
          </p:cNvPicPr>
          <p:nvPr/>
        </p:nvPicPr>
        <p:blipFill>
          <a:blip r:embed="rId1">
            <a:alphaModFix amt="75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1905"/>
            <a:ext cx="12192635" cy="6856095"/>
          </a:xfrm>
          <a:prstGeom prst="rect">
            <a:avLst/>
          </a:prstGeom>
          <a:gradFill>
            <a:gsLst>
              <a:gs pos="0">
                <a:schemeClr val="tx2">
                  <a:alpha val="55000"/>
                  <a:lumMod val="95000"/>
                  <a:lumOff val="5000"/>
                </a:schemeClr>
              </a:gs>
              <a:gs pos="100000">
                <a:schemeClr val="bg2">
                  <a:alpha val="10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2" name="组合 291"/>
          <p:cNvGrpSpPr/>
          <p:nvPr/>
        </p:nvGrpSpPr>
        <p:grpSpPr>
          <a:xfrm>
            <a:off x="525780" y="511176"/>
            <a:ext cx="5685790" cy="830580"/>
            <a:chOff x="1593" y="3850"/>
            <a:chExt cx="8954" cy="1308"/>
          </a:xfrm>
        </p:grpSpPr>
        <p:sp>
          <p:nvSpPr>
            <p:cNvPr id="293" name="矩形 292"/>
            <p:cNvSpPr/>
            <p:nvPr/>
          </p:nvSpPr>
          <p:spPr>
            <a:xfrm>
              <a:off x="2694" y="3850"/>
              <a:ext cx="5658" cy="1308"/>
            </a:xfrm>
            <a:prstGeom prst="rect">
              <a:avLst/>
            </a:prstGeom>
            <a:noFill/>
          </p:spPr>
          <p:txBody>
            <a:bodyPr wrap="square" rtlCol="0" anchor="ctr" anchorCtr="0"/>
            <a:p>
              <a:pPr algn="l"/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各部门网络</a:t>
              </a:r>
              <a:r>
                <a:rPr lang="zh-CN" altLang="en-US" sz="3200" dirty="0">
                  <a:solidFill>
                    <a:schemeClr val="bg1"/>
                  </a:solidFill>
                  <a:effectLst/>
                  <a:latin typeface="黑体" panose="02010609060101010101" charset="-122"/>
                  <a:ea typeface="黑体" panose="02010609060101010101" charset="-122"/>
                  <a:cs typeface="MiSans" panose="00000500000000000000" charset="-122"/>
                </a:rPr>
                <a:t>设计</a:t>
              </a:r>
              <a:endParaRPr lang="zh-CN" altLang="en-US" sz="3200" dirty="0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  <a:cs typeface="MiSans" panose="00000500000000000000" charset="-122"/>
              </a:endParaRPr>
            </a:p>
          </p:txBody>
        </p:sp>
        <p:cxnSp>
          <p:nvCxnSpPr>
            <p:cNvPr id="294" name="直接箭头连接符 293"/>
            <p:cNvCxnSpPr/>
            <p:nvPr/>
          </p:nvCxnSpPr>
          <p:spPr>
            <a:xfrm>
              <a:off x="8817" y="4489"/>
              <a:ext cx="1730" cy="0"/>
            </a:xfrm>
            <a:prstGeom prst="straightConnector1">
              <a:avLst/>
            </a:prstGeom>
            <a:ln w="12700">
              <a:gradFill>
                <a:gsLst>
                  <a:gs pos="0">
                    <a:schemeClr val="accent6">
                      <a:alpha val="0"/>
                    </a:schemeClr>
                  </a:gs>
                  <a:gs pos="61000">
                    <a:schemeClr val="accent6"/>
                  </a:gs>
                </a:gsLst>
                <a:lin ang="108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/>
            <p:cNvSpPr txBox="1"/>
            <p:nvPr/>
          </p:nvSpPr>
          <p:spPr>
            <a:xfrm>
              <a:off x="1593" y="3996"/>
              <a:ext cx="177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MiSans Bold" panose="00000800000000000000" charset="-122"/>
                  <a:ea typeface="MiSans Bold" panose="00000800000000000000" charset="-122"/>
                  <a:cs typeface="MiSans Bold" panose="00000800000000000000" charset="-122"/>
                </a:rPr>
                <a:t>03</a:t>
              </a:r>
              <a:endPara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iSans Bold" panose="00000800000000000000" charset="-122"/>
                <a:ea typeface="MiSans Bold" panose="00000800000000000000" charset="-122"/>
                <a:cs typeface="MiSans Bold" panose="0000080000000000000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12775" y="1336675"/>
            <a:ext cx="8394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核心交换机上为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将核心交换机到部门总交换机，部门总交换机到部门分交换机的接口设置为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Trunk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将部门分交换机到终端接口设置为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Access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，并选择对应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VLAN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形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  <a:alpha val="0"/>
                </a:srgbClr>
              </a:clrTo>
            </a:clrChange>
            <a:lum bright="70000" contrast="-70000"/>
          </a:blip>
          <a:srcRect r="76895"/>
          <a:stretch>
            <a:fillRect/>
          </a:stretch>
        </p:blipFill>
        <p:spPr>
          <a:xfrm>
            <a:off x="10967720" y="106680"/>
            <a:ext cx="858520" cy="1066800"/>
          </a:xfrm>
          <a:prstGeom prst="ellipse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716280" y="3746500"/>
          <a:ext cx="10758170" cy="1797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035"/>
                <a:gridCol w="1497330"/>
                <a:gridCol w="2598420"/>
                <a:gridCol w="2048510"/>
                <a:gridCol w="2047875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VLAN</a:t>
                      </a: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VLAN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对应区域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子网</a:t>
                      </a:r>
                      <a:r>
                        <a:rPr lang="zh-CN" altLang="en-US"/>
                        <a:t>掩码</a:t>
                      </a: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admin1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行政管理部工作室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192.168.21.1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en-US" altLang="zh-CN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admin2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行政管理部工作室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192.168.22.1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admin1-2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行政管理部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服务器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192.168.23.1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255.255.255.0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39775" y="3154680"/>
            <a:ext cx="839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以行政管理部门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为例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UNIT_TEXT_FILL_FORE_SCHEMECOLOR_INDEX_BRIGHTNESS" val="-0.35"/>
  <p:tag name="KSO_WM_UNIT_TEXT_FILL_FORE_SCHEMECOLOR_INDEX" val="14"/>
  <p:tag name="KSO_WM_UNIT_TEXT_FILL_TYPE" val="1"/>
</p:tagLst>
</file>

<file path=ppt/tags/tag128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5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TABLE_ENDDRAG_ORIGIN_RECT" val="847*232"/>
  <p:tag name="TABLE_ENDDRAG_RECT" val="58*224*847*232"/>
</p:tagLst>
</file>

<file path=ppt/tags/tag15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TABLE_ENDDRAG_ORIGIN_RECT" val="847*232"/>
  <p:tag name="TABLE_ENDDRAG_RECT" val="58*224*847*232"/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TABLE_ENDDRAG_ORIGIN_RECT" val="847*232"/>
  <p:tag name="TABLE_ENDDRAG_RECT" val="58*224*847*232"/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TABLE_ENDDRAG_ORIGIN_RECT" val="847*232"/>
  <p:tag name="TABLE_ENDDRAG_RECT" val="58*224*847*232"/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TABLE_ENDDRAG_ORIGIN_RECT" val="847*232"/>
  <p:tag name="TABLE_ENDDRAG_RECT" val="58*224*847*232"/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TABLE_ENDDRAG_ORIGIN_RECT" val="847*232"/>
  <p:tag name="TABLE_ENDDRAG_RECT" val="58*224*847*232"/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TABLE_ENDDRAG_ORIGIN_RECT" val="847*232"/>
  <p:tag name="TABLE_ENDDRAG_RECT" val="58*224*847*232"/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TABLE_ENDDRAG_ORIGIN_RECT" val="847*232"/>
  <p:tag name="TABLE_ENDDRAG_RECT" val="58*224*847*232"/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TABLE_ENDDRAG_ORIGIN_RECT" val="801*149"/>
  <p:tag name="TABLE_ENDDRAG_RECT" val="62*365*801*149"/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TABLE_ENDDRAG_ORIGIN_RECT" val="820*159"/>
  <p:tag name="TABLE_ENDDRAG_RECT" val="51*125*820*160"/>
  <p:tag name="KSO_WM_BEAUTIFY_FLAG" val=""/>
</p:tagLst>
</file>

<file path=ppt/tags/tag204.xml><?xml version="1.0" encoding="utf-8"?>
<p:tagLst xmlns:p="http://schemas.openxmlformats.org/presentationml/2006/main">
  <p:tag name="TABLE_ENDDRAG_ORIGIN_RECT" val="820*159"/>
  <p:tag name="TABLE_ENDDRAG_RECT" val="51*125*820*160"/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8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4.xml><?xml version="1.0" encoding="utf-8"?>
<p:tagLst xmlns:p="http://schemas.openxmlformats.org/presentationml/2006/main">
  <p:tag name="COMMONDATA" val="eyJoZGlkIjoiOTNiMTM5OTc3NzUzMTI2Y2FkOTEyYTliMzdmYmIxMjUifQ=="/>
  <p:tag name="commondata" val="eyJoZGlkIjoiYjczZDc5ZDYyNDgxZjdkMjc5ZmUzNTlkN2UxM2I2MTc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MiSans"/>
        <a:cs typeface=""/>
      </a:majorFont>
      <a:minorFont>
        <a:latin typeface="Arial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00364A"/>
      </a:dk2>
      <a:lt2>
        <a:srgbClr val="000000"/>
      </a:lt2>
      <a:accent1>
        <a:srgbClr val="1E636D"/>
      </a:accent1>
      <a:accent2>
        <a:srgbClr val="25797B"/>
      </a:accent2>
      <a:accent3>
        <a:srgbClr val="2C8E88"/>
      </a:accent3>
      <a:accent4>
        <a:srgbClr val="33A496"/>
      </a:accent4>
      <a:accent5>
        <a:srgbClr val="3AB8A4"/>
      </a:accent5>
      <a:accent6>
        <a:srgbClr val="41CEB2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MiSans"/>
        <a:cs typeface=""/>
      </a:majorFont>
      <a:minorFont>
        <a:latin typeface="Arial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"/>
        <a:ea typeface=""/>
        <a:cs typeface=""/>
        <a:font script="Jpan" typeface="ＭＳ Ｐゴシック"/>
        <a:font script="Hang" typeface="맑은 고딕"/>
        <a:font script="Hans" typeface="MiSans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"/>
        <a:ea typeface=""/>
        <a:cs typeface=""/>
        <a:font script="Jpan" typeface="ＭＳ Ｐゴシック"/>
        <a:font script="Hang" typeface="맑은 고딕"/>
        <a:font script="Hans" typeface="MiSans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4051</Words>
  <Application>WPS 演示</Application>
  <PresentationFormat>宽屏</PresentationFormat>
  <Paragraphs>704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MiSans</vt:lpstr>
      <vt:lpstr>Wingdings</vt:lpstr>
      <vt:lpstr>黑体</vt:lpstr>
      <vt:lpstr>MiSans Bold</vt:lpstr>
      <vt:lpstr>PingFang SC</vt:lpstr>
      <vt:lpstr>微软雅黑</vt:lpstr>
      <vt:lpstr>Arial Unicode MS</vt:lpstr>
      <vt:lpstr>等线 Light</vt:lpstr>
      <vt:lpstr>Office 主题​​</vt:lpstr>
      <vt:lpstr>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3602@45.1%</cp:lastModifiedBy>
  <cp:revision>198</cp:revision>
  <dcterms:created xsi:type="dcterms:W3CDTF">2023-11-09T07:51:00Z</dcterms:created>
  <dcterms:modified xsi:type="dcterms:W3CDTF">2023-12-21T15:11:22Z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34A42F80A49F7734912F4A65B6EACD0C_41</vt:lpwstr>
  </property>
</Properties>
</file>