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175"/>
  </p:normalViewPr>
  <p:slideViewPr>
    <p:cSldViewPr snapToGrid="0" snapToObjects="1">
      <p:cViewPr varScale="1">
        <p:scale>
          <a:sx n="95" d="100"/>
          <a:sy n="95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B531F-4C0C-EE45-AF7A-F9C223A43FB2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7BDFC-F458-D946-807B-DB3604B1FA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2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采用微服务架构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前置 </a:t>
            </a:r>
            <a:r>
              <a:rPr kumimoji="1" lang="en-US" altLang="zh-CN" dirty="0"/>
              <a:t>Nginx</a:t>
            </a:r>
            <a:r>
              <a:rPr kumimoji="1" lang="zh-CN" altLang="en-US" dirty="0"/>
              <a:t> 反向代理保护后端服务器，缓存静态文件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Nginx</a:t>
            </a:r>
            <a:r>
              <a:rPr kumimoji="1" lang="zh-CN" altLang="en-US" dirty="0"/>
              <a:t> 接微服务网关，做路由转发和负载均衡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采用 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Cloud/Dubbo</a:t>
            </a:r>
            <a:r>
              <a:rPr kumimoji="1" lang="zh-CN" altLang="en-US" dirty="0"/>
              <a:t> 微服务框架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数据库采用主从结构，并且对数据进行分片，初始上线时所有分片都在一个库中，便于后续数据量增加后进行拆分</a:t>
            </a:r>
            <a:endParaRPr kumimoji="1" lang="en-US" altLang="zh-CN" dirty="0"/>
          </a:p>
          <a:p>
            <a:r>
              <a:rPr kumimoji="1" lang="en-US" altLang="zh-CN" dirty="0"/>
              <a:t>6.</a:t>
            </a:r>
            <a:r>
              <a:rPr kumimoji="1" lang="zh-CN" altLang="en-US" dirty="0"/>
              <a:t> 前期先购买消息推送服务，向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端推送消息，后期可以考虑自己实现。目前市面上已经存在很成熟的消息推送产品，购买比自己实现成本低，且抵达率高</a:t>
            </a:r>
            <a:endParaRPr kumimoji="1" lang="en-US" altLang="zh-CN" dirty="0"/>
          </a:p>
          <a:p>
            <a:r>
              <a:rPr kumimoji="1" lang="en-US" altLang="zh-CN" dirty="0"/>
              <a:t>7.</a:t>
            </a:r>
            <a:r>
              <a:rPr kumimoji="1" lang="zh-CN" altLang="en-US" dirty="0"/>
              <a:t> 采用 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 作为分布式缓存服务，用于存储快递员的地理位置信息</a:t>
            </a:r>
            <a:endParaRPr kumimoji="1" lang="en-US" altLang="zh-CN" dirty="0"/>
          </a:p>
          <a:p>
            <a:r>
              <a:rPr kumimoji="1" lang="en-US" altLang="zh-CN" dirty="0"/>
              <a:t>8.</a:t>
            </a:r>
            <a:r>
              <a:rPr kumimoji="1" lang="zh-CN" altLang="en-US" dirty="0"/>
              <a:t> 采用 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geoHash</a:t>
            </a:r>
            <a:r>
              <a:rPr kumimoji="1" lang="zh-CN" altLang="en-US" dirty="0"/>
              <a:t> 算法计算附近 </a:t>
            </a:r>
            <a:r>
              <a:rPr kumimoji="1" lang="en-US" altLang="zh-CN" dirty="0"/>
              <a:t>5km</a:t>
            </a:r>
            <a:r>
              <a:rPr kumimoji="1" lang="zh-CN" altLang="en-US" dirty="0"/>
              <a:t> 的快递员，虽然存在一定的误差但是可以接受</a:t>
            </a:r>
            <a:endParaRPr kumimoji="1" lang="en-US" altLang="zh-CN" dirty="0"/>
          </a:p>
          <a:p>
            <a:r>
              <a:rPr kumimoji="1" lang="en-US" altLang="zh-CN" dirty="0"/>
              <a:t>9.</a:t>
            </a:r>
            <a:r>
              <a:rPr kumimoji="1" lang="zh-CN" altLang="en-US" dirty="0"/>
              <a:t> 将日志通过 </a:t>
            </a:r>
            <a:r>
              <a:rPr kumimoji="1" lang="en-US" altLang="zh-CN" dirty="0" err="1"/>
              <a:t>kafka</a:t>
            </a:r>
            <a:r>
              <a:rPr kumimoji="1" lang="zh-CN" altLang="en-US" dirty="0"/>
              <a:t> 发送到大数据平台进行数据统计和运营指标分析等，这个优先级不高，可以后续逐步实现</a:t>
            </a:r>
            <a:endParaRPr kumimoji="1" lang="en-US" altLang="zh-CN" dirty="0"/>
          </a:p>
          <a:p>
            <a:r>
              <a:rPr kumimoji="1" lang="en-US" altLang="zh-CN" dirty="0"/>
              <a:t>10.</a:t>
            </a:r>
            <a:r>
              <a:rPr kumimoji="1" lang="zh-CN" altLang="en-US" dirty="0"/>
              <a:t> 后端微服务拆分为 用户服务、权限服务、支付服务、订单服务、消息推送服务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7BDFC-F458-D946-807B-DB3604B1FA7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37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后续可能会添加取消状态，申请退款功能，待退款状态，已退款状态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7BDFC-F458-D946-807B-DB3604B1FA7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38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消息推送服务：为了高可用购买多家服务，为了节约成本可以只有一家包月、包年等根据数据量谈较大的优惠，其他家可以按量付费，不推送消息不产生费用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7BDFC-F458-D946-807B-DB3604B1FA7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459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人的技术团队：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个产品、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研发、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</a:t>
            </a:r>
            <a:r>
              <a:rPr kumimoji="1" lang="en-US" altLang="zh-CN" dirty="0"/>
              <a:t>IOS</a:t>
            </a:r>
            <a:r>
              <a:rPr kumimoji="1" lang="zh-CN" altLang="en-US" dirty="0"/>
              <a:t>研发、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个业务研发、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个基础架构研发、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个测试、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个运维工程师、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个架构师（我自己）、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个技术总监（产品负责人兼职）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个产品负责做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各端的需求整理和产品设计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个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机动，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个研发分别负责一个端（用户端和快递员端）</a:t>
            </a:r>
            <a:endParaRPr kumimoji="1" lang="en-US" altLang="zh-CN" dirty="0"/>
          </a:p>
          <a:p>
            <a:r>
              <a:rPr kumimoji="1" lang="en-US" altLang="zh-CN" dirty="0"/>
              <a:t>IOS</a:t>
            </a:r>
            <a:r>
              <a:rPr kumimoji="1" lang="zh-CN" altLang="en-US" dirty="0"/>
              <a:t>分工同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分工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个业务研发负责业务模块开发，每人主要负责一个业务模块，</a:t>
            </a:r>
            <a:r>
              <a:rPr kumimoji="1" lang="en-US" altLang="zh-CN" dirty="0"/>
              <a:t>backup</a:t>
            </a:r>
            <a:r>
              <a:rPr kumimoji="1" lang="zh-CN" altLang="en-US" dirty="0"/>
              <a:t>至少另一个业务模块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个基础架构研发负责公用模块开发：如日志、数据库分片、封装缓存、消息队列等</a:t>
            </a:r>
            <a:endParaRPr kumimoji="1" lang="en-US" altLang="zh-CN" dirty="0"/>
          </a:p>
          <a:p>
            <a:r>
              <a:rPr kumimoji="1" lang="zh-CN" altLang="en-US" dirty="0"/>
              <a:t>架构师和运维工程师负责搭建基础架构：数据库主从、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集群、</a:t>
            </a:r>
            <a:r>
              <a:rPr kumimoji="1" lang="en-US" altLang="zh-CN" dirty="0"/>
              <a:t>k8s</a:t>
            </a:r>
            <a:r>
              <a:rPr kumimoji="1" lang="zh-CN" altLang="en-US" dirty="0"/>
              <a:t>集群等，前期人手不足可以考虑购买公有云的服务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个测试负责软件测试和质量保证</a:t>
            </a:r>
            <a:endParaRPr kumimoji="1" lang="en-US" altLang="zh-CN" dirty="0"/>
          </a:p>
          <a:p>
            <a:r>
              <a:rPr kumimoji="1" lang="zh-CN" altLang="en-US" dirty="0"/>
              <a:t>每职能小组一个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负责小组的日常管理，整体由技术总监负责管理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7BDFC-F458-D946-807B-DB3604B1FA7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77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先在大城市推广的坏处：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如果产品不被接受，可能很快会失去整个城市的市场，失去大量的用户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大城市用户量大，需求量大，可能会有突发大流量的情况发生，导致服务被压垮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7BDFC-F458-D946-807B-DB3604B1FA7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688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CD96A-1655-DC49-A298-FD71EA46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486216-3D99-C049-955A-0D7144AC1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E30CE-FB68-DA42-9229-23B6E07E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8FBA-2ECB-FC40-81D4-731CE2122BC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E9552-70DA-8D46-BF60-5624E26D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ED986-0FA9-A249-B759-439A9597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AFE-E1C9-D842-80E6-B6624DB4E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95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C1EC-2C2B-064E-9259-B711DD2D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37B4E-5715-7A4B-93E4-BBFC3ECC1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239D2-BD98-C049-8AD3-97D11277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8FBA-2ECB-FC40-81D4-731CE2122BC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064D8-BDDB-DE4C-A519-307EB79E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C7A8A-50F3-724D-B2C8-0176B9D6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AFE-E1C9-D842-80E6-B6624DB4E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07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B016D6-D4B2-8C45-B3FC-4F7DA3C06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D5623-D068-8A4C-B6A8-610F8126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ECF5D-A0F4-6845-A33E-6C35149C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8FBA-2ECB-FC40-81D4-731CE2122BC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23921-F5AC-1F43-868D-A7950B1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D58D4-4EEC-324E-83D3-63D24A5A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AFE-E1C9-D842-80E6-B6624DB4E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56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2040-7C63-C442-8EED-2291EDD3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46C45-7D8D-DC49-A463-98D2C5E6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B0956-EB05-C749-984B-7274E642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8FBA-2ECB-FC40-81D4-731CE2122BC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71566-92EA-FB4C-8FD1-39C29E15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03BFA-A115-9D44-8828-39702970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AFE-E1C9-D842-80E6-B6624DB4E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5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D3D16-4B65-914E-950A-7AA7F221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60699F-D92E-5547-9FC8-400EA36F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8F35B-BB1D-3145-BA3C-880135FA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8FBA-2ECB-FC40-81D4-731CE2122BC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5596C-4674-F24F-880F-4CCB5F60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EE4AE-ADC9-704D-9B96-3F6672A9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AFE-E1C9-D842-80E6-B6624DB4E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73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D3CF-B8BE-7E41-8E28-112DBEDA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38CAD-DD12-C849-9AE1-E5A7406D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AD148B-3259-0045-8A39-35E492D4C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C6607-45F2-8643-98E8-86D6CA94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8FBA-2ECB-FC40-81D4-731CE2122BC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F3D739-D028-AA40-8A4C-BF0A469B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F28F5-9438-6949-8915-6A95A3D1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AFE-E1C9-D842-80E6-B6624DB4E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02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526B-2172-ED4B-8629-F2964687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F9545-A293-C249-8104-3275A57C5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CA008-110A-F142-9ED9-ACF05562B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5E102A-F0FE-A74E-9C4B-F4D53DEA3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9B5666-A859-0545-BDD6-52B90918D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6CF0E1-DBDF-0645-BC11-FF662E94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8FBA-2ECB-FC40-81D4-731CE2122BC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37FDE4-6465-3A40-A0B9-0F52A830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00340C-0E84-7843-886E-62A33E21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AFE-E1C9-D842-80E6-B6624DB4E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0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ADD21-A3FD-D74B-9BE2-BCE980E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2ED325-7831-6945-91AA-0CCD7DB2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8FBA-2ECB-FC40-81D4-731CE2122BC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0586A9-1C66-3A47-9BA5-395C4167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4871AA-738C-074D-9A44-510CD10D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AFE-E1C9-D842-80E6-B6624DB4E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3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AE2AF3-05F7-5647-B3E9-0D895B70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8FBA-2ECB-FC40-81D4-731CE2122BC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EFD892-DCD0-774C-9557-D12E79F6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48A2C-4FA8-0148-A70B-6E27F3FA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AFE-E1C9-D842-80E6-B6624DB4E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57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5EF47-3A0F-9445-9628-1E428A21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7D04A-0CA8-5841-AC1D-6D1F71BD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188AF-AF6D-8A4D-AF3A-A731CF2D3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34AF8-6434-1347-AA72-E48A29EA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8FBA-2ECB-FC40-81D4-731CE2122BC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F690D-0066-6845-B249-B29F6FA5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8A697-70B2-A442-8CE1-D36E2E82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AFE-E1C9-D842-80E6-B6624DB4E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4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7F7A-FD2E-0449-8B50-9A8FF8E1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20EDFF-C646-3546-9190-A7B0A05DA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FA2D8-7F91-BE4C-81EE-B6246AEEB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A9DC2-F69B-EE49-BB4A-A768E6D5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8FBA-2ECB-FC40-81D4-731CE2122BC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790D6-CA13-1E4D-829E-A4A21CA2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4BF76-BFB5-A54F-862F-94A03729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AFE-E1C9-D842-80E6-B6624DB4E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EBF088-0FA5-9343-BC7F-0B501843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1BDCB-EB84-AB47-ABD2-CD823D7B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EC8D5-A3EE-284C-A5F6-4107BE2E2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8FBA-2ECB-FC40-81D4-731CE2122BC0}" type="datetimeFigureOut">
              <a:rPr kumimoji="1" lang="zh-CN" altLang="en-US" smtClean="0"/>
              <a:t>2020/9/18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19C33-5DE5-7C47-8F6F-111AF413B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E2434-5660-CB45-AAD5-609FCF7F8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BAFE-E1C9-D842-80E6-B6624DB4E5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75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C2795-297C-4D40-BFCE-1568E540F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一键达</a:t>
            </a:r>
            <a:r>
              <a:rPr kumimoji="1" lang="en-US" altLang="zh-CN"/>
              <a:t>——</a:t>
            </a:r>
            <a:r>
              <a:rPr kumimoji="1" lang="zh-CN" altLang="en-US" dirty="0"/>
              <a:t>同城快递系统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4368A-47EA-F643-8236-A27A342F5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架构师训练营大作业</a:t>
            </a:r>
            <a:endParaRPr kumimoji="1" lang="en-US" altLang="zh-CN" dirty="0"/>
          </a:p>
          <a:p>
            <a:r>
              <a:rPr kumimoji="1" lang="en-US" altLang="zh-CN" dirty="0"/>
              <a:t>——</a:t>
            </a:r>
            <a:r>
              <a:rPr kumimoji="1" lang="zh-CN" altLang="en-US" dirty="0"/>
              <a:t>孟宪森</a:t>
            </a:r>
          </a:p>
        </p:txBody>
      </p:sp>
    </p:spTree>
    <p:extLst>
      <p:ext uri="{BB962C8B-B14F-4D97-AF65-F5344CB8AC3E}">
        <p14:creationId xmlns:p14="http://schemas.microsoft.com/office/powerpoint/2010/main" val="349327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13000-05F6-314C-A204-F112CFD7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C739F-9C54-7243-8A08-3F6C238B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计算距离并推送订单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采用 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 的 </a:t>
            </a:r>
            <a:r>
              <a:rPr kumimoji="1" lang="en-US" altLang="zh-CN" dirty="0" err="1"/>
              <a:t>zset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geohash</a:t>
            </a:r>
            <a:r>
              <a:rPr kumimoji="1" lang="zh-CN" altLang="en-US" dirty="0"/>
              <a:t> 算法实现距离计算，找到附近</a:t>
            </a:r>
            <a:r>
              <a:rPr kumimoji="1" lang="en-US" altLang="zh-CN" dirty="0"/>
              <a:t>5km</a:t>
            </a:r>
            <a:r>
              <a:rPr kumimoji="1" lang="zh-CN" altLang="en-US" dirty="0"/>
              <a:t>的快递员</a:t>
            </a:r>
            <a:endParaRPr kumimoji="1" lang="en-US" altLang="zh-CN" dirty="0"/>
          </a:p>
          <a:p>
            <a:r>
              <a:rPr kumimoji="1" lang="zh-CN" altLang="en-US" dirty="0"/>
              <a:t>数据库分片设计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可以考虑利用城市对数据分片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对于小城市，可以将多个小城市合并为一个分片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对于大城市，可以将其拆分为多个区域，按区域分片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初始对数据库进行分片处理，但是放在同一个库中，便于后续拆分</a:t>
            </a:r>
            <a:endParaRPr kumimoji="1" lang="en-US" altLang="zh-CN" dirty="0"/>
          </a:p>
          <a:p>
            <a:r>
              <a:rPr kumimoji="1" lang="zh-CN" altLang="en-US" dirty="0"/>
              <a:t>抢单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大城市，快递员较多的场景，抢单将是一个高并发的场景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可以采用消息队列排队抢单，达到削峰的目的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62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777D2-B9B1-5541-B705-6ECD9F8B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产品规划（功能和版本）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A9253-7D1C-7340-9C40-180DF5CC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一期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用户端：下单和支付，查看订单状态，查看历史订单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快递端：上传位置，抢单，更新订单状态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系统后端：用户管理，订单管理，支付，权限管理，消息推送，附近的人算法，数据库分片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基础服务：</a:t>
            </a:r>
            <a:r>
              <a:rPr kumimoji="1" lang="en-US" altLang="zh-CN" dirty="0"/>
              <a:t>Nginx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Dubbo</a:t>
            </a:r>
            <a:r>
              <a:rPr kumimoji="1" lang="zh-CN" altLang="en-US" dirty="0"/>
              <a:t>微服务框架、</a:t>
            </a:r>
            <a:r>
              <a:rPr kumimoji="1" lang="en-US" altLang="zh-CN" dirty="0"/>
              <a:t>k8s</a:t>
            </a:r>
            <a:r>
              <a:rPr kumimoji="1" lang="zh-CN" altLang="en-US" dirty="0"/>
              <a:t>集群、</a:t>
            </a:r>
            <a:r>
              <a:rPr kumimoji="1" lang="en-US" altLang="zh-CN" dirty="0"/>
              <a:t>Kafka</a:t>
            </a:r>
            <a:r>
              <a:rPr kumimoji="1" lang="zh-CN" altLang="en-US" dirty="0"/>
              <a:t>集群、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集群、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主从</a:t>
            </a:r>
            <a:endParaRPr kumimoji="1" lang="en-US" altLang="zh-CN" dirty="0"/>
          </a:p>
          <a:p>
            <a:r>
              <a:rPr kumimoji="1" lang="zh-CN" altLang="en-US" dirty="0"/>
              <a:t>二期：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高并发支持，大数据量支持，监控，大数据平台，日志分析，订单取消，订单删除，历史数据归档，根据数据保留近</a:t>
            </a:r>
            <a:r>
              <a:rPr kumimoji="1" lang="en-US" altLang="zh-CN" dirty="0"/>
              <a:t>3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个月的订单数据</a:t>
            </a:r>
            <a:endParaRPr kumimoji="1" lang="en-US" altLang="zh-CN" dirty="0"/>
          </a:p>
          <a:p>
            <a:r>
              <a:rPr kumimoji="1" lang="zh-CN" altLang="en-US" dirty="0"/>
              <a:t>三期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自研消息推送服务，</a:t>
            </a:r>
            <a:r>
              <a:rPr kumimoji="1" lang="en-US" altLang="zh-CN" dirty="0"/>
              <a:t>pad</a:t>
            </a:r>
            <a:r>
              <a:rPr kumimoji="1" lang="zh-CN" altLang="en-US" dirty="0"/>
              <a:t>、平板等设备的支持</a:t>
            </a:r>
          </a:p>
        </p:txBody>
      </p:sp>
    </p:spTree>
    <p:extLst>
      <p:ext uri="{BB962C8B-B14F-4D97-AF65-F5344CB8AC3E}">
        <p14:creationId xmlns:p14="http://schemas.microsoft.com/office/powerpoint/2010/main" val="284289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880CD-7425-554F-8A10-343D281B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研发计划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94024-8F03-6E40-A839-34BC77C20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功能需求：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用户端，快递端，服务器端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下单，支付，抢单，消息推送，计算距离，订单更新</a:t>
            </a:r>
            <a:endParaRPr kumimoji="1" lang="en-US" altLang="zh-CN" dirty="0"/>
          </a:p>
          <a:p>
            <a:r>
              <a:rPr kumimoji="1" lang="zh-CN" altLang="en-US" dirty="0"/>
              <a:t>非功能需求：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可用性：微服务，应用集群，数据库主从，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 集群，</a:t>
            </a:r>
            <a:r>
              <a:rPr kumimoji="1" lang="en-US" altLang="zh-CN" dirty="0" err="1"/>
              <a:t>kafka</a:t>
            </a:r>
            <a:r>
              <a:rPr kumimoji="1" lang="zh-CN" altLang="en-US" dirty="0"/>
              <a:t> 集群，消息推送可以购买多家的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伸缩性：应用采用微服务框架，可以随时水平伸缩，数据库采用分片技术，也便于水平伸缩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扩展性：采用微服务框架，将服务拆分为若干的微服务，后续增加功能可以考虑增加服务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高性能：使用缓存和水平扩展的策略提高性能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788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1D239-CEE7-C743-B373-4084C1D8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项目计划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5B7C256-1844-A543-A538-F0F5B1BBF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588697"/>
              </p:ext>
            </p:extLst>
          </p:nvPr>
        </p:nvGraphicFramePr>
        <p:xfrm>
          <a:off x="838200" y="1825625"/>
          <a:ext cx="10515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340067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9544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9307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538555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3944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需求（</a:t>
                      </a:r>
                      <a:r>
                        <a:rPr lang="en-US" altLang="zh-CN" dirty="0"/>
                        <a:t>DEV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（产品）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5=10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7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设计（</a:t>
                      </a:r>
                      <a:r>
                        <a:rPr lang="en-US" altLang="zh-CN" dirty="0"/>
                        <a:t>DEV)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（各组技术</a:t>
                      </a:r>
                      <a:r>
                        <a:rPr lang="en-US" altLang="zh-CN" dirty="0"/>
                        <a:t>leader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5=15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2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编码</a:t>
                      </a:r>
                      <a:r>
                        <a:rPr lang="en-US" altLang="zh-CN" dirty="0"/>
                        <a:t>&amp;UT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DEV)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3+3+5+2</a:t>
                      </a:r>
                    </a:p>
                    <a:p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Android+IOS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业务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架构和运维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10=130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8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测试（</a:t>
                      </a:r>
                      <a:r>
                        <a:rPr lang="en-US" altLang="zh-CN" dirty="0"/>
                        <a:t>QA)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（测试）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5=15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36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UAT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PO</a:t>
                      </a:r>
                      <a:r>
                        <a:rPr lang="zh-CN" altLang="en-US" dirty="0"/>
                        <a:t>）</a:t>
                      </a:r>
                      <a:r>
                        <a:rPr lang="en-US" altLang="zh-CN" dirty="0"/>
                        <a:t>Release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（测试）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3=3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4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项目管理（</a:t>
                      </a:r>
                      <a:r>
                        <a:rPr lang="en-US" altLang="zh-CN" dirty="0"/>
                        <a:t>PM)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（架构和技术总监）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0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其它（日常沟通等）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（运维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架构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技术总监）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4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累计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4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21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5199B-EC6E-B649-AE08-67C557B2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实施计划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5660-66D4-454C-BA9B-D646A642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预计</a:t>
            </a:r>
            <a:r>
              <a:rPr kumimoji="1" lang="en-US" altLang="zh-CN" dirty="0"/>
              <a:t>11</a:t>
            </a:r>
            <a:r>
              <a:rPr kumimoji="1" lang="zh-CN" altLang="en-US" dirty="0"/>
              <a:t>月中下旬上线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先在小城市做试点，找</a:t>
            </a:r>
            <a:r>
              <a:rPr kumimoji="1" lang="en-US" altLang="zh-CN" dirty="0"/>
              <a:t>2~3</a:t>
            </a:r>
            <a:r>
              <a:rPr kumimoji="1" lang="zh-CN" altLang="en-US" dirty="0"/>
              <a:t>个小城市（最好南北方中西部都用）做运营推广，看看效果和用户反馈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根据用户反馈对产品进行优化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在多个小城市和少量中等城市推广运营，并根据反馈调整产品和运营策略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最后再推广到大城市</a:t>
            </a:r>
          </a:p>
        </p:txBody>
      </p:sp>
    </p:spTree>
    <p:extLst>
      <p:ext uri="{BB962C8B-B14F-4D97-AF65-F5344CB8AC3E}">
        <p14:creationId xmlns:p14="http://schemas.microsoft.com/office/powerpoint/2010/main" val="193452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93700-F05A-2944-AA89-9B704F7A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产品需求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09AF5-F8BA-C740-8422-BE1FD234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产品定位：同城快递</a:t>
            </a:r>
            <a:endParaRPr kumimoji="1" lang="en-US" altLang="zh-CN" dirty="0"/>
          </a:p>
          <a:p>
            <a:r>
              <a:rPr kumimoji="1" lang="zh-CN" altLang="en-US" dirty="0"/>
              <a:t>主要功能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用户使用</a:t>
            </a:r>
            <a:r>
              <a:rPr kumimoji="1" lang="en-US" altLang="zh-CN" dirty="0"/>
              <a:t>app</a:t>
            </a:r>
            <a:r>
              <a:rPr kumimoji="1" lang="zh-CN" altLang="en-US" dirty="0"/>
              <a:t>下单运送快递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快递员</a:t>
            </a:r>
            <a:r>
              <a:rPr kumimoji="1" lang="en-US" altLang="zh-CN" dirty="0"/>
              <a:t>app</a:t>
            </a:r>
            <a:r>
              <a:rPr kumimoji="1" lang="zh-CN" altLang="en-US" dirty="0"/>
              <a:t>抢单状态下每隔</a:t>
            </a:r>
            <a:r>
              <a:rPr kumimoji="1" lang="en-US" altLang="zh-CN" dirty="0"/>
              <a:t>30s</a:t>
            </a:r>
            <a:r>
              <a:rPr kumimoji="1" lang="zh-CN" altLang="en-US" dirty="0"/>
              <a:t>上传一次位置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系统收到用户订单后向其</a:t>
            </a:r>
            <a:r>
              <a:rPr kumimoji="1" lang="en-US" altLang="zh-CN" dirty="0"/>
              <a:t>5km</a:t>
            </a:r>
            <a:r>
              <a:rPr kumimoji="1" lang="zh-CN" altLang="en-US" dirty="0"/>
              <a:t>范围内的所有快递员推送订单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快递员抢单，第一个抢单的获得该订单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快递员到用户处取快递，并更新状态为</a:t>
            </a:r>
            <a:r>
              <a:rPr kumimoji="1" lang="en-US" altLang="zh-CN" dirty="0"/>
              <a:t>:</a:t>
            </a:r>
            <a:r>
              <a:rPr kumimoji="1" lang="zh-CN" altLang="en-US" dirty="0"/>
              <a:t>已收件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快递员送达目的地后，更新状态为：已送达</a:t>
            </a:r>
            <a:endParaRPr kumimoji="1" lang="en-US" altLang="zh-CN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sz="2800" dirty="0"/>
              <a:t>说明：</a:t>
            </a:r>
            <a:endParaRPr kumimoji="1" lang="en-US" altLang="zh-CN" sz="2800" dirty="0"/>
          </a:p>
          <a:p>
            <a:pPr marL="685800" lvl="2">
              <a:spcBef>
                <a:spcPts val="1000"/>
              </a:spcBef>
            </a:pPr>
            <a:r>
              <a:rPr kumimoji="1" lang="zh-CN" altLang="en-US" sz="2400" dirty="0"/>
              <a:t>预计上线后三个月日订单超过 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 万，一年日订单超过 </a:t>
            </a:r>
            <a:r>
              <a:rPr kumimoji="1" lang="en-US" altLang="zh-CN" sz="2400" dirty="0"/>
              <a:t>50</a:t>
            </a:r>
            <a:r>
              <a:rPr kumimoji="1" lang="zh-CN" altLang="en-US" sz="2400" dirty="0"/>
              <a:t>万</a:t>
            </a:r>
            <a:endParaRPr kumimoji="1" lang="en-US" altLang="zh-CN" sz="2400" dirty="0"/>
          </a:p>
          <a:p>
            <a:pPr lvl="1"/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68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A50CD-7147-F645-B753-7FC6D5D5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产品目标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97AC9-64D7-1B45-BEDC-A571D2AB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功能目标：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实现下单、支付、抢单、更新订单状态等功能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存储最近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个月的订单</a:t>
            </a:r>
            <a:endParaRPr kumimoji="1" lang="en-US" altLang="zh-CN" dirty="0"/>
          </a:p>
          <a:p>
            <a:r>
              <a:rPr kumimoji="1" lang="zh-CN" altLang="en-US" dirty="0"/>
              <a:t>非功能目标：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高可用：自动容错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高性能：低响应时间，高并发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伸缩性：线性伸缩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扩展性：灵活扩展新功能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低运维成本：易管理、可监控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75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000C9-E04A-6443-8038-083E41F9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FD7D6-71C0-584A-B538-84805362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可用性：</a:t>
            </a:r>
            <a:r>
              <a:rPr kumimoji="1" lang="en-US" altLang="zh-CN" dirty="0"/>
              <a:t>99.99%</a:t>
            </a:r>
          </a:p>
          <a:p>
            <a:r>
              <a:rPr kumimoji="1" lang="zh-CN" altLang="en-US" dirty="0"/>
              <a:t>高性能：读：</a:t>
            </a:r>
            <a:r>
              <a:rPr kumimoji="1" lang="en-US" altLang="zh-CN" dirty="0"/>
              <a:t>&lt;100ms,</a:t>
            </a:r>
            <a:r>
              <a:rPr kumimoji="1" lang="zh-CN" altLang="en-US" dirty="0"/>
              <a:t>写：</a:t>
            </a:r>
            <a:r>
              <a:rPr kumimoji="1" lang="en-US" altLang="zh-CN" dirty="0"/>
              <a:t>&lt;200ms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07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77E5E-BA46-5C45-BBD1-51EFAEE3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总体架构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2E93985-7E93-B84C-AD54-92914CEDF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3210" y="1690688"/>
            <a:ext cx="90858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0A8E6-F450-9442-ACC5-D8A42473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主要用例图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1B7A58-F091-2447-A150-08B99A40E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315" y="1825625"/>
            <a:ext cx="53873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7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23546-7A05-0F41-A69D-FAAD112A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下单抢单业务流程图（泳道图）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0A8034-72A5-7545-BC94-865880D2D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536" y="1825625"/>
            <a:ext cx="3113321" cy="45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3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099AA-5D22-D340-AF7E-F79F3070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下单抢单时序图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0CF731-D871-904C-891C-B77612267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802" y="1825625"/>
            <a:ext cx="5702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6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CD666-A56A-E242-830B-EFDB7B8E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订单状态图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4A83B64-FC49-444A-AB22-271FBBAC2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720" y="1825625"/>
            <a:ext cx="84965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5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1330</Words>
  <Application>Microsoft Macintosh PowerPoint</Application>
  <PresentationFormat>宽屏</PresentationFormat>
  <Paragraphs>135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一键达——同城快递系统</vt:lpstr>
      <vt:lpstr>产品需求</vt:lpstr>
      <vt:lpstr>产品目标</vt:lpstr>
      <vt:lpstr>技术指标</vt:lpstr>
      <vt:lpstr>总体架构</vt:lpstr>
      <vt:lpstr>主要用例图</vt:lpstr>
      <vt:lpstr>下单抢单业务流程图（泳道图）</vt:lpstr>
      <vt:lpstr>下单抢单时序图</vt:lpstr>
      <vt:lpstr>订单状态图</vt:lpstr>
      <vt:lpstr>关键技术</vt:lpstr>
      <vt:lpstr>产品规划（功能和版本）</vt:lpstr>
      <vt:lpstr>研发计划</vt:lpstr>
      <vt:lpstr>项目计划</vt:lpstr>
      <vt:lpstr>实施计划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筋斗云——同城快递系统</dc:title>
  <dc:creator>Microsoft Office User</dc:creator>
  <cp:lastModifiedBy>Microsoft Office User</cp:lastModifiedBy>
  <cp:revision>46</cp:revision>
  <dcterms:created xsi:type="dcterms:W3CDTF">2020-09-18T13:59:18Z</dcterms:created>
  <dcterms:modified xsi:type="dcterms:W3CDTF">2020-09-18T15:55:29Z</dcterms:modified>
</cp:coreProperties>
</file>